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257" r:id="rId2"/>
    <p:sldId id="258" r:id="rId3"/>
    <p:sldId id="260" r:id="rId4"/>
    <p:sldId id="261" r:id="rId5"/>
    <p:sldId id="263" r:id="rId6"/>
    <p:sldId id="264" r:id="rId7"/>
    <p:sldId id="355" r:id="rId8"/>
    <p:sldId id="259" r:id="rId9"/>
    <p:sldId id="354" r:id="rId10"/>
    <p:sldId id="267" r:id="rId11"/>
    <p:sldId id="356" r:id="rId12"/>
    <p:sldId id="266" r:id="rId13"/>
    <p:sldId id="265" r:id="rId14"/>
    <p:sldId id="381" r:id="rId15"/>
    <p:sldId id="368" r:id="rId16"/>
    <p:sldId id="369" r:id="rId17"/>
    <p:sldId id="370" r:id="rId18"/>
    <p:sldId id="371" r:id="rId19"/>
    <p:sldId id="384" r:id="rId20"/>
    <p:sldId id="385" r:id="rId21"/>
    <p:sldId id="373" r:id="rId22"/>
    <p:sldId id="374" r:id="rId23"/>
    <p:sldId id="378" r:id="rId24"/>
    <p:sldId id="383" r:id="rId25"/>
    <p:sldId id="433" r:id="rId26"/>
    <p:sldId id="377" r:id="rId27"/>
    <p:sldId id="388" r:id="rId28"/>
    <p:sldId id="359" r:id="rId29"/>
    <p:sldId id="360" r:id="rId30"/>
    <p:sldId id="361" r:id="rId31"/>
    <p:sldId id="362" r:id="rId32"/>
    <p:sldId id="270" r:id="rId33"/>
    <p:sldId id="357" r:id="rId34"/>
    <p:sldId id="363" r:id="rId35"/>
    <p:sldId id="365" r:id="rId36"/>
    <p:sldId id="358" r:id="rId37"/>
    <p:sldId id="364" r:id="rId38"/>
    <p:sldId id="333" r:id="rId39"/>
    <p:sldId id="268" r:id="rId40"/>
    <p:sldId id="391" r:id="rId41"/>
    <p:sldId id="274" r:id="rId42"/>
    <p:sldId id="390" r:id="rId43"/>
    <p:sldId id="409" r:id="rId44"/>
    <p:sldId id="275" r:id="rId45"/>
    <p:sldId id="276" r:id="rId46"/>
    <p:sldId id="277" r:id="rId47"/>
    <p:sldId id="410" r:id="rId48"/>
    <p:sldId id="272" r:id="rId49"/>
    <p:sldId id="278" r:id="rId50"/>
    <p:sldId id="392" r:id="rId51"/>
    <p:sldId id="394" r:id="rId52"/>
    <p:sldId id="280" r:id="rId53"/>
    <p:sldId id="336" r:id="rId54"/>
    <p:sldId id="337" r:id="rId55"/>
    <p:sldId id="395" r:id="rId56"/>
    <p:sldId id="396" r:id="rId57"/>
    <p:sldId id="397" r:id="rId58"/>
    <p:sldId id="399" r:id="rId59"/>
    <p:sldId id="516" r:id="rId60"/>
    <p:sldId id="400" r:id="rId61"/>
    <p:sldId id="401" r:id="rId62"/>
    <p:sldId id="338" r:id="rId63"/>
    <p:sldId id="435" r:id="rId64"/>
    <p:sldId id="339" r:id="rId65"/>
    <p:sldId id="408" r:id="rId66"/>
    <p:sldId id="340" r:id="rId67"/>
    <p:sldId id="341" r:id="rId68"/>
    <p:sldId id="415" r:id="rId69"/>
    <p:sldId id="413" r:id="rId70"/>
    <p:sldId id="414" r:id="rId71"/>
    <p:sldId id="411" r:id="rId72"/>
    <p:sldId id="343" r:id="rId73"/>
    <p:sldId id="344" r:id="rId74"/>
    <p:sldId id="403" r:id="rId75"/>
    <p:sldId id="404" r:id="rId76"/>
    <p:sldId id="429" r:id="rId77"/>
    <p:sldId id="434" r:id="rId78"/>
    <p:sldId id="405" r:id="rId79"/>
    <p:sldId id="406" r:id="rId80"/>
    <p:sldId id="345" r:id="rId81"/>
    <p:sldId id="444" r:id="rId82"/>
    <p:sldId id="346" r:id="rId83"/>
    <p:sldId id="416" r:id="rId84"/>
    <p:sldId id="347" r:id="rId85"/>
    <p:sldId id="436" r:id="rId86"/>
    <p:sldId id="437" r:id="rId87"/>
    <p:sldId id="348" r:id="rId88"/>
    <p:sldId id="349" r:id="rId89"/>
    <p:sldId id="350" r:id="rId90"/>
    <p:sldId id="351" r:id="rId91"/>
    <p:sldId id="352" r:id="rId92"/>
    <p:sldId id="353" r:id="rId93"/>
    <p:sldId id="509" r:id="rId94"/>
    <p:sldId id="468" r:id="rId95"/>
    <p:sldId id="470" r:id="rId96"/>
    <p:sldId id="510" r:id="rId97"/>
    <p:sldId id="471" r:id="rId98"/>
    <p:sldId id="472" r:id="rId99"/>
    <p:sldId id="511" r:id="rId100"/>
    <p:sldId id="473" r:id="rId101"/>
    <p:sldId id="475" r:id="rId102"/>
    <p:sldId id="476" r:id="rId103"/>
    <p:sldId id="477" r:id="rId104"/>
    <p:sldId id="474" r:id="rId105"/>
    <p:sldId id="282" r:id="rId106"/>
    <p:sldId id="512" r:id="rId107"/>
    <p:sldId id="514" r:id="rId108"/>
    <p:sldId id="417" r:id="rId109"/>
    <p:sldId id="283" r:id="rId110"/>
    <p:sldId id="418" r:id="rId111"/>
    <p:sldId id="284" r:id="rId112"/>
    <p:sldId id="482" r:id="rId113"/>
    <p:sldId id="483" r:id="rId114"/>
    <p:sldId id="484" r:id="rId115"/>
    <p:sldId id="485" r:id="rId116"/>
    <p:sldId id="486" r:id="rId117"/>
    <p:sldId id="487" r:id="rId118"/>
    <p:sldId id="488" r:id="rId119"/>
    <p:sldId id="489" r:id="rId120"/>
    <p:sldId id="490" r:id="rId121"/>
    <p:sldId id="491" r:id="rId122"/>
    <p:sldId id="502" r:id="rId123"/>
    <p:sldId id="503" r:id="rId124"/>
    <p:sldId id="504" r:id="rId125"/>
    <p:sldId id="505" r:id="rId126"/>
    <p:sldId id="478" r:id="rId127"/>
    <p:sldId id="285" r:id="rId128"/>
    <p:sldId id="286" r:id="rId129"/>
    <p:sldId id="287" r:id="rId130"/>
    <p:sldId id="460" r:id="rId131"/>
    <p:sldId id="461" r:id="rId132"/>
    <p:sldId id="288" r:id="rId133"/>
    <p:sldId id="515" r:id="rId134"/>
    <p:sldId id="459" r:id="rId135"/>
    <p:sldId id="457" r:id="rId136"/>
    <p:sldId id="479" r:id="rId137"/>
    <p:sldId id="291" r:id="rId138"/>
    <p:sldId id="455" r:id="rId139"/>
    <p:sldId id="456" r:id="rId140"/>
    <p:sldId id="492" r:id="rId141"/>
    <p:sldId id="493" r:id="rId142"/>
    <p:sldId id="494" r:id="rId143"/>
    <p:sldId id="495" r:id="rId144"/>
    <p:sldId id="496" r:id="rId145"/>
    <p:sldId id="497" r:id="rId146"/>
    <p:sldId id="498" r:id="rId147"/>
    <p:sldId id="506" r:id="rId148"/>
    <p:sldId id="507" r:id="rId149"/>
    <p:sldId id="508" r:id="rId150"/>
    <p:sldId id="480" r:id="rId151"/>
    <p:sldId id="293" r:id="rId152"/>
    <p:sldId id="294" r:id="rId153"/>
    <p:sldId id="438" r:id="rId154"/>
    <p:sldId id="439" r:id="rId155"/>
    <p:sldId id="499" r:id="rId156"/>
    <p:sldId id="500" r:id="rId157"/>
    <p:sldId id="501" r:id="rId158"/>
    <p:sldId id="481" r:id="rId159"/>
    <p:sldId id="313" r:id="rId160"/>
    <p:sldId id="298" r:id="rId161"/>
    <p:sldId id="453" r:id="rId162"/>
    <p:sldId id="454" r:id="rId163"/>
    <p:sldId id="452" r:id="rId164"/>
    <p:sldId id="304" r:id="rId165"/>
    <p:sldId id="446" r:id="rId166"/>
    <p:sldId id="447" r:id="rId167"/>
    <p:sldId id="309" r:id="rId168"/>
    <p:sldId id="443" r:id="rId169"/>
    <p:sldId id="335"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75814" autoAdjust="0"/>
  </p:normalViewPr>
  <p:slideViewPr>
    <p:cSldViewPr snapToGrid="0">
      <p:cViewPr varScale="1">
        <p:scale>
          <a:sx n="87" d="100"/>
          <a:sy n="87" d="100"/>
        </p:scale>
        <p:origin x="13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4B48D-0187-4BA8-90B7-6ACDAFB909C9}" type="datetimeFigureOut">
              <a:rPr lang="en-US" smtClean="0"/>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470E8-0F9A-495C-B808-245D67B5A4E1}" type="slidenum">
              <a:rPr lang="en-US" smtClean="0"/>
              <a:t>‹#›</a:t>
            </a:fld>
            <a:endParaRPr lang="en-US"/>
          </a:p>
        </p:txBody>
      </p:sp>
    </p:spTree>
    <p:extLst>
      <p:ext uri="{BB962C8B-B14F-4D97-AF65-F5344CB8AC3E}">
        <p14:creationId xmlns:p14="http://schemas.microsoft.com/office/powerpoint/2010/main" val="2834535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aws/sagemaker-containers/blob/master/README.rst#list-of-provided-environment-variables-by-sagemaker-container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github.com/aws/sagemaker-containers/blob/v2.4.4/src/sagemaker_containers/_params.py" TargetMode="Externa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github.com/awslabs/amazon-sagemaker-examples/blob/master/introduction_to_amazon_algorithms/xgboost_abalone/xgboost_parquet_input_training.ipynb"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aws/sagemaker-inference-toolkit" TargetMode="External"/><Relationship Id="rId3" Type="http://schemas.openxmlformats.org/officeDocument/2006/relationships/hyperlink" Target="https://github.com/aws/sagemaker-tensorflow-serving-container/blob/master/scripts/build.sh" TargetMode="External"/><Relationship Id="rId7" Type="http://schemas.openxmlformats.org/officeDocument/2006/relationships/hyperlink" Target="https://github.com/aws/sagemaker-python-sdk/blob/master/src/sagemaker/fw_utils.py"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aws/sagemaker-python-sdk/blob/master/src/sagemaker/tensorflow/serving.py" TargetMode="External"/><Relationship Id="rId5" Type="http://schemas.openxmlformats.org/officeDocument/2006/relationships/hyperlink" Target="https://github.com/aws/sagemaker-python-sdk/blob/master/src/sagemaker/tensorflow/estimator.py" TargetMode="External"/><Relationship Id="rId4" Type="http://schemas.openxmlformats.org/officeDocument/2006/relationships/hyperlink" Target="https://github.com/aws/sagemaker-tensorflow-serving-container/blob/master/docker/1.15/Dockerfile.cpu" TargetMode="External"/><Relationship Id="rId9" Type="http://schemas.openxmlformats.org/officeDocument/2006/relationships/hyperlink" Target="https://github.com/aws/sagemaker-tensorflow-container/blob/master/docker/1.15.0/py3/Dockerfile.cpu"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blogs/machine-learning/annotate-data-for-less-with-amazon-sagemaker-ground-truth-and-automated-data-labelin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zhuanlan.zhihu.com/p/56991108"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aws/sagemaker-tensorflow-serving-container/blob/master/docker/build_artifacts/sagemaker/serve.py#L8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aws/sagemaker-python-sdk/issues/970" TargetMode="External"/><Relationship Id="rId7" Type="http://schemas.openxmlformats.org/officeDocument/2006/relationships/hyperlink" Target="https://github.com/aws/sagemaker-python-sdk/issues/799"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github.com/awslabs/amazon-sagemaker-examples/tree/master/sagemaker_batch_transform/tensorflow_cifar-10_with_inference_script" TargetMode="External"/><Relationship Id="rId5" Type="http://schemas.openxmlformats.org/officeDocument/2006/relationships/hyperlink" Target="https://github.com/awslabs/amazon-sagemaker-examples/blob/master/sagemaker_batch_transform/tensorflow_cifar-10_with_inference_script/code/inference.py" TargetMode="External"/><Relationship Id="rId4" Type="http://schemas.openxmlformats.org/officeDocument/2006/relationships/hyperlink" Target="https://github.com/awslabs/amazon-sagemaker-examples/blob/master/sagemaker_batch_transform/tensorflow_open-images_jpg/code/inference.py"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tensorflow/serving/issues/882"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s://github.com/awslabs/multi-model-server/blob/master/docs/management_api.md#register-a-model" TargetMode="External"/><Relationship Id="rId4" Type="http://schemas.openxmlformats.org/officeDocument/2006/relationships/hyperlink" Target="https://github.com/awslabs/multi-model-server/issues/732"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edium.com/faun/mastering-the-mystical-art-of-model-deployment-c0cafe011175"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medium.com/@deepen.h.panchal/a-b-testing-using-aws-sagemaker-boto3-c3dac87ade22"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ws.amazon.com/blogs/machine-learning/performing-batch-inference-with-tensorflow-serving-in-amazon-sagemaker/"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ws.amazon.com/blogs/machine-learning/introducing-amazon-sagemaker-operators-for-kubernetes/"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github.com/aws/amazon-sagemaker-operator-for-k8s"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ithub.com/aws/sagemaker-spark#getting-sagemaker-spark"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github.com/awslabs/amazon-sagemaker-examples/blob/master/sagemaker-python-sdk/sparkml_serving_emr_mleap_abalone/sparkml_serving_emr_mleap_abalone.ipynb" TargetMode="External"/><Relationship Id="rId4" Type="http://schemas.openxmlformats.org/officeDocument/2006/relationships/hyperlink" Target="https://aws.amazon.com/blogs/machine-learning/build-amazon-sagemaker-notebooks-backed-by-spark-in-amazon-emr/"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lexandersimes.com/unsupervised/machine/learning/nlp/sagemaker/2019/09/01/got.html"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wslabs/amazon-sagemaker-examples/tree/4c2a93114104e0b9555d7c10aaab018cac3d7c04/sagemaker-python-sdk/tensorflow_script_mode_quickstar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blog.csdn.net/jiangjiang_jian/article/details/80631023"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zhuanlan.zhihu.com/p/59528983"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vividfree.github.io/%E6%9C%BA%E5%99%A8%E5%AD%A6%E4%B9%A0/2017/08/05/understanding-product-quantization"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a:t>
            </a:fld>
            <a:endParaRPr lang="en-US"/>
          </a:p>
        </p:txBody>
      </p:sp>
    </p:spTree>
    <p:extLst>
      <p:ext uri="{BB962C8B-B14F-4D97-AF65-F5344CB8AC3E}">
        <p14:creationId xmlns:p14="http://schemas.microsoft.com/office/powerpoint/2010/main" val="189756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3"/>
              </a:rPr>
              <a:t>https://github.com/aws/sagemaker-containers/blob/master/README.rst#list-of-provided-environment-variables-by-sagemaker-containers</a:t>
            </a:r>
            <a:r>
              <a:rPr lang="en-US" sz="1200" u="sng"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（这个</a:t>
            </a:r>
            <a:r>
              <a:rPr lang="en-US" sz="1200" kern="1200" dirty="0" smtClean="0">
                <a:solidFill>
                  <a:schemeClr val="tx1"/>
                </a:solidFill>
                <a:effectLst/>
                <a:latin typeface="+mn-lt"/>
                <a:ea typeface="+mn-ea"/>
                <a:cs typeface="+mn-cs"/>
              </a:rPr>
              <a:t>link</a:t>
            </a:r>
            <a:r>
              <a:rPr lang="zh-CN" altLang="en-US" sz="1200" kern="1200" dirty="0" smtClean="0">
                <a:solidFill>
                  <a:schemeClr val="tx1"/>
                </a:solidFill>
                <a:effectLst/>
                <a:latin typeface="+mn-lt"/>
                <a:ea typeface="+mn-ea"/>
                <a:cs typeface="+mn-cs"/>
              </a:rPr>
              <a:t>提到的环境变量都是</a:t>
            </a:r>
            <a:r>
              <a:rPr lang="en-US" sz="1200" kern="1200" dirty="0" smtClean="0">
                <a:solidFill>
                  <a:schemeClr val="tx1"/>
                </a:solidFill>
                <a:effectLst/>
                <a:latin typeface="+mn-lt"/>
                <a:ea typeface="+mn-ea"/>
                <a:cs typeface="+mn-cs"/>
              </a:rPr>
              <a:t>SM_XXX</a:t>
            </a:r>
            <a:r>
              <a:rPr lang="zh-CN" altLang="en-US" sz="1200" kern="1200" dirty="0" smtClean="0">
                <a:solidFill>
                  <a:schemeClr val="tx1"/>
                </a:solidFill>
                <a:effectLst/>
                <a:latin typeface="+mn-lt"/>
                <a:ea typeface="+mn-ea"/>
                <a:cs typeface="+mn-cs"/>
              </a:rPr>
              <a:t>格式的，主要是客户自己的脚本可能需要从环境变量中获取的某种信息）</a:t>
            </a:r>
            <a:endParaRPr lang="en-US" sz="1200" kern="1200" dirty="0" smtClean="0">
              <a:solidFill>
                <a:schemeClr val="tx1"/>
              </a:solidFill>
              <a:effectLst/>
              <a:latin typeface="+mn-lt"/>
              <a:ea typeface="+mn-ea"/>
              <a:cs typeface="+mn-cs"/>
            </a:endParaRP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4"/>
              </a:rPr>
              <a:t>https://github.com/aws/sagemaker-containers/blob/v2.4.4/src/sagemaker_containers/_params.py</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（这个</a:t>
            </a:r>
            <a:r>
              <a:rPr lang="en-US" sz="1200" kern="1200" dirty="0" smtClean="0">
                <a:solidFill>
                  <a:schemeClr val="tx1"/>
                </a:solidFill>
                <a:effectLst/>
                <a:latin typeface="+mn-lt"/>
                <a:ea typeface="+mn-ea"/>
                <a:cs typeface="+mn-cs"/>
              </a:rPr>
              <a:t>link</a:t>
            </a:r>
            <a:r>
              <a:rPr lang="zh-CN" altLang="en-US" sz="1200" kern="1200" dirty="0" smtClean="0">
                <a:solidFill>
                  <a:schemeClr val="tx1"/>
                </a:solidFill>
                <a:effectLst/>
                <a:latin typeface="+mn-lt"/>
                <a:ea typeface="+mn-ea"/>
                <a:cs typeface="+mn-cs"/>
              </a:rPr>
              <a:t>提到的环境变量是</a:t>
            </a:r>
            <a:r>
              <a:rPr lang="en-US" sz="1200" kern="1200" dirty="0" smtClean="0">
                <a:solidFill>
                  <a:schemeClr val="tx1"/>
                </a:solidFill>
                <a:effectLst/>
                <a:latin typeface="+mn-lt"/>
                <a:ea typeface="+mn-ea"/>
                <a:cs typeface="+mn-cs"/>
              </a:rPr>
              <a:t>XXXX_ENV</a:t>
            </a:r>
            <a:r>
              <a:rPr lang="zh-CN" altLang="en-US" sz="1200" kern="1200" dirty="0" smtClean="0">
                <a:solidFill>
                  <a:schemeClr val="tx1"/>
                </a:solidFill>
                <a:effectLst/>
                <a:latin typeface="+mn-lt"/>
                <a:ea typeface="+mn-ea"/>
                <a:cs typeface="+mn-cs"/>
              </a:rPr>
              <a:t>格式的，主要是</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container</a:t>
            </a:r>
            <a:r>
              <a:rPr lang="zh-CN" altLang="en-US" sz="1200" kern="1200" dirty="0" smtClean="0">
                <a:solidFill>
                  <a:schemeClr val="tx1"/>
                </a:solidFill>
                <a:effectLst/>
                <a:latin typeface="+mn-lt"/>
                <a:ea typeface="+mn-ea"/>
                <a:cs typeface="+mn-cs"/>
              </a:rPr>
              <a:t>内部实现需要的；另外，这个</a:t>
            </a:r>
            <a:r>
              <a:rPr lang="en-US" sz="1200" kern="1200" dirty="0" smtClean="0">
                <a:solidFill>
                  <a:schemeClr val="tx1"/>
                </a:solidFill>
                <a:effectLst/>
                <a:latin typeface="+mn-lt"/>
                <a:ea typeface="+mn-ea"/>
                <a:cs typeface="+mn-cs"/>
              </a:rPr>
              <a:t>link</a:t>
            </a:r>
            <a:r>
              <a:rPr lang="zh-CN" altLang="en-US" sz="1200" kern="1200" dirty="0" smtClean="0">
                <a:solidFill>
                  <a:schemeClr val="tx1"/>
                </a:solidFill>
                <a:effectLst/>
                <a:latin typeface="+mn-lt"/>
                <a:ea typeface="+mn-ea"/>
                <a:cs typeface="+mn-cs"/>
              </a:rPr>
              <a:t>中提到的</a:t>
            </a:r>
            <a:r>
              <a:rPr lang="en-US" sz="1200" kern="1200" dirty="0" err="1" smtClean="0">
                <a:solidFill>
                  <a:schemeClr val="tx1"/>
                </a:solidFill>
                <a:effectLst/>
                <a:latin typeface="+mn-lt"/>
                <a:ea typeface="+mn-ea"/>
                <a:cs typeface="+mn-cs"/>
              </a:rPr>
              <a:t>sagemaker_XXXX</a:t>
            </a:r>
            <a:r>
              <a:rPr lang="zh-CN" altLang="en-US" sz="1200" kern="1200" dirty="0" smtClean="0">
                <a:solidFill>
                  <a:schemeClr val="tx1"/>
                </a:solidFill>
                <a:effectLst/>
                <a:latin typeface="+mn-lt"/>
                <a:ea typeface="+mn-ea"/>
                <a:cs typeface="+mn-cs"/>
              </a:rPr>
              <a:t>格式的都是可以通过</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high level API</a:t>
            </a:r>
            <a:r>
              <a:rPr lang="zh-CN" altLang="en-US" sz="1200" kern="1200" dirty="0" smtClean="0">
                <a:solidFill>
                  <a:schemeClr val="tx1"/>
                </a:solidFill>
                <a:effectLst/>
                <a:latin typeface="+mn-lt"/>
                <a:ea typeface="+mn-ea"/>
                <a:cs typeface="+mn-cs"/>
              </a:rPr>
              <a:t>或者</a:t>
            </a:r>
            <a:r>
              <a:rPr lang="en-US" sz="1200" kern="1200" dirty="0" smtClean="0">
                <a:solidFill>
                  <a:schemeClr val="tx1"/>
                </a:solidFill>
                <a:effectLst/>
                <a:latin typeface="+mn-lt"/>
                <a:ea typeface="+mn-ea"/>
                <a:cs typeface="+mn-cs"/>
              </a:rPr>
              <a:t>low level API</a:t>
            </a:r>
            <a:r>
              <a:rPr lang="zh-CN" altLang="en-US" sz="1200" kern="1200" dirty="0" smtClean="0">
                <a:solidFill>
                  <a:schemeClr val="tx1"/>
                </a:solidFill>
                <a:effectLst/>
                <a:latin typeface="+mn-lt"/>
                <a:ea typeface="+mn-ea"/>
                <a:cs typeface="+mn-cs"/>
              </a:rPr>
              <a:t>可以设置的参数。）</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17</a:t>
            </a:fld>
            <a:endParaRPr lang="en-US"/>
          </a:p>
        </p:txBody>
      </p:sp>
    </p:spTree>
    <p:extLst>
      <p:ext uri="{BB962C8B-B14F-4D97-AF65-F5344CB8AC3E}">
        <p14:creationId xmlns:p14="http://schemas.microsoft.com/office/powerpoint/2010/main" val="17960867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SM</a:t>
            </a:r>
            <a:r>
              <a:rPr lang="zh-CN" altLang="en-US" sz="1200" kern="1200" dirty="0" smtClean="0">
                <a:solidFill>
                  <a:schemeClr val="tx1"/>
                </a:solidFill>
                <a:effectLst/>
                <a:latin typeface="+mn-lt"/>
                <a:ea typeface="+mn-ea"/>
                <a:cs typeface="+mn-cs"/>
              </a:rPr>
              <a:t>的内建算法</a:t>
            </a:r>
            <a:r>
              <a:rPr lang="en-US" sz="1200" kern="1200" dirty="0" err="1" smtClean="0">
                <a:solidFill>
                  <a:schemeClr val="tx1"/>
                </a:solidFill>
                <a:effectLst/>
                <a:latin typeface="+mn-lt"/>
                <a:ea typeface="+mn-ea"/>
                <a:cs typeface="+mn-cs"/>
              </a:rPr>
              <a:t>xgboost</a:t>
            </a:r>
            <a:r>
              <a:rPr lang="zh-CN" altLang="en-US" sz="1200" kern="1200" dirty="0" smtClean="0">
                <a:solidFill>
                  <a:schemeClr val="tx1"/>
                </a:solidFill>
                <a:effectLst/>
                <a:latin typeface="+mn-lt"/>
                <a:ea typeface="+mn-ea"/>
                <a:cs typeface="+mn-cs"/>
              </a:rPr>
              <a:t>除了支持</a:t>
            </a:r>
            <a:r>
              <a:rPr lang="en-US" sz="1200" kern="1200" dirty="0" smtClean="0">
                <a:solidFill>
                  <a:schemeClr val="tx1"/>
                </a:solidFill>
                <a:effectLst/>
                <a:latin typeface="+mn-lt"/>
                <a:ea typeface="+mn-ea"/>
                <a:cs typeface="+mn-cs"/>
              </a:rPr>
              <a:t>CSV</a:t>
            </a:r>
            <a:r>
              <a:rPr lang="zh-CN" altLang="en-US" sz="1200" kern="1200" dirty="0" smtClean="0">
                <a:solidFill>
                  <a:schemeClr val="tx1"/>
                </a:solidFill>
                <a:effectLst/>
                <a:latin typeface="+mn-lt"/>
                <a:ea typeface="+mn-ea"/>
                <a:cs typeface="+mn-cs"/>
              </a:rPr>
              <a:t>和</a:t>
            </a:r>
            <a:r>
              <a:rPr lang="en-US" sz="1200" kern="1200" dirty="0" err="1" smtClean="0">
                <a:solidFill>
                  <a:schemeClr val="tx1"/>
                </a:solidFill>
                <a:effectLst/>
                <a:latin typeface="+mn-lt"/>
                <a:ea typeface="+mn-ea"/>
                <a:cs typeface="+mn-cs"/>
              </a:rPr>
              <a:t>libsvm</a:t>
            </a:r>
            <a:r>
              <a:rPr lang="zh-CN" altLang="en-US" sz="1200" kern="1200" dirty="0" smtClean="0">
                <a:solidFill>
                  <a:schemeClr val="tx1"/>
                </a:solidFill>
                <a:effectLst/>
                <a:latin typeface="+mn-lt"/>
                <a:ea typeface="+mn-ea"/>
                <a:cs typeface="+mn-cs"/>
              </a:rPr>
              <a:t>格式的文件，其实还支持</a:t>
            </a:r>
            <a:r>
              <a:rPr lang="en-US" sz="1200" kern="1200" dirty="0" smtClean="0">
                <a:solidFill>
                  <a:schemeClr val="tx1"/>
                </a:solidFill>
                <a:effectLst/>
                <a:latin typeface="+mn-lt"/>
                <a:ea typeface="+mn-ea"/>
                <a:cs typeface="+mn-cs"/>
              </a:rPr>
              <a:t>parquet</a:t>
            </a:r>
            <a:r>
              <a:rPr lang="zh-CN" altLang="en-US" sz="1200" kern="1200" dirty="0" smtClean="0">
                <a:solidFill>
                  <a:schemeClr val="tx1"/>
                </a:solidFill>
                <a:effectLst/>
                <a:latin typeface="+mn-lt"/>
                <a:ea typeface="+mn-ea"/>
                <a:cs typeface="+mn-cs"/>
              </a:rPr>
              <a:t>格式，可以参考官网的</a:t>
            </a:r>
            <a:r>
              <a:rPr lang="en-US" sz="1200" kern="1200" dirty="0" smtClean="0">
                <a:solidFill>
                  <a:schemeClr val="tx1"/>
                </a:solidFill>
                <a:effectLst/>
                <a:latin typeface="+mn-lt"/>
                <a:ea typeface="+mn-ea"/>
                <a:cs typeface="+mn-cs"/>
              </a:rPr>
              <a:t>code example</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https://github.com/awslabs/amazon-sagemaker-examples/blob/master/introduction_to_amazon_algorithms/xgboost_abalone/xgboost_parquet_input_training.ipynb</a:t>
            </a:r>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这里把原始</a:t>
            </a:r>
            <a:r>
              <a:rPr lang="en-US" sz="1200" kern="1200" dirty="0" smtClean="0">
                <a:solidFill>
                  <a:schemeClr val="tx1"/>
                </a:solidFill>
                <a:effectLst/>
                <a:latin typeface="+mn-lt"/>
                <a:ea typeface="+mn-ea"/>
                <a:cs typeface="+mn-cs"/>
              </a:rPr>
              <a:t>CSV</a:t>
            </a:r>
            <a:r>
              <a:rPr lang="zh-CN" altLang="en-US" sz="1200" kern="1200" dirty="0" smtClean="0">
                <a:solidFill>
                  <a:schemeClr val="tx1"/>
                </a:solidFill>
                <a:effectLst/>
                <a:latin typeface="+mn-lt"/>
                <a:ea typeface="+mn-ea"/>
                <a:cs typeface="+mn-cs"/>
              </a:rPr>
              <a:t>格式的数据转为了</a:t>
            </a:r>
            <a:r>
              <a:rPr lang="en-US" sz="1200" kern="1200" dirty="0" smtClean="0">
                <a:solidFill>
                  <a:schemeClr val="tx1"/>
                </a:solidFill>
                <a:effectLst/>
                <a:latin typeface="+mn-lt"/>
                <a:ea typeface="+mn-ea"/>
                <a:cs typeface="+mn-cs"/>
              </a:rPr>
              <a:t>parquet</a:t>
            </a:r>
            <a:r>
              <a:rPr lang="zh-CN" altLang="en-US" sz="1200" kern="1200" dirty="0" smtClean="0">
                <a:solidFill>
                  <a:schemeClr val="tx1"/>
                </a:solidFill>
                <a:effectLst/>
                <a:latin typeface="+mn-lt"/>
                <a:ea typeface="+mn-ea"/>
                <a:cs typeface="+mn-cs"/>
              </a:rPr>
              <a:t>，然后用</a:t>
            </a:r>
            <a:r>
              <a:rPr lang="en-US" sz="1200" kern="1200" dirty="0" smtClean="0">
                <a:solidFill>
                  <a:schemeClr val="tx1"/>
                </a:solidFill>
                <a:effectLst/>
                <a:latin typeface="+mn-lt"/>
                <a:ea typeface="+mn-ea"/>
                <a:cs typeface="+mn-cs"/>
              </a:rPr>
              <a:t>parquet</a:t>
            </a:r>
            <a:r>
              <a:rPr lang="zh-CN" altLang="en-US" sz="1200" kern="1200" dirty="0" smtClean="0">
                <a:solidFill>
                  <a:schemeClr val="tx1"/>
                </a:solidFill>
                <a:effectLst/>
                <a:latin typeface="+mn-lt"/>
                <a:ea typeface="+mn-ea"/>
                <a:cs typeface="+mn-cs"/>
              </a:rPr>
              <a:t>文件作为内建</a:t>
            </a:r>
            <a:r>
              <a:rPr lang="en-US" sz="1200" kern="1200" dirty="0" err="1" smtClean="0">
                <a:solidFill>
                  <a:schemeClr val="tx1"/>
                </a:solidFill>
                <a:effectLst/>
                <a:latin typeface="+mn-lt"/>
                <a:ea typeface="+mn-ea"/>
                <a:cs typeface="+mn-cs"/>
              </a:rPr>
              <a:t>xgboost</a:t>
            </a:r>
            <a:r>
              <a:rPr lang="zh-CN" altLang="en-US" sz="1200" kern="1200" dirty="0" smtClean="0">
                <a:solidFill>
                  <a:schemeClr val="tx1"/>
                </a:solidFill>
                <a:effectLst/>
                <a:latin typeface="+mn-lt"/>
                <a:ea typeface="+mn-ea"/>
                <a:cs typeface="+mn-cs"/>
              </a:rPr>
              <a:t>算法的输入（需要把输入的</a:t>
            </a:r>
            <a:r>
              <a:rPr lang="en-US" sz="1200" kern="1200" dirty="0" smtClean="0">
                <a:solidFill>
                  <a:schemeClr val="tx1"/>
                </a:solidFill>
                <a:effectLst/>
                <a:latin typeface="+mn-lt"/>
                <a:ea typeface="+mn-ea"/>
                <a:cs typeface="+mn-cs"/>
              </a:rPr>
              <a:t>content-type</a:t>
            </a:r>
            <a:r>
              <a:rPr lang="zh-CN" altLang="en-US" sz="1200" kern="1200" dirty="0" smtClean="0">
                <a:solidFill>
                  <a:schemeClr val="tx1"/>
                </a:solidFill>
                <a:effectLst/>
                <a:latin typeface="+mn-lt"/>
                <a:ea typeface="+mn-ea"/>
                <a:cs typeface="+mn-cs"/>
              </a:rPr>
              <a:t>设置为</a:t>
            </a:r>
            <a:r>
              <a:rPr lang="en-US" sz="1200" kern="1200" dirty="0" smtClean="0">
                <a:solidFill>
                  <a:schemeClr val="tx1"/>
                </a:solidFill>
                <a:effectLst/>
                <a:latin typeface="+mn-lt"/>
                <a:ea typeface="+mn-ea"/>
                <a:cs typeface="+mn-cs"/>
              </a:rPr>
              <a:t>"application/x-parquet"</a:t>
            </a:r>
            <a:r>
              <a:rPr lang="zh-CN" alt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167</a:t>
            </a:fld>
            <a:endParaRPr lang="en-US"/>
          </a:p>
        </p:txBody>
      </p:sp>
    </p:spTree>
    <p:extLst>
      <p:ext uri="{BB962C8B-B14F-4D97-AF65-F5344CB8AC3E}">
        <p14:creationId xmlns:p14="http://schemas.microsoft.com/office/powerpoint/2010/main" val="39707651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带有</a:t>
            </a:r>
            <a:r>
              <a:rPr lang="en-US" altLang="zh-CN" dirty="0" smtClean="0"/>
              <a:t>instance weight</a:t>
            </a:r>
            <a:r>
              <a:rPr lang="zh-CN" altLang="en-US" dirty="0" smtClean="0"/>
              <a:t>的训练样本的格式如下：</a:t>
            </a:r>
            <a:endParaRPr lang="en-US" altLang="zh-CN" dirty="0" smtClean="0"/>
          </a:p>
          <a:p>
            <a:r>
              <a:rPr lang="en-US" altLang="zh-CN" dirty="0" err="1" smtClean="0"/>
              <a:t>Libsvm</a:t>
            </a:r>
            <a:r>
              <a:rPr lang="zh-CN" altLang="en-US" dirty="0" smtClean="0"/>
              <a:t>：</a:t>
            </a:r>
            <a:r>
              <a:rPr lang="en-US" dirty="0" err="1" smtClean="0"/>
              <a:t>label:weight</a:t>
            </a:r>
            <a:r>
              <a:rPr lang="en-US" dirty="0" smtClean="0"/>
              <a:t> idx_0:val_0 idx_1:val_1....</a:t>
            </a:r>
          </a:p>
          <a:p>
            <a:r>
              <a:rPr lang="en-US" altLang="zh-CN" dirty="0" smtClean="0"/>
              <a:t>CSV</a:t>
            </a:r>
            <a:r>
              <a:rPr lang="zh-CN" altLang="en-US" dirty="0" smtClean="0"/>
              <a:t>： </a:t>
            </a:r>
            <a:r>
              <a:rPr lang="en-US" dirty="0" smtClean="0"/>
              <a:t>label,weight,val_0,val_1,...</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168</a:t>
            </a:fld>
            <a:endParaRPr lang="en-US"/>
          </a:p>
        </p:txBody>
      </p:sp>
    </p:spTree>
    <p:extLst>
      <p:ext uri="{BB962C8B-B14F-4D97-AF65-F5344CB8AC3E}">
        <p14:creationId xmlns:p14="http://schemas.microsoft.com/office/powerpoint/2010/main" val="133237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Sagemaker</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tensorflow</a:t>
            </a:r>
            <a:r>
              <a:rPr lang="en-US" sz="1200" b="1" kern="1200" dirty="0" smtClean="0">
                <a:solidFill>
                  <a:schemeClr val="tx1"/>
                </a:solidFill>
                <a:effectLst/>
                <a:latin typeface="+mn-lt"/>
                <a:ea typeface="+mn-ea"/>
                <a:cs typeface="+mn-cs"/>
              </a:rPr>
              <a:t> serving container</a:t>
            </a:r>
            <a:r>
              <a:rPr lang="zh-CN" altLang="en-US" sz="1200" b="1" kern="1200" dirty="0" smtClean="0">
                <a:solidFill>
                  <a:schemeClr val="tx1"/>
                </a:solidFill>
                <a:effectLst/>
                <a:latin typeface="+mn-lt"/>
                <a:ea typeface="+mn-ea"/>
                <a:cs typeface="+mn-cs"/>
              </a:rPr>
              <a:t>的</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 image</a:t>
            </a:r>
            <a:r>
              <a:rPr lang="zh-CN" altLang="en-US" sz="1200" b="1" kern="1200" dirty="0" smtClean="0">
                <a:solidFill>
                  <a:schemeClr val="tx1"/>
                </a:solidFill>
                <a:effectLst/>
                <a:latin typeface="+mn-lt"/>
                <a:ea typeface="+mn-ea"/>
                <a:cs typeface="+mn-cs"/>
              </a:rPr>
              <a:t>的</a:t>
            </a:r>
            <a:r>
              <a:rPr lang="en-US" sz="1200" b="1" kern="1200" dirty="0" smtClean="0">
                <a:solidFill>
                  <a:schemeClr val="tx1"/>
                </a:solidFill>
                <a:effectLst/>
                <a:latin typeface="+mn-lt"/>
                <a:ea typeface="+mn-ea"/>
                <a:cs typeface="+mn-cs"/>
              </a:rPr>
              <a:t>build</a:t>
            </a:r>
            <a:r>
              <a:rPr lang="zh-CN" altLang="en-US" sz="1200" b="1" kern="1200" dirty="0" smtClean="0">
                <a:solidFill>
                  <a:schemeClr val="tx1"/>
                </a:solidFill>
                <a:effectLst/>
                <a:latin typeface="+mn-lt"/>
                <a:ea typeface="+mn-ea"/>
                <a:cs typeface="+mn-cs"/>
              </a:rPr>
              <a:t>参考：</a:t>
            </a:r>
            <a:r>
              <a:rPr lang="en-US" sz="1200" b="1" u="sng" kern="1200" dirty="0" smtClean="0">
                <a:solidFill>
                  <a:schemeClr val="tx1"/>
                </a:solidFill>
                <a:effectLst/>
                <a:latin typeface="+mn-lt"/>
                <a:ea typeface="+mn-ea"/>
                <a:cs typeface="+mn-cs"/>
                <a:hlinkClick r:id="rId3"/>
              </a:rPr>
              <a:t>https://github.com/aws/sagemaker-tensorflow-serving-container/blob/master/scripts/build.sh</a:t>
            </a:r>
            <a:r>
              <a:rPr lang="en-US" sz="1200" b="1" kern="1200" dirty="0" smtClean="0">
                <a:solidFill>
                  <a:schemeClr val="tx1"/>
                </a:solidFill>
                <a:effectLst/>
                <a:latin typeface="+mn-lt"/>
                <a:ea typeface="+mn-ea"/>
                <a:cs typeface="+mn-cs"/>
              </a:rPr>
              <a:t> </a:t>
            </a:r>
            <a:r>
              <a:rPr lang="zh-CN" altLang="en-US" sz="1200" b="1" kern="1200" dirty="0" smtClean="0">
                <a:solidFill>
                  <a:schemeClr val="tx1"/>
                </a:solidFill>
                <a:effectLst/>
                <a:latin typeface="+mn-lt"/>
                <a:ea typeface="+mn-ea"/>
                <a:cs typeface="+mn-cs"/>
              </a:rPr>
              <a:t>，这里是调用</a:t>
            </a:r>
            <a:r>
              <a:rPr lang="en-US" sz="1200" b="1" kern="1200" dirty="0" smtClean="0">
                <a:solidFill>
                  <a:schemeClr val="tx1"/>
                </a:solidFill>
                <a:effectLst/>
                <a:latin typeface="+mn-lt"/>
                <a:ea typeface="+mn-ea"/>
                <a:cs typeface="+mn-cs"/>
              </a:rPr>
              <a:t>build.sh</a:t>
            </a:r>
            <a:r>
              <a:rPr lang="zh-CN" altLang="en-US" sz="1200" b="1" kern="1200" dirty="0" smtClean="0">
                <a:solidFill>
                  <a:schemeClr val="tx1"/>
                </a:solidFill>
                <a:effectLst/>
                <a:latin typeface="+mn-lt"/>
                <a:ea typeface="+mn-ea"/>
                <a:cs typeface="+mn-cs"/>
              </a:rPr>
              <a:t>来</a:t>
            </a:r>
            <a:r>
              <a:rPr lang="en-US" sz="1200" b="1" kern="1200" dirty="0" smtClean="0">
                <a:solidFill>
                  <a:schemeClr val="tx1"/>
                </a:solidFill>
                <a:effectLst/>
                <a:latin typeface="+mn-lt"/>
                <a:ea typeface="+mn-ea"/>
                <a:cs typeface="+mn-cs"/>
              </a:rPr>
              <a:t>build </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 image</a:t>
            </a:r>
            <a:r>
              <a:rPr lang="zh-CN" altLang="en-US" sz="1200" b="1" kern="1200" dirty="0" smtClean="0">
                <a:solidFill>
                  <a:schemeClr val="tx1"/>
                </a:solidFill>
                <a:effectLst/>
                <a:latin typeface="+mn-lt"/>
                <a:ea typeface="+mn-ea"/>
                <a:cs typeface="+mn-cs"/>
              </a:rPr>
              <a:t>，不像对</a:t>
            </a:r>
            <a:r>
              <a:rPr lang="en-US" sz="1200" b="1" kern="1200" dirty="0" err="1" smtClean="0">
                <a:solidFill>
                  <a:schemeClr val="tx1"/>
                </a:solidFill>
                <a:effectLst/>
                <a:latin typeface="+mn-lt"/>
                <a:ea typeface="+mn-ea"/>
                <a:cs typeface="+mn-cs"/>
              </a:rPr>
              <a:t>sagemaker</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tensorflow</a:t>
            </a:r>
            <a:r>
              <a:rPr lang="en-US" sz="1200" b="1" kern="1200" dirty="0" smtClean="0">
                <a:solidFill>
                  <a:schemeClr val="tx1"/>
                </a:solidFill>
                <a:effectLst/>
                <a:latin typeface="+mn-lt"/>
                <a:ea typeface="+mn-ea"/>
                <a:cs typeface="+mn-cs"/>
              </a:rPr>
              <a:t> container build</a:t>
            </a:r>
            <a:r>
              <a:rPr lang="zh-CN" altLang="en-US" sz="1200" b="1" kern="1200" dirty="0" smtClean="0">
                <a:solidFill>
                  <a:schemeClr val="tx1"/>
                </a:solidFill>
                <a:effectLst/>
                <a:latin typeface="+mn-lt"/>
                <a:ea typeface="+mn-ea"/>
                <a:cs typeface="+mn-cs"/>
              </a:rPr>
              <a:t>的时候需要安装</a:t>
            </a:r>
            <a:r>
              <a:rPr lang="en-US" sz="1200" b="1" kern="1200" dirty="0" err="1" smtClean="0">
                <a:solidFill>
                  <a:schemeClr val="tx1"/>
                </a:solidFill>
                <a:effectLst/>
                <a:latin typeface="+mn-lt"/>
                <a:ea typeface="+mn-ea"/>
                <a:cs typeface="+mn-cs"/>
              </a:rPr>
              <a:t>sagemaker</a:t>
            </a:r>
            <a:r>
              <a:rPr lang="en-US" sz="1200" b="1" kern="1200" dirty="0" smtClean="0">
                <a:solidFill>
                  <a:schemeClr val="tx1"/>
                </a:solidFill>
                <a:effectLst/>
                <a:latin typeface="+mn-lt"/>
                <a:ea typeface="+mn-ea"/>
                <a:cs typeface="+mn-cs"/>
              </a:rPr>
              <a:t>-container</a:t>
            </a:r>
            <a:r>
              <a:rPr lang="zh-CN" altLang="en-US" sz="1200" b="1" kern="1200" dirty="0" smtClean="0">
                <a:solidFill>
                  <a:schemeClr val="tx1"/>
                </a:solidFill>
                <a:effectLst/>
                <a:latin typeface="+mn-lt"/>
                <a:ea typeface="+mn-ea"/>
                <a:cs typeface="+mn-cs"/>
              </a:rPr>
              <a:t>包，这里并没有安装这个包</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build.sh</a:t>
            </a:r>
            <a:r>
              <a:rPr lang="zh-CN" altLang="en-US" sz="1200" kern="1200" dirty="0" smtClean="0">
                <a:solidFill>
                  <a:schemeClr val="tx1"/>
                </a:solidFill>
                <a:effectLst/>
                <a:latin typeface="+mn-lt"/>
                <a:ea typeface="+mn-ea"/>
                <a:cs typeface="+mn-cs"/>
              </a:rPr>
              <a:t>中有如下语句：</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cp</a:t>
            </a:r>
            <a:r>
              <a:rPr lang="en-US" sz="1200" kern="1200" dirty="0" smtClean="0">
                <a:solidFill>
                  <a:schemeClr val="tx1"/>
                </a:solidFill>
                <a:effectLst/>
                <a:latin typeface="+mn-lt"/>
                <a:ea typeface="+mn-ea"/>
                <a:cs typeface="+mn-cs"/>
              </a:rPr>
              <a:t> -r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build_artifacts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short_version</a:t>
            </a:r>
            <a:r>
              <a:rPr lang="en-US" sz="1200" kern="1200" dirty="0" smtClean="0">
                <a:solidFill>
                  <a:schemeClr val="tx1"/>
                </a:solidFill>
                <a:effectLst/>
                <a:latin typeface="+mn-lt"/>
                <a:ea typeface="+mn-ea"/>
                <a:cs typeface="+mn-cs"/>
              </a:rPr>
              <a:t>/</a:t>
            </a: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会把</a:t>
            </a:r>
            <a:r>
              <a:rPr lang="en-US" sz="1200" kern="1200" dirty="0" err="1" smtClean="0">
                <a:solidFill>
                  <a:schemeClr val="tx1"/>
                </a:solidFill>
                <a:effectLst/>
                <a:latin typeface="+mn-lt"/>
                <a:ea typeface="+mn-ea"/>
                <a:cs typeface="+mn-cs"/>
              </a:rPr>
              <a:t>build_artifacts</a:t>
            </a:r>
            <a:r>
              <a:rPr lang="zh-CN" altLang="en-US" sz="1200" kern="1200" dirty="0" smtClean="0">
                <a:solidFill>
                  <a:schemeClr val="tx1"/>
                </a:solidFill>
                <a:effectLst/>
                <a:latin typeface="+mn-lt"/>
                <a:ea typeface="+mn-ea"/>
                <a:cs typeface="+mn-cs"/>
              </a:rPr>
              <a:t>中所有的文件拷贝到</a:t>
            </a:r>
            <a:r>
              <a:rPr lang="en-US" sz="1200" kern="1200" dirty="0" err="1" smtClean="0">
                <a:solidFill>
                  <a:schemeClr val="tx1"/>
                </a:solidFill>
                <a:effectLst/>
                <a:latin typeface="+mn-lt"/>
                <a:ea typeface="+mn-ea"/>
                <a:cs typeface="+mn-cs"/>
              </a:rPr>
              <a:t>dockerfile</a:t>
            </a:r>
            <a:r>
              <a:rPr lang="zh-CN" altLang="en-US" sz="1200" kern="1200" dirty="0" smtClean="0">
                <a:solidFill>
                  <a:schemeClr val="tx1"/>
                </a:solidFill>
                <a:effectLst/>
                <a:latin typeface="+mn-lt"/>
                <a:ea typeface="+mn-ea"/>
                <a:cs typeface="+mn-cs"/>
              </a:rPr>
              <a:t>所在的目录，而</a:t>
            </a:r>
            <a:r>
              <a:rPr lang="en-US" sz="1200" kern="1200" dirty="0" err="1" smtClean="0">
                <a:solidFill>
                  <a:schemeClr val="tx1"/>
                </a:solidFill>
                <a:effectLst/>
                <a:latin typeface="+mn-lt"/>
                <a:ea typeface="+mn-ea"/>
                <a:cs typeface="+mn-cs"/>
              </a:rPr>
              <a:t>build_artifacts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目录下有个</a:t>
            </a:r>
            <a:r>
              <a:rPr lang="en-US" sz="1200" kern="1200" dirty="0" smtClean="0">
                <a:solidFill>
                  <a:schemeClr val="tx1"/>
                </a:solidFill>
                <a:effectLst/>
                <a:latin typeface="+mn-lt"/>
                <a:ea typeface="+mn-ea"/>
                <a:cs typeface="+mn-cs"/>
              </a:rPr>
              <a:t>serve</a:t>
            </a:r>
            <a:r>
              <a:rPr lang="zh-CN" altLang="en-US" sz="1200" kern="1200" dirty="0" smtClean="0">
                <a:solidFill>
                  <a:schemeClr val="tx1"/>
                </a:solidFill>
                <a:effectLst/>
                <a:latin typeface="+mn-lt"/>
                <a:ea typeface="+mn-ea"/>
                <a:cs typeface="+mn-cs"/>
              </a:rPr>
              <a:t>脚本，该脚本内容如下：</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#!/bin/bash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python3 /sagemaker/serve.py</a:t>
            </a: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比如对于</a:t>
            </a:r>
            <a:r>
              <a:rPr lang="en-US" sz="1200" kern="1200" dirty="0" smtClean="0">
                <a:solidFill>
                  <a:schemeClr val="tx1"/>
                </a:solidFill>
                <a:effectLst/>
                <a:latin typeface="+mn-lt"/>
                <a:ea typeface="+mn-ea"/>
                <a:cs typeface="+mn-cs"/>
              </a:rPr>
              <a:t>1.15</a:t>
            </a:r>
            <a:r>
              <a:rPr lang="zh-CN" altLang="en-US" sz="1200" kern="1200" dirty="0" smtClean="0">
                <a:solidFill>
                  <a:schemeClr val="tx1"/>
                </a:solidFill>
                <a:effectLst/>
                <a:latin typeface="+mn-lt"/>
                <a:ea typeface="+mn-ea"/>
                <a:cs typeface="+mn-cs"/>
              </a:rPr>
              <a:t>的</a:t>
            </a:r>
            <a:r>
              <a:rPr lang="en-US" sz="1200" kern="1200" dirty="0" err="1" smtClean="0">
                <a:solidFill>
                  <a:schemeClr val="tx1"/>
                </a:solidFill>
                <a:effectLst/>
                <a:latin typeface="+mn-lt"/>
                <a:ea typeface="+mn-ea"/>
                <a:cs typeface="+mn-cs"/>
              </a:rPr>
              <a:t>dockerfile</a:t>
            </a:r>
            <a:r>
              <a:rPr lang="en-US" sz="1200"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hlinkClick r:id="rId4"/>
              </a:rPr>
              <a:t>https://github.com/aws/sagemaker-tensorflow-serving-container/blob/master/docker/1.15/Dockerfile.cpu</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，并没有设置</a:t>
            </a:r>
            <a:r>
              <a:rPr lang="en-US" sz="1200" kern="1200" dirty="0" smtClean="0">
                <a:solidFill>
                  <a:schemeClr val="tx1"/>
                </a:solidFill>
                <a:effectLst/>
                <a:latin typeface="+mn-lt"/>
                <a:ea typeface="+mn-ea"/>
                <a:cs typeface="+mn-cs"/>
              </a:rPr>
              <a:t>ENTRYPOINT</a:t>
            </a:r>
            <a:r>
              <a:rPr lang="zh-CN" altLang="en-US" sz="1200" kern="1200" dirty="0" smtClean="0">
                <a:solidFill>
                  <a:schemeClr val="tx1"/>
                </a:solidFill>
                <a:effectLst/>
                <a:latin typeface="+mn-lt"/>
                <a:ea typeface="+mn-ea"/>
                <a:cs typeface="+mn-cs"/>
              </a:rPr>
              <a:t>指令，所以当</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serving </a:t>
            </a:r>
            <a:r>
              <a:rPr lang="zh-CN" altLang="en-US" sz="1200" kern="1200" dirty="0" smtClean="0">
                <a:solidFill>
                  <a:schemeClr val="tx1"/>
                </a:solidFill>
                <a:effectLst/>
                <a:latin typeface="+mn-lt"/>
                <a:ea typeface="+mn-ea"/>
                <a:cs typeface="+mn-cs"/>
              </a:rPr>
              <a:t>内建容器执行时，会执行</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run </a:t>
            </a:r>
            <a:r>
              <a:rPr lang="en-US" sz="1200" kern="1200" dirty="0" err="1" smtClean="0">
                <a:solidFill>
                  <a:schemeClr val="tx1"/>
                </a:solidFill>
                <a:effectLst/>
                <a:latin typeface="+mn-lt"/>
                <a:ea typeface="+mn-ea"/>
                <a:cs typeface="+mn-cs"/>
              </a:rPr>
              <a:t>imagename</a:t>
            </a:r>
            <a:r>
              <a:rPr lang="en-US" sz="1200" kern="1200" dirty="0" smtClean="0">
                <a:solidFill>
                  <a:schemeClr val="tx1"/>
                </a:solidFill>
                <a:effectLst/>
                <a:latin typeface="+mn-lt"/>
                <a:ea typeface="+mn-ea"/>
                <a:cs typeface="+mn-cs"/>
              </a:rPr>
              <a:t> serve</a:t>
            </a:r>
            <a:r>
              <a:rPr lang="zh-CN" altLang="en-US" sz="1200" kern="1200" dirty="0" smtClean="0">
                <a:solidFill>
                  <a:schemeClr val="tx1"/>
                </a:solidFill>
                <a:effectLst/>
                <a:latin typeface="+mn-lt"/>
                <a:ea typeface="+mn-ea"/>
                <a:cs typeface="+mn-cs"/>
              </a:rPr>
              <a:t>，这样</a:t>
            </a:r>
            <a:r>
              <a:rPr lang="en-US" sz="1200" kern="1200" dirty="0" smtClean="0">
                <a:solidFill>
                  <a:schemeClr val="tx1"/>
                </a:solidFill>
                <a:effectLst/>
                <a:latin typeface="+mn-lt"/>
                <a:ea typeface="+mn-ea"/>
                <a:cs typeface="+mn-cs"/>
              </a:rPr>
              <a:t>serve</a:t>
            </a:r>
            <a:r>
              <a:rPr lang="zh-CN" altLang="en-US" sz="1200" kern="1200" dirty="0" smtClean="0">
                <a:solidFill>
                  <a:schemeClr val="tx1"/>
                </a:solidFill>
                <a:effectLst/>
                <a:latin typeface="+mn-lt"/>
                <a:ea typeface="+mn-ea"/>
                <a:cs typeface="+mn-cs"/>
              </a:rPr>
              <a:t>脚本就执行并调用</a:t>
            </a:r>
            <a:r>
              <a:rPr lang="en-US" sz="1200" kern="1200" dirty="0" smtClean="0">
                <a:solidFill>
                  <a:schemeClr val="tx1"/>
                </a:solidFill>
                <a:effectLst/>
                <a:latin typeface="+mn-lt"/>
                <a:ea typeface="+mn-ea"/>
                <a:cs typeface="+mn-cs"/>
              </a:rPr>
              <a:t>server.py</a:t>
            </a:r>
            <a:r>
              <a:rPr lang="zh-CN" altLang="en-US" sz="1200" kern="1200" dirty="0" smtClean="0">
                <a:solidFill>
                  <a:schemeClr val="tx1"/>
                </a:solidFill>
                <a:effectLst/>
                <a:latin typeface="+mn-lt"/>
                <a:ea typeface="+mn-ea"/>
                <a:cs typeface="+mn-cs"/>
              </a:rPr>
              <a:t>执行。</a:t>
            </a:r>
            <a:endParaRPr lang="en-US" sz="1200" kern="1200" dirty="0" smtClean="0">
              <a:solidFill>
                <a:schemeClr val="tx1"/>
              </a:solidFill>
              <a:effectLst/>
              <a:latin typeface="+mn-lt"/>
              <a:ea typeface="+mn-ea"/>
              <a:cs typeface="+mn-cs"/>
            </a:endParaRPr>
          </a:p>
          <a:p>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从</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python SDK</a:t>
            </a:r>
            <a:r>
              <a:rPr lang="zh-CN" altLang="en-US" sz="1200" kern="1200" dirty="0" smtClean="0">
                <a:solidFill>
                  <a:schemeClr val="tx1"/>
                </a:solidFill>
                <a:effectLst/>
                <a:latin typeface="+mn-lt"/>
                <a:ea typeface="+mn-ea"/>
                <a:cs typeface="+mn-cs"/>
              </a:rPr>
              <a:t>的代码中看如果使用</a:t>
            </a:r>
            <a:r>
              <a:rPr lang="en-US" sz="1200" kern="1200" dirty="0" err="1" smtClean="0">
                <a:solidFill>
                  <a:schemeClr val="tx1"/>
                </a:solidFill>
                <a:effectLst/>
                <a:latin typeface="+mn-lt"/>
                <a:ea typeface="+mn-ea"/>
                <a:cs typeface="+mn-cs"/>
              </a:rPr>
              <a:t>tensorflow</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script mode</a:t>
            </a:r>
            <a:r>
              <a:rPr lang="zh-CN" altLang="en-US" sz="1200" kern="1200" dirty="0" smtClean="0">
                <a:solidFill>
                  <a:schemeClr val="tx1"/>
                </a:solidFill>
                <a:effectLst/>
                <a:latin typeface="+mn-lt"/>
                <a:ea typeface="+mn-ea"/>
                <a:cs typeface="+mn-cs"/>
              </a:rPr>
              <a:t>的话并且版本比较高比如</a:t>
            </a:r>
            <a:r>
              <a:rPr lang="en-US" sz="1200" kern="1200" dirty="0" smtClean="0">
                <a:solidFill>
                  <a:schemeClr val="tx1"/>
                </a:solidFill>
                <a:effectLst/>
                <a:latin typeface="+mn-lt"/>
                <a:ea typeface="+mn-ea"/>
                <a:cs typeface="+mn-cs"/>
              </a:rPr>
              <a:t>1.14</a:t>
            </a:r>
            <a:r>
              <a:rPr lang="zh-CN" altLang="en-US" sz="1200" kern="1200" dirty="0" smtClean="0">
                <a:solidFill>
                  <a:schemeClr val="tx1"/>
                </a:solidFill>
                <a:effectLst/>
                <a:latin typeface="+mn-lt"/>
                <a:ea typeface="+mn-ea"/>
                <a:cs typeface="+mn-cs"/>
              </a:rPr>
              <a:t>的话，如果没有设置</a:t>
            </a:r>
            <a:r>
              <a:rPr lang="en-US" sz="1200" kern="1200" dirty="0" smtClean="0">
                <a:solidFill>
                  <a:schemeClr val="tx1"/>
                </a:solidFill>
                <a:effectLst/>
                <a:latin typeface="+mn-lt"/>
                <a:ea typeface="+mn-ea"/>
                <a:cs typeface="+mn-cs"/>
              </a:rPr>
              <a:t>image</a:t>
            </a:r>
            <a:r>
              <a:rPr lang="zh-CN" altLang="en-US" sz="1200" kern="1200" dirty="0" smtClean="0">
                <a:solidFill>
                  <a:schemeClr val="tx1"/>
                </a:solidFill>
                <a:effectLst/>
                <a:latin typeface="+mn-lt"/>
                <a:ea typeface="+mn-ea"/>
                <a:cs typeface="+mn-cs"/>
              </a:rPr>
              <a:t>（这里注意如果在</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API</a:t>
            </a:r>
            <a:r>
              <a:rPr lang="zh-CN" altLang="en-US" sz="1200" kern="1200" dirty="0" smtClean="0">
                <a:solidFill>
                  <a:schemeClr val="tx1"/>
                </a:solidFill>
                <a:effectLst/>
                <a:latin typeface="+mn-lt"/>
                <a:ea typeface="+mn-ea"/>
                <a:cs typeface="+mn-cs"/>
              </a:rPr>
              <a:t>中设置了</a:t>
            </a:r>
            <a:r>
              <a:rPr lang="en-US" sz="1200" kern="1200" dirty="0" smtClean="0">
                <a:solidFill>
                  <a:schemeClr val="tx1"/>
                </a:solidFill>
                <a:effectLst/>
                <a:latin typeface="+mn-lt"/>
                <a:ea typeface="+mn-ea"/>
                <a:cs typeface="+mn-cs"/>
              </a:rPr>
              <a:t>image</a:t>
            </a:r>
            <a:r>
              <a:rPr lang="zh-CN" altLang="en-US" sz="1200" kern="1200" dirty="0" smtClean="0">
                <a:solidFill>
                  <a:schemeClr val="tx1"/>
                </a:solidFill>
                <a:effectLst/>
                <a:latin typeface="+mn-lt"/>
                <a:ea typeface="+mn-ea"/>
                <a:cs typeface="+mn-cs"/>
              </a:rPr>
              <a:t>，那么这个</a:t>
            </a:r>
            <a:r>
              <a:rPr lang="en-US" sz="1200" kern="1200" dirty="0" smtClean="0">
                <a:solidFill>
                  <a:schemeClr val="tx1"/>
                </a:solidFill>
                <a:effectLst/>
                <a:latin typeface="+mn-lt"/>
                <a:ea typeface="+mn-ea"/>
                <a:cs typeface="+mn-cs"/>
              </a:rPr>
              <a:t>image</a:t>
            </a:r>
            <a:r>
              <a:rPr lang="zh-CN" altLang="en-US" sz="1200" kern="1200" dirty="0" smtClean="0">
                <a:solidFill>
                  <a:schemeClr val="tx1"/>
                </a:solidFill>
                <a:effectLst/>
                <a:latin typeface="+mn-lt"/>
                <a:ea typeface="+mn-ea"/>
                <a:cs typeface="+mn-cs"/>
              </a:rPr>
              <a:t>会用于训练和</a:t>
            </a:r>
            <a:r>
              <a:rPr lang="en-US" sz="1200" kern="1200" dirty="0" smtClean="0">
                <a:solidFill>
                  <a:schemeClr val="tx1"/>
                </a:solidFill>
                <a:effectLst/>
                <a:latin typeface="+mn-lt"/>
                <a:ea typeface="+mn-ea"/>
                <a:cs typeface="+mn-cs"/>
              </a:rPr>
              <a:t>serving</a:t>
            </a:r>
            <a:r>
              <a:rPr lang="zh-CN" altLang="en-US" sz="1200" kern="1200" dirty="0" smtClean="0">
                <a:solidFill>
                  <a:schemeClr val="tx1"/>
                </a:solidFill>
                <a:effectLst/>
                <a:latin typeface="+mn-lt"/>
                <a:ea typeface="+mn-ea"/>
                <a:cs typeface="+mn-cs"/>
              </a:rPr>
              <a:t>），那么使用的内建容器的</a:t>
            </a:r>
            <a:r>
              <a:rPr lang="en-US" sz="1200" kern="1200" dirty="0" smtClean="0">
                <a:solidFill>
                  <a:schemeClr val="tx1"/>
                </a:solidFill>
                <a:effectLst/>
                <a:latin typeface="+mn-lt"/>
                <a:ea typeface="+mn-ea"/>
                <a:cs typeface="+mn-cs"/>
              </a:rPr>
              <a:t>repo</a:t>
            </a:r>
            <a:r>
              <a:rPr lang="zh-CN" altLang="en-US" sz="1200" kern="1200" dirty="0" smtClean="0">
                <a:solidFill>
                  <a:schemeClr val="tx1"/>
                </a:solidFill>
                <a:effectLst/>
                <a:latin typeface="+mn-lt"/>
                <a:ea typeface="+mn-ea"/>
                <a:cs typeface="+mn-cs"/>
              </a:rPr>
              <a:t>是</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-training</a:t>
            </a:r>
            <a:r>
              <a:rPr lang="zh-CN" altLang="en-US" sz="1200" kern="1200" dirty="0" smtClean="0">
                <a:solidFill>
                  <a:schemeClr val="tx1"/>
                </a:solidFill>
                <a:effectLst/>
                <a:latin typeface="+mn-lt"/>
                <a:ea typeface="+mn-ea"/>
                <a:cs typeface="+mn-cs"/>
              </a:rPr>
              <a:t>（这个</a:t>
            </a:r>
            <a:r>
              <a:rPr lang="en-US" sz="1200" kern="1200" dirty="0" smtClean="0">
                <a:solidFill>
                  <a:schemeClr val="tx1"/>
                </a:solidFill>
                <a:effectLst/>
                <a:latin typeface="+mn-lt"/>
                <a:ea typeface="+mn-ea"/>
                <a:cs typeface="+mn-cs"/>
              </a:rPr>
              <a:t>image</a:t>
            </a:r>
            <a:r>
              <a:rPr lang="zh-CN" altLang="en-US" sz="1200" kern="1200" dirty="0" smtClean="0">
                <a:solidFill>
                  <a:schemeClr val="tx1"/>
                </a:solidFill>
                <a:effectLst/>
                <a:latin typeface="+mn-lt"/>
                <a:ea typeface="+mn-ea"/>
                <a:cs typeface="+mn-cs"/>
              </a:rPr>
              <a:t>只是用于训练），如果是</a:t>
            </a:r>
            <a:r>
              <a:rPr lang="en-US" sz="1200" kern="1200" dirty="0" smtClean="0">
                <a:solidFill>
                  <a:schemeClr val="tx1"/>
                </a:solidFill>
                <a:effectLst/>
                <a:latin typeface="+mn-lt"/>
                <a:ea typeface="+mn-ea"/>
                <a:cs typeface="+mn-cs"/>
              </a:rPr>
              <a:t>script mode</a:t>
            </a:r>
            <a:r>
              <a:rPr lang="zh-CN" altLang="en-US" sz="1200" kern="1200" dirty="0" smtClean="0">
                <a:solidFill>
                  <a:schemeClr val="tx1"/>
                </a:solidFill>
                <a:effectLst/>
                <a:latin typeface="+mn-lt"/>
                <a:ea typeface="+mn-ea"/>
                <a:cs typeface="+mn-cs"/>
              </a:rPr>
              <a:t>，但是版本比较低比如</a:t>
            </a:r>
            <a:r>
              <a:rPr lang="en-US" sz="1200" kern="1200" dirty="0" smtClean="0">
                <a:solidFill>
                  <a:schemeClr val="tx1"/>
                </a:solidFill>
                <a:effectLst/>
                <a:latin typeface="+mn-lt"/>
                <a:ea typeface="+mn-ea"/>
                <a:cs typeface="+mn-cs"/>
              </a:rPr>
              <a:t>1.12</a:t>
            </a:r>
            <a:r>
              <a:rPr lang="zh-CN" altLang="en-US" sz="1200" kern="1200" dirty="0" smtClean="0">
                <a:solidFill>
                  <a:schemeClr val="tx1"/>
                </a:solidFill>
                <a:effectLst/>
                <a:latin typeface="+mn-lt"/>
                <a:ea typeface="+mn-ea"/>
                <a:cs typeface="+mn-cs"/>
              </a:rPr>
              <a:t>，那么最后用的</a:t>
            </a:r>
            <a:r>
              <a:rPr lang="en-US" sz="1200" kern="1200" dirty="0" smtClean="0">
                <a:solidFill>
                  <a:schemeClr val="tx1"/>
                </a:solidFill>
                <a:effectLst/>
                <a:latin typeface="+mn-lt"/>
                <a:ea typeface="+mn-ea"/>
                <a:cs typeface="+mn-cs"/>
              </a:rPr>
              <a:t>repo</a:t>
            </a:r>
            <a:r>
              <a:rPr lang="zh-CN" altLang="en-US" sz="1200" kern="1200" dirty="0" smtClean="0">
                <a:solidFill>
                  <a:schemeClr val="tx1"/>
                </a:solidFill>
                <a:effectLst/>
                <a:latin typeface="+mn-lt"/>
                <a:ea typeface="+mn-ea"/>
                <a:cs typeface="+mn-cs"/>
              </a:rPr>
              <a:t>是</a:t>
            </a:r>
            <a:r>
              <a:rPr lang="en-US" sz="1200" kern="1200" dirty="0" err="1" smtClean="0">
                <a:solidFill>
                  <a:schemeClr val="tx1"/>
                </a:solidFill>
                <a:effectLst/>
                <a:latin typeface="+mn-lt"/>
                <a:ea typeface="+mn-ea"/>
                <a:cs typeface="+mn-cs"/>
              </a:rPr>
              <a:t>sagemaker-tensorflow-scriptmode</a:t>
            </a:r>
            <a:r>
              <a:rPr lang="zh-CN" altLang="en-US" sz="1200" kern="1200" dirty="0" smtClean="0">
                <a:solidFill>
                  <a:schemeClr val="tx1"/>
                </a:solidFill>
                <a:effectLst/>
                <a:latin typeface="+mn-lt"/>
                <a:ea typeface="+mn-ea"/>
                <a:cs typeface="+mn-cs"/>
              </a:rPr>
              <a:t>；否则的话用的</a:t>
            </a:r>
            <a:r>
              <a:rPr lang="en-US" sz="1200" kern="1200" dirty="0" smtClean="0">
                <a:solidFill>
                  <a:schemeClr val="tx1"/>
                </a:solidFill>
                <a:effectLst/>
                <a:latin typeface="+mn-lt"/>
                <a:ea typeface="+mn-ea"/>
                <a:cs typeface="+mn-cs"/>
              </a:rPr>
              <a:t>repo</a:t>
            </a:r>
            <a:r>
              <a:rPr lang="zh-CN" altLang="en-US" sz="1200" kern="1200" dirty="0" smtClean="0">
                <a:solidFill>
                  <a:schemeClr val="tx1"/>
                </a:solidFill>
                <a:effectLst/>
                <a:latin typeface="+mn-lt"/>
                <a:ea typeface="+mn-ea"/>
                <a:cs typeface="+mn-cs"/>
              </a:rPr>
              <a:t>是</a:t>
            </a:r>
            <a:r>
              <a:rPr lang="en-US" sz="1200" kern="1200" dirty="0" err="1" smtClean="0">
                <a:solidFill>
                  <a:schemeClr val="tx1"/>
                </a:solidFill>
                <a:effectLst/>
                <a:latin typeface="+mn-lt"/>
                <a:ea typeface="+mn-ea"/>
                <a:cs typeface="+mn-cs"/>
              </a:rPr>
              <a:t>sagemaker-tensorflow</a:t>
            </a:r>
            <a:r>
              <a:rPr lang="zh-CN" altLang="en-US" sz="1200" kern="1200" dirty="0" smtClean="0">
                <a:solidFill>
                  <a:schemeClr val="tx1"/>
                </a:solidFill>
                <a:effectLst/>
                <a:latin typeface="+mn-lt"/>
                <a:ea typeface="+mn-ea"/>
                <a:cs typeface="+mn-cs"/>
              </a:rPr>
              <a:t>，也就是这个</a:t>
            </a:r>
            <a:r>
              <a:rPr lang="en-US" sz="1200" kern="1200" dirty="0" smtClean="0">
                <a:solidFill>
                  <a:schemeClr val="tx1"/>
                </a:solidFill>
                <a:effectLst/>
                <a:latin typeface="+mn-lt"/>
                <a:ea typeface="+mn-ea"/>
                <a:cs typeface="+mn-cs"/>
              </a:rPr>
              <a:t>repo</a:t>
            </a:r>
            <a:r>
              <a:rPr lang="zh-CN" altLang="en-US" sz="1200" kern="1200" dirty="0" smtClean="0">
                <a:solidFill>
                  <a:schemeClr val="tx1"/>
                </a:solidFill>
                <a:effectLst/>
                <a:latin typeface="+mn-lt"/>
                <a:ea typeface="+mn-ea"/>
                <a:cs typeface="+mn-cs"/>
              </a:rPr>
              <a:t>把训练和</a:t>
            </a:r>
            <a:r>
              <a:rPr lang="en-US" sz="1200" kern="1200" dirty="0" smtClean="0">
                <a:solidFill>
                  <a:schemeClr val="tx1"/>
                </a:solidFill>
                <a:effectLst/>
                <a:latin typeface="+mn-lt"/>
                <a:ea typeface="+mn-ea"/>
                <a:cs typeface="+mn-cs"/>
              </a:rPr>
              <a:t>serve</a:t>
            </a:r>
            <a:r>
              <a:rPr lang="zh-CN" altLang="en-US" sz="1200" kern="1200" dirty="0" smtClean="0">
                <a:solidFill>
                  <a:schemeClr val="tx1"/>
                </a:solidFill>
                <a:effectLst/>
                <a:latin typeface="+mn-lt"/>
                <a:ea typeface="+mn-ea"/>
                <a:cs typeface="+mn-cs"/>
              </a:rPr>
              <a:t>都打包在一起了（参考</a:t>
            </a:r>
            <a:r>
              <a:rPr lang="en-US" sz="1200" u="sng" kern="1200" dirty="0" smtClean="0">
                <a:solidFill>
                  <a:schemeClr val="tx1"/>
                </a:solidFill>
                <a:effectLst/>
                <a:latin typeface="+mn-lt"/>
                <a:ea typeface="+mn-ea"/>
                <a:cs typeface="+mn-cs"/>
                <a:hlinkClick r:id="rId5"/>
              </a:rPr>
              <a:t>https://github.com/aws/sagemaker-python-sdk/blob/master/src/sagemaker/tensorflow/estimator.py</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中的</a:t>
            </a:r>
            <a:r>
              <a:rPr lang="en-US" sz="1200" kern="1200" dirty="0" smtClean="0">
                <a:solidFill>
                  <a:schemeClr val="tx1"/>
                </a:solidFill>
                <a:effectLst/>
                <a:latin typeface="+mn-lt"/>
                <a:ea typeface="+mn-ea"/>
                <a:cs typeface="+mn-cs"/>
              </a:rPr>
              <a:t>_SCRIPT_MODE = "</a:t>
            </a:r>
            <a:r>
              <a:rPr lang="en-US" sz="1200" kern="1200" dirty="0" err="1" smtClean="0">
                <a:solidFill>
                  <a:schemeClr val="tx1"/>
                </a:solidFill>
                <a:effectLst/>
                <a:latin typeface="+mn-lt"/>
                <a:ea typeface="+mn-ea"/>
                <a:cs typeface="+mn-cs"/>
              </a:rPr>
              <a:t>tensorflow-scriptmode</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，以及</a:t>
            </a:r>
            <a:r>
              <a:rPr lang="en-US" sz="1200" kern="1200" dirty="0" err="1" smtClean="0">
                <a:solidFill>
                  <a:schemeClr val="tx1"/>
                </a:solidFill>
                <a:effectLst/>
                <a:latin typeface="+mn-lt"/>
                <a:ea typeface="+mn-ea"/>
                <a:cs typeface="+mn-cs"/>
              </a:rPr>
              <a:t>train_image</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的实现）。在使用</a:t>
            </a:r>
            <a:r>
              <a:rPr lang="en-US" sz="1200" kern="1200" dirty="0" err="1" smtClean="0">
                <a:solidFill>
                  <a:schemeClr val="tx1"/>
                </a:solidFill>
                <a:effectLst/>
                <a:latin typeface="+mn-lt"/>
                <a:ea typeface="+mn-ea"/>
                <a:cs typeface="+mn-cs"/>
              </a:rPr>
              <a:t>sagemkar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deploy API</a:t>
            </a:r>
            <a:r>
              <a:rPr lang="zh-CN" altLang="en-US" sz="1200" kern="1200" dirty="0" smtClean="0">
                <a:solidFill>
                  <a:schemeClr val="tx1"/>
                </a:solidFill>
                <a:effectLst/>
                <a:latin typeface="+mn-lt"/>
                <a:ea typeface="+mn-ea"/>
                <a:cs typeface="+mn-cs"/>
              </a:rPr>
              <a:t>进行部署的时候，如果是</a:t>
            </a:r>
            <a:r>
              <a:rPr lang="en-US" sz="1200" kern="1200" dirty="0" smtClean="0">
                <a:solidFill>
                  <a:schemeClr val="tx1"/>
                </a:solidFill>
                <a:effectLst/>
                <a:latin typeface="+mn-lt"/>
                <a:ea typeface="+mn-ea"/>
                <a:cs typeface="+mn-cs"/>
              </a:rPr>
              <a:t>script mode</a:t>
            </a:r>
            <a:r>
              <a:rPr lang="zh-CN" altLang="en-US" sz="1200" kern="1200" dirty="0" smtClean="0">
                <a:solidFill>
                  <a:schemeClr val="tx1"/>
                </a:solidFill>
                <a:effectLst/>
                <a:latin typeface="+mn-lt"/>
                <a:ea typeface="+mn-ea"/>
                <a:cs typeface="+mn-cs"/>
              </a:rPr>
              <a:t>方式并且版本高比如</a:t>
            </a:r>
            <a:r>
              <a:rPr lang="en-US" sz="1200" kern="1200" dirty="0" smtClean="0">
                <a:solidFill>
                  <a:schemeClr val="tx1"/>
                </a:solidFill>
                <a:effectLst/>
                <a:latin typeface="+mn-lt"/>
                <a:ea typeface="+mn-ea"/>
                <a:cs typeface="+mn-cs"/>
              </a:rPr>
              <a:t>1.14</a:t>
            </a:r>
            <a:r>
              <a:rPr lang="zh-CN" altLang="en-US" sz="1200" kern="1200" dirty="0" smtClean="0">
                <a:solidFill>
                  <a:schemeClr val="tx1"/>
                </a:solidFill>
                <a:effectLst/>
                <a:latin typeface="+mn-lt"/>
                <a:ea typeface="+mn-ea"/>
                <a:cs typeface="+mn-cs"/>
              </a:rPr>
              <a:t>，该</a:t>
            </a:r>
            <a:r>
              <a:rPr lang="en-US" sz="1200" kern="1200" dirty="0" smtClean="0">
                <a:solidFill>
                  <a:schemeClr val="tx1"/>
                </a:solidFill>
                <a:effectLst/>
                <a:latin typeface="+mn-lt"/>
                <a:ea typeface="+mn-ea"/>
                <a:cs typeface="+mn-cs"/>
              </a:rPr>
              <a:t>API</a:t>
            </a:r>
            <a:r>
              <a:rPr lang="zh-CN" altLang="en-US" sz="1200" kern="1200" dirty="0" smtClean="0">
                <a:solidFill>
                  <a:schemeClr val="tx1"/>
                </a:solidFill>
                <a:effectLst/>
                <a:latin typeface="+mn-lt"/>
                <a:ea typeface="+mn-ea"/>
                <a:cs typeface="+mn-cs"/>
              </a:rPr>
              <a:t>调用</a:t>
            </a:r>
            <a:r>
              <a:rPr lang="en-US" sz="1200" kern="1200" dirty="0" err="1" smtClean="0">
                <a:solidFill>
                  <a:schemeClr val="tx1"/>
                </a:solidFill>
                <a:effectLst/>
                <a:latin typeface="+mn-lt"/>
                <a:ea typeface="+mn-ea"/>
                <a:cs typeface="+mn-cs"/>
              </a:rPr>
              <a:t>create_model</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_</a:t>
            </a:r>
            <a:r>
              <a:rPr lang="en-US" sz="1200" kern="1200" dirty="0" err="1" smtClean="0">
                <a:solidFill>
                  <a:schemeClr val="tx1"/>
                </a:solidFill>
                <a:effectLst/>
                <a:latin typeface="+mn-lt"/>
                <a:ea typeface="+mn-ea"/>
                <a:cs typeface="+mn-cs"/>
              </a:rPr>
              <a:t>create_tfs_model</a:t>
            </a:r>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err="1" smtClean="0">
                <a:solidFill>
                  <a:schemeClr val="tx1"/>
                </a:solidFill>
                <a:effectLst/>
                <a:latin typeface="+mn-lt"/>
                <a:ea typeface="+mn-ea"/>
                <a:cs typeface="+mn-cs"/>
              </a:rPr>
              <a:t>sagemaker.tensorflow.serving.model</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，然后调用</a:t>
            </a:r>
            <a:r>
              <a:rPr lang="en-US" sz="1200" kern="1200" dirty="0" err="1" smtClean="0">
                <a:solidFill>
                  <a:schemeClr val="tx1"/>
                </a:solidFill>
                <a:effectLst/>
                <a:latin typeface="+mn-lt"/>
                <a:ea typeface="+mn-ea"/>
                <a:cs typeface="+mn-cs"/>
              </a:rPr>
              <a:t>sagemaker.tensorflow.serving.model.deploy</a:t>
            </a:r>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err="1" smtClean="0">
                <a:solidFill>
                  <a:schemeClr val="tx1"/>
                </a:solidFill>
                <a:effectLst/>
                <a:latin typeface="+mn-lt"/>
                <a:ea typeface="+mn-ea"/>
                <a:cs typeface="+mn-cs"/>
              </a:rPr>
              <a:t>sagemaker.model.FrameworkModel.deploy</a:t>
            </a:r>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sagemaker.model.</a:t>
            </a:r>
            <a:r>
              <a:rPr lang="en-US" sz="1200" kern="1200" dirty="0" err="1" smtClean="0">
                <a:solidFill>
                  <a:schemeClr val="tx1"/>
                </a:solidFill>
                <a:effectLst/>
                <a:latin typeface="+mn-lt"/>
                <a:ea typeface="+mn-ea"/>
                <a:cs typeface="+mn-cs"/>
              </a:rPr>
              <a:t>FrameworkModel</a:t>
            </a:r>
            <a:r>
              <a:rPr lang="en-US" sz="1200" kern="1200" dirty="0" smtClean="0">
                <a:solidFill>
                  <a:schemeClr val="tx1"/>
                </a:solidFill>
                <a:effectLst/>
                <a:latin typeface="+mn-lt"/>
                <a:ea typeface="+mn-ea"/>
                <a:cs typeface="+mn-cs"/>
              </a:rPr>
              <a:t>._</a:t>
            </a:r>
            <a:r>
              <a:rPr lang="en-US" sz="1200" kern="1200" dirty="0" err="1" smtClean="0">
                <a:solidFill>
                  <a:schemeClr val="tx1"/>
                </a:solidFill>
                <a:effectLst/>
                <a:latin typeface="+mn-lt"/>
                <a:ea typeface="+mn-ea"/>
                <a:cs typeface="+mn-cs"/>
              </a:rPr>
              <a:t>create_sagemaker_model</a:t>
            </a:r>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err="1" smtClean="0">
                <a:solidFill>
                  <a:schemeClr val="tx1"/>
                </a:solidFill>
                <a:effectLst/>
                <a:latin typeface="+mn-lt"/>
                <a:ea typeface="+mn-ea"/>
                <a:cs typeface="+mn-cs"/>
              </a:rPr>
              <a:t>sagemaker.tensorflow.serving.model.prepare_container_def</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函数，这个函数中调用</a:t>
            </a:r>
            <a:r>
              <a:rPr lang="en-US" sz="1200" kern="1200" dirty="0" smtClean="0">
                <a:solidFill>
                  <a:schemeClr val="tx1"/>
                </a:solidFill>
                <a:effectLst/>
                <a:latin typeface="+mn-lt"/>
                <a:ea typeface="+mn-ea"/>
                <a:cs typeface="+mn-cs"/>
              </a:rPr>
              <a:t>_</a:t>
            </a:r>
            <a:r>
              <a:rPr lang="en-US" sz="1200" kern="1200" dirty="0" err="1" smtClean="0">
                <a:solidFill>
                  <a:schemeClr val="tx1"/>
                </a:solidFill>
                <a:effectLst/>
                <a:latin typeface="+mn-lt"/>
                <a:ea typeface="+mn-ea"/>
                <a:cs typeface="+mn-cs"/>
              </a:rPr>
              <a:t>get_image_uri</a:t>
            </a:r>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err="1" smtClean="0">
                <a:solidFill>
                  <a:schemeClr val="tx1"/>
                </a:solidFill>
                <a:effectLst/>
                <a:latin typeface="+mn-lt"/>
                <a:ea typeface="+mn-ea"/>
                <a:cs typeface="+mn-cs"/>
              </a:rPr>
              <a:t>create_image_uri</a:t>
            </a:r>
            <a:r>
              <a:rPr lang="en-US" sz="1200" kern="1200" dirty="0" smtClean="0">
                <a:solidFill>
                  <a:schemeClr val="tx1"/>
                </a:solidFill>
                <a:effectLst/>
                <a:latin typeface="+mn-lt"/>
                <a:ea typeface="+mn-ea"/>
                <a:cs typeface="+mn-cs"/>
              </a:rPr>
              <a:t>(framework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-serving")</a:t>
            </a:r>
            <a:r>
              <a:rPr lang="zh-CN" altLang="en-US" sz="1200" kern="1200" dirty="0" smtClean="0">
                <a:solidFill>
                  <a:schemeClr val="tx1"/>
                </a:solidFill>
                <a:effectLst/>
                <a:latin typeface="+mn-lt"/>
                <a:ea typeface="+mn-ea"/>
                <a:cs typeface="+mn-cs"/>
              </a:rPr>
              <a:t>，所以最终使用的容器的</a:t>
            </a:r>
            <a:r>
              <a:rPr lang="en-US" sz="1200" kern="1200" dirty="0" smtClean="0">
                <a:solidFill>
                  <a:schemeClr val="tx1"/>
                </a:solidFill>
                <a:effectLst/>
                <a:latin typeface="+mn-lt"/>
                <a:ea typeface="+mn-ea"/>
                <a:cs typeface="+mn-cs"/>
              </a:rPr>
              <a:t>repo</a:t>
            </a:r>
            <a:r>
              <a:rPr lang="zh-CN" altLang="en-US" sz="1200" kern="1200" dirty="0" smtClean="0">
                <a:solidFill>
                  <a:schemeClr val="tx1"/>
                </a:solidFill>
                <a:effectLst/>
                <a:latin typeface="+mn-lt"/>
                <a:ea typeface="+mn-ea"/>
                <a:cs typeface="+mn-cs"/>
              </a:rPr>
              <a:t>是</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-inference</a:t>
            </a:r>
            <a:r>
              <a:rPr lang="zh-CN" altLang="en-US" sz="1200" kern="1200" dirty="0" smtClean="0">
                <a:solidFill>
                  <a:schemeClr val="tx1"/>
                </a:solidFill>
                <a:effectLst/>
                <a:latin typeface="+mn-lt"/>
                <a:ea typeface="+mn-ea"/>
                <a:cs typeface="+mn-cs"/>
              </a:rPr>
              <a:t>，这个</a:t>
            </a:r>
            <a:r>
              <a:rPr lang="en-US" sz="1200" kern="1200" dirty="0" smtClean="0">
                <a:solidFill>
                  <a:schemeClr val="tx1"/>
                </a:solidFill>
                <a:effectLst/>
                <a:latin typeface="+mn-lt"/>
                <a:ea typeface="+mn-ea"/>
                <a:cs typeface="+mn-cs"/>
              </a:rPr>
              <a:t>repo</a:t>
            </a:r>
            <a:r>
              <a:rPr lang="zh-CN" altLang="en-US" sz="1200" kern="1200" dirty="0" smtClean="0">
                <a:solidFill>
                  <a:schemeClr val="tx1"/>
                </a:solidFill>
                <a:effectLst/>
                <a:latin typeface="+mn-lt"/>
                <a:ea typeface="+mn-ea"/>
                <a:cs typeface="+mn-cs"/>
              </a:rPr>
              <a:t>只是用于推理（参考</a:t>
            </a:r>
            <a:r>
              <a:rPr lang="en-US" sz="1200" u="sng" kern="1200" dirty="0" smtClean="0">
                <a:solidFill>
                  <a:schemeClr val="tx1"/>
                </a:solidFill>
                <a:effectLst/>
                <a:latin typeface="+mn-lt"/>
                <a:ea typeface="+mn-ea"/>
                <a:cs typeface="+mn-cs"/>
                <a:hlinkClick r:id="rId6"/>
              </a:rPr>
              <a:t>https://github.com/aws/sagemaker-python-sdk/blob/master/src/sagemaker/tensorflow/serving.py</a:t>
            </a:r>
            <a:r>
              <a:rPr lang="zh-CN" alt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7"/>
              </a:rPr>
              <a:t>https://github.com/aws/sagemaker-python-sdk/blob/master/src/sagemaker/fw_utils.py</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）。如果不是</a:t>
            </a:r>
            <a:r>
              <a:rPr lang="en-US" sz="1200" kern="1200" dirty="0" smtClean="0">
                <a:solidFill>
                  <a:schemeClr val="tx1"/>
                </a:solidFill>
                <a:effectLst/>
                <a:latin typeface="+mn-lt"/>
                <a:ea typeface="+mn-ea"/>
                <a:cs typeface="+mn-cs"/>
              </a:rPr>
              <a:t>script mode</a:t>
            </a:r>
            <a:r>
              <a:rPr lang="zh-CN" altLang="en-US" sz="1200" kern="1200" dirty="0" smtClean="0">
                <a:solidFill>
                  <a:schemeClr val="tx1"/>
                </a:solidFill>
                <a:effectLst/>
                <a:latin typeface="+mn-lt"/>
                <a:ea typeface="+mn-ea"/>
                <a:cs typeface="+mn-cs"/>
              </a:rPr>
              <a:t>并且在</a:t>
            </a:r>
            <a:r>
              <a:rPr lang="en-US" sz="1200" kern="1200" dirty="0" smtClean="0">
                <a:solidFill>
                  <a:schemeClr val="tx1"/>
                </a:solidFill>
                <a:effectLst/>
                <a:latin typeface="+mn-lt"/>
                <a:ea typeface="+mn-ea"/>
                <a:cs typeface="+mn-cs"/>
              </a:rPr>
              <a:t>deploy()</a:t>
            </a:r>
            <a:r>
              <a:rPr lang="zh-CN" altLang="en-US" sz="1200" kern="1200" dirty="0" smtClean="0">
                <a:solidFill>
                  <a:schemeClr val="tx1"/>
                </a:solidFill>
                <a:effectLst/>
                <a:latin typeface="+mn-lt"/>
                <a:ea typeface="+mn-ea"/>
                <a:cs typeface="+mn-cs"/>
              </a:rPr>
              <a:t>的时候没有设置</a:t>
            </a:r>
            <a:r>
              <a:rPr lang="en-US" sz="1200" kern="1200" dirty="0" err="1" smtClean="0">
                <a:solidFill>
                  <a:schemeClr val="tx1"/>
                </a:solidFill>
                <a:effectLst/>
                <a:latin typeface="+mn-lt"/>
                <a:ea typeface="+mn-ea"/>
                <a:cs typeface="+mn-cs"/>
              </a:rPr>
              <a:t>endpont_type</a:t>
            </a:r>
            <a:r>
              <a:rPr lang="zh-CN" altLang="en-US" sz="1200" kern="1200" dirty="0" smtClean="0">
                <a:solidFill>
                  <a:schemeClr val="tx1"/>
                </a:solidFill>
                <a:effectLst/>
                <a:latin typeface="+mn-lt"/>
                <a:ea typeface="+mn-ea"/>
                <a:cs typeface="+mn-cs"/>
              </a:rPr>
              <a:t>为</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-serving"</a:t>
            </a:r>
            <a:r>
              <a:rPr lang="zh-CN" altLang="en-US" sz="1200" kern="1200" dirty="0" smtClean="0">
                <a:solidFill>
                  <a:schemeClr val="tx1"/>
                </a:solidFill>
                <a:effectLst/>
                <a:latin typeface="+mn-lt"/>
                <a:ea typeface="+mn-ea"/>
                <a:cs typeface="+mn-cs"/>
              </a:rPr>
              <a:t>，那么之后会创建一个</a:t>
            </a:r>
            <a:r>
              <a:rPr lang="en-US" sz="1200" kern="1200" dirty="0" err="1" smtClean="0">
                <a:solidFill>
                  <a:schemeClr val="tx1"/>
                </a:solidFill>
                <a:effectLst/>
                <a:latin typeface="+mn-lt"/>
                <a:ea typeface="+mn-ea"/>
                <a:cs typeface="+mn-cs"/>
              </a:rPr>
              <a:t>TensorFlowModel</a:t>
            </a:r>
            <a:r>
              <a:rPr lang="zh-CN" altLang="en-US" sz="1200" kern="1200" dirty="0" smtClean="0">
                <a:solidFill>
                  <a:schemeClr val="tx1"/>
                </a:solidFill>
                <a:effectLst/>
                <a:latin typeface="+mn-lt"/>
                <a:ea typeface="+mn-ea"/>
                <a:cs typeface="+mn-cs"/>
              </a:rPr>
              <a:t>，最后使用的</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 repo</a:t>
            </a:r>
            <a:r>
              <a:rPr lang="zh-CN" altLang="en-US" sz="1200" kern="1200" dirty="0" smtClean="0">
                <a:solidFill>
                  <a:schemeClr val="tx1"/>
                </a:solidFill>
                <a:effectLst/>
                <a:latin typeface="+mn-lt"/>
                <a:ea typeface="+mn-ea"/>
                <a:cs typeface="+mn-cs"/>
              </a:rPr>
              <a:t>是</a:t>
            </a:r>
            <a:r>
              <a:rPr lang="en-US" sz="1200" kern="1200" dirty="0" err="1" smtClean="0">
                <a:solidFill>
                  <a:schemeClr val="tx1"/>
                </a:solidFill>
                <a:effectLst/>
                <a:latin typeface="+mn-lt"/>
                <a:ea typeface="+mn-ea"/>
                <a:cs typeface="+mn-cs"/>
              </a:rPr>
              <a:t>sagemaker-tensorflow</a:t>
            </a:r>
            <a:r>
              <a:rPr lang="zh-CN" altLang="en-US" sz="1200" kern="1200" dirty="0" smtClean="0">
                <a:solidFill>
                  <a:schemeClr val="tx1"/>
                </a:solidFill>
                <a:effectLst/>
                <a:latin typeface="+mn-lt"/>
                <a:ea typeface="+mn-ea"/>
                <a:cs typeface="+mn-cs"/>
              </a:rPr>
              <a:t>。如果是</a:t>
            </a:r>
            <a:r>
              <a:rPr lang="en-US" sz="1200" kern="1200" dirty="0" smtClean="0">
                <a:solidFill>
                  <a:schemeClr val="tx1"/>
                </a:solidFill>
                <a:effectLst/>
                <a:latin typeface="+mn-lt"/>
                <a:ea typeface="+mn-ea"/>
                <a:cs typeface="+mn-cs"/>
              </a:rPr>
              <a:t>script mode</a:t>
            </a:r>
            <a:r>
              <a:rPr lang="zh-CN" altLang="en-US" sz="1200" kern="1200" dirty="0" smtClean="0">
                <a:solidFill>
                  <a:schemeClr val="tx1"/>
                </a:solidFill>
                <a:effectLst/>
                <a:latin typeface="+mn-lt"/>
                <a:ea typeface="+mn-ea"/>
                <a:cs typeface="+mn-cs"/>
              </a:rPr>
              <a:t>，但是版本比较低比如</a:t>
            </a:r>
            <a:r>
              <a:rPr lang="en-US" sz="1200" kern="1200" dirty="0" smtClean="0">
                <a:solidFill>
                  <a:schemeClr val="tx1"/>
                </a:solidFill>
                <a:effectLst/>
                <a:latin typeface="+mn-lt"/>
                <a:ea typeface="+mn-ea"/>
                <a:cs typeface="+mn-cs"/>
              </a:rPr>
              <a:t>1.12</a:t>
            </a:r>
            <a:r>
              <a:rPr lang="zh-CN" altLang="en-US" sz="1200" kern="1200" dirty="0" smtClean="0">
                <a:solidFill>
                  <a:schemeClr val="tx1"/>
                </a:solidFill>
                <a:effectLst/>
                <a:latin typeface="+mn-lt"/>
                <a:ea typeface="+mn-ea"/>
                <a:cs typeface="+mn-cs"/>
              </a:rPr>
              <a:t>，那么最后使用的</a:t>
            </a:r>
            <a:r>
              <a:rPr lang="en-US" sz="1200" kern="1200" dirty="0" smtClean="0">
                <a:solidFill>
                  <a:schemeClr val="tx1"/>
                </a:solidFill>
                <a:effectLst/>
                <a:latin typeface="+mn-lt"/>
                <a:ea typeface="+mn-ea"/>
                <a:cs typeface="+mn-cs"/>
              </a:rPr>
              <a:t>repo</a:t>
            </a:r>
            <a:r>
              <a:rPr lang="zh-CN" altLang="en-US" sz="1200" kern="1200" dirty="0" smtClean="0">
                <a:solidFill>
                  <a:schemeClr val="tx1"/>
                </a:solidFill>
                <a:effectLst/>
                <a:latin typeface="+mn-lt"/>
                <a:ea typeface="+mn-ea"/>
                <a:cs typeface="+mn-cs"/>
              </a:rPr>
              <a:t>是</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-serving</a:t>
            </a:r>
            <a:r>
              <a:rPr lang="zh-CN" altLang="en-US"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smtClean="0"/>
          </a:p>
          <a:p>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对于通过</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mxnet</a:t>
            </a:r>
            <a:r>
              <a:rPr lang="en-US" sz="1200" kern="1200" dirty="0" smtClean="0">
                <a:solidFill>
                  <a:schemeClr val="tx1"/>
                </a:solidFill>
                <a:effectLst/>
                <a:latin typeface="+mn-lt"/>
                <a:ea typeface="+mn-ea"/>
                <a:cs typeface="+mn-cs"/>
              </a:rPr>
              <a:t> container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build</a:t>
            </a:r>
            <a:r>
              <a:rPr lang="zh-CN" altLang="en-US" sz="1200" kern="1200" dirty="0" smtClean="0">
                <a:solidFill>
                  <a:schemeClr val="tx1"/>
                </a:solidFill>
                <a:effectLst/>
                <a:latin typeface="+mn-lt"/>
                <a:ea typeface="+mn-ea"/>
                <a:cs typeface="+mn-cs"/>
              </a:rPr>
              <a:t>的</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a:t>
            </a:r>
            <a:r>
              <a:rPr lang="zh-CN" altLang="en-US" sz="1200" kern="1200" dirty="0" smtClean="0">
                <a:solidFill>
                  <a:schemeClr val="tx1"/>
                </a:solidFill>
                <a:effectLst/>
                <a:latin typeface="+mn-lt"/>
                <a:ea typeface="+mn-ea"/>
                <a:cs typeface="+mn-cs"/>
              </a:rPr>
              <a:t>也只是用于训练，</a:t>
            </a:r>
            <a:r>
              <a:rPr lang="en-US" sz="1200" kern="1200" dirty="0" smtClean="0">
                <a:solidFill>
                  <a:schemeClr val="tx1"/>
                </a:solidFill>
                <a:effectLst/>
                <a:latin typeface="+mn-lt"/>
                <a:ea typeface="+mn-ea"/>
                <a:cs typeface="+mn-cs"/>
              </a:rPr>
              <a:t>build</a:t>
            </a:r>
            <a:r>
              <a:rPr lang="zh-CN" altLang="en-US" sz="1200" kern="1200" dirty="0" smtClean="0">
                <a:solidFill>
                  <a:schemeClr val="tx1"/>
                </a:solidFill>
                <a:effectLst/>
                <a:latin typeface="+mn-lt"/>
                <a:ea typeface="+mn-ea"/>
                <a:cs typeface="+mn-cs"/>
              </a:rPr>
              <a:t>过程也会安装</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-containers</a:t>
            </a:r>
            <a:r>
              <a:rPr lang="zh-CN" altLang="en-US" sz="1200" kern="1200" dirty="0" smtClean="0">
                <a:solidFill>
                  <a:schemeClr val="tx1"/>
                </a:solidFill>
                <a:effectLst/>
                <a:latin typeface="+mn-lt"/>
                <a:ea typeface="+mn-ea"/>
                <a:cs typeface="+mn-cs"/>
              </a:rPr>
              <a:t>；而</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mxnet</a:t>
            </a:r>
            <a:r>
              <a:rPr lang="en-US" sz="1200" kern="1200" dirty="0" smtClean="0">
                <a:solidFill>
                  <a:schemeClr val="tx1"/>
                </a:solidFill>
                <a:effectLst/>
                <a:latin typeface="+mn-lt"/>
                <a:ea typeface="+mn-ea"/>
                <a:cs typeface="+mn-cs"/>
              </a:rPr>
              <a:t> serving container build</a:t>
            </a:r>
            <a:r>
              <a:rPr lang="zh-CN" altLang="en-US" sz="1200" kern="1200" dirty="0" smtClean="0">
                <a:solidFill>
                  <a:schemeClr val="tx1"/>
                </a:solidFill>
                <a:effectLst/>
                <a:latin typeface="+mn-lt"/>
                <a:ea typeface="+mn-ea"/>
                <a:cs typeface="+mn-cs"/>
              </a:rPr>
              <a:t>的过程不需要</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-containers</a:t>
            </a:r>
            <a:r>
              <a:rPr lang="zh-CN" altLang="en-US" sz="1200" kern="1200" dirty="0" smtClean="0">
                <a:solidFill>
                  <a:schemeClr val="tx1"/>
                </a:solidFill>
                <a:effectLst/>
                <a:latin typeface="+mn-lt"/>
                <a:ea typeface="+mn-ea"/>
                <a:cs typeface="+mn-cs"/>
              </a:rPr>
              <a:t>，但是它要安装</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-inference</a:t>
            </a:r>
            <a:r>
              <a:rPr lang="zh-CN" altLang="en-US" sz="1200" kern="1200" dirty="0" smtClean="0">
                <a:solidFill>
                  <a:schemeClr val="tx1"/>
                </a:solidFill>
                <a:effectLst/>
                <a:latin typeface="+mn-lt"/>
                <a:ea typeface="+mn-ea"/>
                <a:cs typeface="+mn-cs"/>
              </a:rPr>
              <a:t>包（</a:t>
            </a:r>
            <a:r>
              <a:rPr lang="en-US" sz="1200" u="sng" kern="1200" dirty="0" smtClean="0">
                <a:solidFill>
                  <a:schemeClr val="tx1"/>
                </a:solidFill>
                <a:effectLst/>
                <a:latin typeface="+mn-lt"/>
                <a:ea typeface="+mn-ea"/>
                <a:cs typeface="+mn-cs"/>
                <a:hlinkClick r:id="rId8"/>
              </a:rPr>
              <a:t>https://github.com/aws/sagemaker-inference-toolkit</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altLang="zh-CN" dirty="0" smtClean="0"/>
              <a:t>----------------------------------------------------</a:t>
            </a:r>
          </a:p>
          <a:p>
            <a:r>
              <a:rPr lang="en-US" sz="1200" u="sng" kern="1200" dirty="0" smtClean="0">
                <a:solidFill>
                  <a:schemeClr val="tx1"/>
                </a:solidFill>
                <a:effectLst/>
                <a:latin typeface="+mn-lt"/>
                <a:ea typeface="+mn-ea"/>
                <a:cs typeface="+mn-cs"/>
                <a:hlinkClick r:id="rId9"/>
              </a:rPr>
              <a:t>https://github.com/aws/sagemaker-tensorflow-container/blob/master/docker/1.15.0/py3/Dockerfile.cpu</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是</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1.15</a:t>
            </a:r>
            <a:r>
              <a:rPr lang="zh-CN" altLang="en-US" sz="1200" kern="1200" dirty="0" smtClean="0">
                <a:solidFill>
                  <a:schemeClr val="tx1"/>
                </a:solidFill>
                <a:effectLst/>
                <a:latin typeface="+mn-lt"/>
                <a:ea typeface="+mn-ea"/>
                <a:cs typeface="+mn-cs"/>
              </a:rPr>
              <a:t>内建容器的训练的</a:t>
            </a:r>
            <a:r>
              <a:rPr lang="en-US" sz="1200" kern="1200" dirty="0" err="1" smtClean="0">
                <a:solidFill>
                  <a:schemeClr val="tx1"/>
                </a:solidFill>
                <a:effectLst/>
                <a:latin typeface="+mn-lt"/>
                <a:ea typeface="+mn-ea"/>
                <a:cs typeface="+mn-cs"/>
              </a:rPr>
              <a:t>dockerfile</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build</a:t>
            </a:r>
            <a:r>
              <a:rPr lang="zh-CN" altLang="en-US" sz="1200" kern="1200" dirty="0" smtClean="0">
                <a:solidFill>
                  <a:schemeClr val="tx1"/>
                </a:solidFill>
                <a:effectLst/>
                <a:latin typeface="+mn-lt"/>
                <a:ea typeface="+mn-ea"/>
                <a:cs typeface="+mn-cs"/>
              </a:rPr>
              <a:t>这个版本的时候是用的如下的命令：</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cd </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-containers</a:t>
            </a:r>
          </a:p>
          <a:p>
            <a:r>
              <a:rPr lang="en-US" sz="1200" kern="1200" dirty="0" smtClean="0">
                <a:solidFill>
                  <a:schemeClr val="tx1"/>
                </a:solidFill>
                <a:effectLst/>
                <a:latin typeface="+mn-lt"/>
                <a:ea typeface="+mn-ea"/>
                <a:cs typeface="+mn-cs"/>
              </a:rPr>
              <a:t>python setup.py </a:t>
            </a:r>
            <a:r>
              <a:rPr lang="en-US" sz="1200" kern="1200" dirty="0" err="1" smtClean="0">
                <a:solidFill>
                  <a:schemeClr val="tx1"/>
                </a:solidFill>
                <a:effectLst/>
                <a:latin typeface="+mn-lt"/>
                <a:ea typeface="+mn-ea"/>
                <a:cs typeface="+mn-cs"/>
              </a:rPr>
              <a:t>sdis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而</a:t>
            </a:r>
            <a:r>
              <a:rPr lang="en-US" sz="1200" kern="1200" dirty="0" smtClean="0">
                <a:solidFill>
                  <a:schemeClr val="tx1"/>
                </a:solidFill>
                <a:effectLst/>
                <a:latin typeface="+mn-lt"/>
                <a:ea typeface="+mn-ea"/>
                <a:cs typeface="+mn-cs"/>
              </a:rPr>
              <a:t>setup.py</a:t>
            </a:r>
            <a:r>
              <a:rPr lang="zh-CN" altLang="en-US" sz="1200" kern="1200" dirty="0" smtClean="0">
                <a:solidFill>
                  <a:schemeClr val="tx1"/>
                </a:solidFill>
                <a:effectLst/>
                <a:latin typeface="+mn-lt"/>
                <a:ea typeface="+mn-ea"/>
                <a:cs typeface="+mn-cs"/>
              </a:rPr>
              <a:t>中会安装</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-containers</a:t>
            </a:r>
            <a:r>
              <a:rPr lang="zh-CN" altLang="en-US" sz="1200" kern="1200" dirty="0" smtClean="0">
                <a:solidFill>
                  <a:schemeClr val="tx1"/>
                </a:solidFill>
                <a:effectLst/>
                <a:latin typeface="+mn-lt"/>
                <a:ea typeface="+mn-ea"/>
                <a:cs typeface="+mn-cs"/>
              </a:rPr>
              <a:t>这个依赖包。</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1.15</a:t>
            </a:r>
            <a:r>
              <a:rPr lang="zh-CN" altLang="en-US" sz="1200" kern="1200" dirty="0" smtClean="0">
                <a:solidFill>
                  <a:schemeClr val="tx1"/>
                </a:solidFill>
                <a:effectLst/>
                <a:latin typeface="+mn-lt"/>
                <a:ea typeface="+mn-ea"/>
                <a:cs typeface="+mn-cs"/>
              </a:rPr>
              <a:t>的</a:t>
            </a:r>
            <a:r>
              <a:rPr lang="en-US" sz="1200" kern="1200" dirty="0" err="1" smtClean="0">
                <a:solidFill>
                  <a:schemeClr val="tx1"/>
                </a:solidFill>
                <a:effectLst/>
                <a:latin typeface="+mn-lt"/>
                <a:ea typeface="+mn-ea"/>
                <a:cs typeface="+mn-cs"/>
              </a:rPr>
              <a:t>dockerfile</a:t>
            </a:r>
            <a:r>
              <a:rPr lang="zh-CN" altLang="en-US" sz="1200" kern="1200" dirty="0" smtClean="0">
                <a:solidFill>
                  <a:schemeClr val="tx1"/>
                </a:solidFill>
                <a:effectLst/>
                <a:latin typeface="+mn-lt"/>
                <a:ea typeface="+mn-ea"/>
                <a:cs typeface="+mn-cs"/>
              </a:rPr>
              <a:t>中有 </a:t>
            </a:r>
            <a:r>
              <a:rPr lang="en-US" sz="1200" kern="1200" dirty="0" smtClean="0">
                <a:solidFill>
                  <a:schemeClr val="tx1"/>
                </a:solidFill>
                <a:effectLst/>
                <a:latin typeface="+mn-lt"/>
                <a:ea typeface="+mn-ea"/>
                <a:cs typeface="+mn-cs"/>
              </a:rPr>
              <a:t>ENTRYPOINT ["python", "/</a:t>
            </a:r>
            <a:r>
              <a:rPr lang="en-US" sz="1200" kern="1200" dirty="0" err="1" smtClean="0">
                <a:solidFill>
                  <a:schemeClr val="tx1"/>
                </a:solidFill>
                <a:effectLst/>
                <a:latin typeface="+mn-lt"/>
                <a:ea typeface="+mn-ea"/>
                <a:cs typeface="+mn-cs"/>
              </a:rPr>
              <a:t>usr</a:t>
            </a:r>
            <a:r>
              <a:rPr lang="en-US" sz="1200" kern="1200" dirty="0" smtClean="0">
                <a:solidFill>
                  <a:schemeClr val="tx1"/>
                </a:solidFill>
                <a:effectLst/>
                <a:latin typeface="+mn-lt"/>
                <a:ea typeface="+mn-ea"/>
                <a:cs typeface="+mn-cs"/>
              </a:rPr>
              <a:t>/local/bin/dockerd-entrypoint.py"]</a:t>
            </a:r>
          </a:p>
          <a:p>
            <a:r>
              <a:rPr lang="zh-CN" altLang="en-US" sz="1200" kern="1200" dirty="0" smtClean="0">
                <a:solidFill>
                  <a:schemeClr val="tx1"/>
                </a:solidFill>
                <a:effectLst/>
                <a:latin typeface="+mn-lt"/>
                <a:ea typeface="+mn-ea"/>
                <a:cs typeface="+mn-cs"/>
              </a:rPr>
              <a:t>所以它的</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run</a:t>
            </a:r>
            <a:r>
              <a:rPr lang="zh-CN" altLang="en-US" sz="1200" kern="1200" dirty="0" smtClean="0">
                <a:solidFill>
                  <a:schemeClr val="tx1"/>
                </a:solidFill>
                <a:effectLst/>
                <a:latin typeface="+mn-lt"/>
                <a:ea typeface="+mn-ea"/>
                <a:cs typeface="+mn-cs"/>
              </a:rPr>
              <a:t>的入口就是这个</a:t>
            </a:r>
            <a:r>
              <a:rPr lang="en-US" sz="1200" kern="1200" dirty="0" smtClean="0">
                <a:solidFill>
                  <a:schemeClr val="tx1"/>
                </a:solidFill>
                <a:effectLst/>
                <a:latin typeface="+mn-lt"/>
                <a:ea typeface="+mn-ea"/>
                <a:cs typeface="+mn-cs"/>
              </a:rPr>
              <a:t>ENTRYPOINT</a:t>
            </a:r>
            <a:r>
              <a:rPr lang="zh-CN" altLang="en-US" sz="1200" kern="1200" dirty="0" smtClean="0">
                <a:solidFill>
                  <a:schemeClr val="tx1"/>
                </a:solidFill>
                <a:effectLst/>
                <a:latin typeface="+mn-lt"/>
                <a:ea typeface="+mn-ea"/>
                <a:cs typeface="+mn-cs"/>
              </a:rPr>
              <a:t>指定的脚本，</a:t>
            </a:r>
            <a:r>
              <a:rPr lang="en-US" sz="1200" kern="1200" dirty="0" smtClean="0">
                <a:solidFill>
                  <a:schemeClr val="tx1"/>
                </a:solidFill>
                <a:effectLst/>
                <a:latin typeface="+mn-lt"/>
                <a:ea typeface="+mn-ea"/>
                <a:cs typeface="+mn-cs"/>
              </a:rPr>
              <a:t>train</a:t>
            </a:r>
            <a:r>
              <a:rPr lang="zh-CN" altLang="en-US" sz="1200" kern="1200" dirty="0" smtClean="0">
                <a:solidFill>
                  <a:schemeClr val="tx1"/>
                </a:solidFill>
                <a:effectLst/>
                <a:latin typeface="+mn-lt"/>
                <a:ea typeface="+mn-ea"/>
                <a:cs typeface="+mn-cs"/>
              </a:rPr>
              <a:t>是该脚本的第一个参数。这个脚本最后会执行</a:t>
            </a:r>
            <a:r>
              <a:rPr lang="en-US" sz="1200" kern="1200" dirty="0" smtClean="0">
                <a:solidFill>
                  <a:schemeClr val="tx1"/>
                </a:solidFill>
                <a:effectLst/>
                <a:latin typeface="+mn-lt"/>
                <a:ea typeface="+mn-ea"/>
                <a:cs typeface="+mn-cs"/>
              </a:rPr>
              <a:t>train</a:t>
            </a:r>
            <a:r>
              <a:rPr lang="zh-CN" altLang="en-US" sz="1200" kern="1200" dirty="0" smtClean="0">
                <a:solidFill>
                  <a:schemeClr val="tx1"/>
                </a:solidFill>
                <a:effectLst/>
                <a:latin typeface="+mn-lt"/>
                <a:ea typeface="+mn-ea"/>
                <a:cs typeface="+mn-cs"/>
              </a:rPr>
              <a:t>，而这个</a:t>
            </a:r>
            <a:r>
              <a:rPr lang="en-US" sz="1200" kern="1200" dirty="0" smtClean="0">
                <a:solidFill>
                  <a:schemeClr val="tx1"/>
                </a:solidFill>
                <a:effectLst/>
                <a:latin typeface="+mn-lt"/>
                <a:ea typeface="+mn-ea"/>
                <a:cs typeface="+mn-cs"/>
              </a:rPr>
              <a:t>train</a:t>
            </a:r>
            <a:r>
              <a:rPr lang="zh-CN" altLang="en-US" sz="1200" kern="1200" dirty="0" smtClean="0">
                <a:solidFill>
                  <a:schemeClr val="tx1"/>
                </a:solidFill>
                <a:effectLst/>
                <a:latin typeface="+mn-lt"/>
                <a:ea typeface="+mn-ea"/>
                <a:cs typeface="+mn-cs"/>
              </a:rPr>
              <a:t>就是之前</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-containers</a:t>
            </a:r>
            <a:r>
              <a:rPr lang="zh-CN" altLang="en-US" sz="1200" kern="1200" dirty="0" smtClean="0">
                <a:solidFill>
                  <a:schemeClr val="tx1"/>
                </a:solidFill>
                <a:effectLst/>
                <a:latin typeface="+mn-lt"/>
                <a:ea typeface="+mn-ea"/>
                <a:cs typeface="+mn-cs"/>
              </a:rPr>
              <a:t>安装的时候设置的</a:t>
            </a:r>
            <a:r>
              <a:rPr lang="en-US" sz="1200" kern="1200" dirty="0" smtClean="0">
                <a:solidFill>
                  <a:schemeClr val="tx1"/>
                </a:solidFill>
                <a:effectLst/>
                <a:latin typeface="+mn-lt"/>
                <a:ea typeface="+mn-ea"/>
                <a:cs typeface="+mn-cs"/>
              </a:rPr>
              <a:t>train</a:t>
            </a:r>
            <a:r>
              <a:rPr lang="zh-CN" altLang="en-US" sz="1200" kern="1200" dirty="0" smtClean="0">
                <a:solidFill>
                  <a:schemeClr val="tx1"/>
                </a:solidFill>
                <a:effectLst/>
                <a:latin typeface="+mn-lt"/>
                <a:ea typeface="+mn-ea"/>
                <a:cs typeface="+mn-cs"/>
              </a:rPr>
              <a:t>脚本。</a:t>
            </a:r>
            <a:r>
              <a:rPr lang="en-US" sz="1200" b="1" kern="1200" dirty="0" err="1" smtClean="0">
                <a:solidFill>
                  <a:schemeClr val="tx1"/>
                </a:solidFill>
                <a:effectLst/>
                <a:latin typeface="+mn-lt"/>
                <a:ea typeface="+mn-ea"/>
                <a:cs typeface="+mn-cs"/>
              </a:rPr>
              <a:t>sagemaker</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tensorflow</a:t>
            </a:r>
            <a:r>
              <a:rPr lang="en-US" sz="1200" b="1" kern="1200" dirty="0" smtClean="0">
                <a:solidFill>
                  <a:schemeClr val="tx1"/>
                </a:solidFill>
                <a:effectLst/>
                <a:latin typeface="+mn-lt"/>
                <a:ea typeface="+mn-ea"/>
                <a:cs typeface="+mn-cs"/>
              </a:rPr>
              <a:t> container</a:t>
            </a:r>
            <a:r>
              <a:rPr lang="zh-CN" altLang="en-US" sz="1200" b="1" kern="1200" dirty="0" smtClean="0">
                <a:solidFill>
                  <a:schemeClr val="tx1"/>
                </a:solidFill>
                <a:effectLst/>
                <a:latin typeface="+mn-lt"/>
                <a:ea typeface="+mn-ea"/>
                <a:cs typeface="+mn-cs"/>
              </a:rPr>
              <a:t>的</a:t>
            </a:r>
            <a:r>
              <a:rPr lang="en-US" sz="1200" b="1" kern="1200" dirty="0" smtClean="0">
                <a:solidFill>
                  <a:schemeClr val="tx1"/>
                </a:solidFill>
                <a:effectLst/>
                <a:latin typeface="+mn-lt"/>
                <a:ea typeface="+mn-ea"/>
                <a:cs typeface="+mn-cs"/>
              </a:rPr>
              <a:t>setup.py</a:t>
            </a:r>
            <a:r>
              <a:rPr lang="zh-CN" altLang="en-US" sz="1200" b="1" kern="1200" dirty="0" smtClean="0">
                <a:solidFill>
                  <a:schemeClr val="tx1"/>
                </a:solidFill>
                <a:effectLst/>
                <a:latin typeface="+mn-lt"/>
                <a:ea typeface="+mn-ea"/>
                <a:cs typeface="+mn-cs"/>
              </a:rPr>
              <a:t>执行的时候会调用</a:t>
            </a:r>
            <a:r>
              <a:rPr lang="en-US" sz="1200" b="1" kern="1200" dirty="0" smtClean="0">
                <a:solidFill>
                  <a:schemeClr val="tx1"/>
                </a:solidFill>
                <a:effectLst/>
                <a:latin typeface="+mn-lt"/>
                <a:ea typeface="+mn-ea"/>
                <a:cs typeface="+mn-cs"/>
              </a:rPr>
              <a:t>pip install </a:t>
            </a:r>
            <a:r>
              <a:rPr lang="en-US" sz="1200" b="1" kern="1200" dirty="0" err="1" smtClean="0">
                <a:solidFill>
                  <a:schemeClr val="tx1"/>
                </a:solidFill>
                <a:effectLst/>
                <a:latin typeface="+mn-lt"/>
                <a:ea typeface="+mn-ea"/>
                <a:cs typeface="+mn-cs"/>
              </a:rPr>
              <a:t>sagemaker</a:t>
            </a:r>
            <a:r>
              <a:rPr lang="en-US" sz="1200" b="1" kern="1200" dirty="0" smtClean="0">
                <a:solidFill>
                  <a:schemeClr val="tx1"/>
                </a:solidFill>
                <a:effectLst/>
                <a:latin typeface="+mn-lt"/>
                <a:ea typeface="+mn-ea"/>
                <a:cs typeface="+mn-cs"/>
              </a:rPr>
              <a:t>-containers</a:t>
            </a:r>
            <a:r>
              <a:rPr lang="zh-CN" altLang="en-US" sz="1200" b="1" kern="1200" dirty="0" smtClean="0">
                <a:solidFill>
                  <a:schemeClr val="tx1"/>
                </a:solidFill>
                <a:effectLst/>
                <a:latin typeface="+mn-lt"/>
                <a:ea typeface="+mn-ea"/>
                <a:cs typeface="+mn-cs"/>
              </a:rPr>
              <a:t>，而这个命令会查找</a:t>
            </a:r>
            <a:r>
              <a:rPr lang="en-US" sz="1200" b="1" kern="1200" dirty="0" err="1" smtClean="0">
                <a:solidFill>
                  <a:schemeClr val="tx1"/>
                </a:solidFill>
                <a:effectLst/>
                <a:latin typeface="+mn-lt"/>
                <a:ea typeface="+mn-ea"/>
                <a:cs typeface="+mn-cs"/>
              </a:rPr>
              <a:t>sagemaker</a:t>
            </a:r>
            <a:r>
              <a:rPr lang="en-US" sz="1200" b="1" kern="1200" dirty="0" smtClean="0">
                <a:solidFill>
                  <a:schemeClr val="tx1"/>
                </a:solidFill>
                <a:effectLst/>
                <a:latin typeface="+mn-lt"/>
                <a:ea typeface="+mn-ea"/>
                <a:cs typeface="+mn-cs"/>
              </a:rPr>
              <a:t>-containers</a:t>
            </a:r>
            <a:r>
              <a:rPr lang="zh-CN" altLang="en-US" sz="1200" b="1" kern="1200" dirty="0" smtClean="0">
                <a:solidFill>
                  <a:schemeClr val="tx1"/>
                </a:solidFill>
                <a:effectLst/>
                <a:latin typeface="+mn-lt"/>
                <a:ea typeface="+mn-ea"/>
                <a:cs typeface="+mn-cs"/>
              </a:rPr>
              <a:t>包中的</a:t>
            </a:r>
            <a:r>
              <a:rPr lang="en-US" sz="1200" b="1" kern="1200" dirty="0" smtClean="0">
                <a:solidFill>
                  <a:schemeClr val="tx1"/>
                </a:solidFill>
                <a:effectLst/>
                <a:latin typeface="+mn-lt"/>
                <a:ea typeface="+mn-ea"/>
                <a:cs typeface="+mn-cs"/>
              </a:rPr>
              <a:t>setup.py</a:t>
            </a:r>
            <a:r>
              <a:rPr lang="zh-CN" altLang="en-US" sz="1200" b="1" kern="1200" dirty="0" smtClean="0">
                <a:solidFill>
                  <a:schemeClr val="tx1"/>
                </a:solidFill>
                <a:effectLst/>
                <a:latin typeface="+mn-lt"/>
                <a:ea typeface="+mn-ea"/>
                <a:cs typeface="+mn-cs"/>
              </a:rPr>
              <a:t>然后来执行</a:t>
            </a:r>
            <a:r>
              <a:rPr lang="zh-CN" altLang="en-US" sz="1200" kern="1200" dirty="0" smtClean="0">
                <a:solidFill>
                  <a:schemeClr val="tx1"/>
                </a:solidFill>
                <a:effectLst/>
                <a:latin typeface="+mn-lt"/>
                <a:ea typeface="+mn-ea"/>
                <a:cs typeface="+mn-cs"/>
              </a:rPr>
              <a:t>，而</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-containers</a:t>
            </a:r>
            <a:r>
              <a:rPr lang="zh-CN" altLang="en-US" sz="1200" kern="1200" dirty="0" smtClean="0">
                <a:solidFill>
                  <a:schemeClr val="tx1"/>
                </a:solidFill>
                <a:effectLst/>
                <a:latin typeface="+mn-lt"/>
                <a:ea typeface="+mn-ea"/>
                <a:cs typeface="+mn-cs"/>
              </a:rPr>
              <a:t>包的</a:t>
            </a:r>
            <a:r>
              <a:rPr lang="en-US" sz="1200" kern="1200" dirty="0" smtClean="0">
                <a:solidFill>
                  <a:schemeClr val="tx1"/>
                </a:solidFill>
                <a:effectLst/>
                <a:latin typeface="+mn-lt"/>
                <a:ea typeface="+mn-ea"/>
                <a:cs typeface="+mn-cs"/>
              </a:rPr>
              <a:t>setup.py</a:t>
            </a:r>
            <a:r>
              <a:rPr lang="zh-CN" altLang="en-US" sz="1200" kern="1200" dirty="0" smtClean="0">
                <a:solidFill>
                  <a:schemeClr val="tx1"/>
                </a:solidFill>
                <a:effectLst/>
                <a:latin typeface="+mn-lt"/>
                <a:ea typeface="+mn-ea"/>
                <a:cs typeface="+mn-cs"/>
              </a:rPr>
              <a:t>的会有如下的语句：</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entry_points</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console_scripts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serve=</a:t>
            </a:r>
            <a:r>
              <a:rPr lang="en-US" sz="1200" b="1" kern="1200" dirty="0" err="1" smtClean="0">
                <a:solidFill>
                  <a:schemeClr val="tx1"/>
                </a:solidFill>
                <a:effectLst/>
                <a:latin typeface="+mn-lt"/>
                <a:ea typeface="+mn-ea"/>
                <a:cs typeface="+mn-cs"/>
              </a:rPr>
              <a:t>sagemaker_containers.cli.serve:main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train=</a:t>
            </a:r>
            <a:r>
              <a:rPr lang="en-US" sz="1200" b="1" kern="1200" dirty="0" err="1" smtClean="0">
                <a:solidFill>
                  <a:schemeClr val="tx1"/>
                </a:solidFill>
                <a:effectLst/>
                <a:latin typeface="+mn-lt"/>
                <a:ea typeface="+mn-ea"/>
                <a:cs typeface="+mn-cs"/>
              </a:rPr>
              <a:t>sagemaker_containers.cli.train:main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也就是执行</a:t>
            </a:r>
            <a:r>
              <a:rPr lang="en-US" sz="1200" kern="1200" dirty="0" smtClean="0">
                <a:solidFill>
                  <a:schemeClr val="tx1"/>
                </a:solidFill>
                <a:effectLst/>
                <a:latin typeface="+mn-lt"/>
                <a:ea typeface="+mn-ea"/>
                <a:cs typeface="+mn-cs"/>
              </a:rPr>
              <a:t>train</a:t>
            </a:r>
            <a:r>
              <a:rPr lang="zh-CN" altLang="en-US" sz="1200" kern="1200" dirty="0" smtClean="0">
                <a:solidFill>
                  <a:schemeClr val="tx1"/>
                </a:solidFill>
                <a:effectLst/>
                <a:latin typeface="+mn-lt"/>
                <a:ea typeface="+mn-ea"/>
                <a:cs typeface="+mn-cs"/>
              </a:rPr>
              <a:t>的时候其实是执行</a:t>
            </a:r>
            <a:r>
              <a:rPr lang="en-US" sz="1200" kern="1200" dirty="0" err="1" smtClean="0">
                <a:solidFill>
                  <a:schemeClr val="tx1"/>
                </a:solidFill>
                <a:effectLst/>
                <a:latin typeface="+mn-lt"/>
                <a:ea typeface="+mn-ea"/>
                <a:cs typeface="+mn-cs"/>
              </a:rPr>
              <a:t>sagemaker_containers.cli.serve:main</a:t>
            </a:r>
            <a:r>
              <a:rPr lang="zh-CN" altLang="en-US" sz="1200" kern="1200" dirty="0" smtClean="0">
                <a:solidFill>
                  <a:schemeClr val="tx1"/>
                </a:solidFill>
                <a:effectLst/>
                <a:latin typeface="+mn-lt"/>
                <a:ea typeface="+mn-ea"/>
                <a:cs typeface="+mn-cs"/>
              </a:rPr>
              <a:t>，而该</a:t>
            </a:r>
            <a:r>
              <a:rPr lang="en-US" sz="1200" kern="1200" dirty="0" smtClean="0">
                <a:solidFill>
                  <a:schemeClr val="tx1"/>
                </a:solidFill>
                <a:effectLst/>
                <a:latin typeface="+mn-lt"/>
                <a:ea typeface="+mn-ea"/>
                <a:cs typeface="+mn-cs"/>
              </a:rPr>
              <a:t>main</a:t>
            </a:r>
            <a:r>
              <a:rPr lang="zh-CN" altLang="en-US" sz="1200" kern="1200" dirty="0" smtClean="0">
                <a:solidFill>
                  <a:schemeClr val="tx1"/>
                </a:solidFill>
                <a:effectLst/>
                <a:latin typeface="+mn-lt"/>
                <a:ea typeface="+mn-ea"/>
                <a:cs typeface="+mn-cs"/>
              </a:rPr>
              <a:t>函数会调用</a:t>
            </a:r>
            <a:r>
              <a:rPr lang="en-US" sz="1200" kern="1200" dirty="0" err="1" smtClean="0">
                <a:solidFill>
                  <a:schemeClr val="tx1"/>
                </a:solidFill>
                <a:effectLst/>
                <a:latin typeface="+mn-lt"/>
                <a:ea typeface="+mn-ea"/>
                <a:cs typeface="+mn-cs"/>
              </a:rPr>
              <a:t>sagemaker_containers.beta.framework.trainer.train</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，这个</a:t>
            </a:r>
            <a:r>
              <a:rPr lang="en-US" sz="1200" kern="1200" dirty="0" smtClean="0">
                <a:solidFill>
                  <a:schemeClr val="tx1"/>
                </a:solidFill>
                <a:effectLst/>
                <a:latin typeface="+mn-lt"/>
                <a:ea typeface="+mn-ea"/>
                <a:cs typeface="+mn-cs"/>
              </a:rPr>
              <a:t>trainer</a:t>
            </a:r>
            <a:r>
              <a:rPr lang="zh-CN" altLang="en-US" sz="1200" kern="1200" dirty="0" smtClean="0">
                <a:solidFill>
                  <a:schemeClr val="tx1"/>
                </a:solidFill>
                <a:effectLst/>
                <a:latin typeface="+mn-lt"/>
                <a:ea typeface="+mn-ea"/>
                <a:cs typeface="+mn-cs"/>
              </a:rPr>
              <a:t>实际就是</a:t>
            </a:r>
            <a:r>
              <a:rPr lang="en-US" sz="1200" kern="1200" dirty="0" err="1" smtClean="0">
                <a:solidFill>
                  <a:schemeClr val="tx1"/>
                </a:solidFill>
                <a:effectLst/>
                <a:latin typeface="+mn-lt"/>
                <a:ea typeface="+mn-ea"/>
                <a:cs typeface="+mn-cs"/>
              </a:rPr>
              <a:t>sagemaker_containers._trainer</a:t>
            </a:r>
            <a:r>
              <a:rPr lang="zh-CN" altLang="en-US" sz="1200" kern="1200" dirty="0" smtClean="0">
                <a:solidFill>
                  <a:schemeClr val="tx1"/>
                </a:solidFill>
                <a:effectLst/>
                <a:latin typeface="+mn-lt"/>
                <a:ea typeface="+mn-ea"/>
                <a:cs typeface="+mn-cs"/>
              </a:rPr>
              <a:t>，所以最终进入到了</a:t>
            </a:r>
            <a:r>
              <a:rPr lang="en-US" sz="1200" kern="1200" dirty="0" smtClean="0">
                <a:solidFill>
                  <a:schemeClr val="tx1"/>
                </a:solidFill>
                <a:effectLst/>
                <a:latin typeface="+mn-lt"/>
                <a:ea typeface="+mn-ea"/>
                <a:cs typeface="+mn-cs"/>
              </a:rPr>
              <a:t>sagemaker_containers._</a:t>
            </a:r>
            <a:r>
              <a:rPr lang="en-US" sz="1200" kern="1200" dirty="0" err="1" smtClean="0">
                <a:solidFill>
                  <a:schemeClr val="tx1"/>
                </a:solidFill>
                <a:effectLst/>
                <a:latin typeface="+mn-lt"/>
                <a:ea typeface="+mn-ea"/>
                <a:cs typeface="+mn-cs"/>
              </a:rPr>
              <a:t>trainer.train</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，这个</a:t>
            </a:r>
            <a:r>
              <a:rPr lang="en-US" sz="1200" kern="1200" dirty="0" smtClean="0">
                <a:solidFill>
                  <a:schemeClr val="tx1"/>
                </a:solidFill>
                <a:effectLst/>
                <a:latin typeface="+mn-lt"/>
                <a:ea typeface="+mn-ea"/>
                <a:cs typeface="+mn-cs"/>
              </a:rPr>
              <a:t>train()</a:t>
            </a:r>
            <a:r>
              <a:rPr lang="zh-CN" altLang="en-US" sz="1200" kern="1200" dirty="0" smtClean="0">
                <a:solidFill>
                  <a:schemeClr val="tx1"/>
                </a:solidFill>
                <a:effectLst/>
                <a:latin typeface="+mn-lt"/>
                <a:ea typeface="+mn-ea"/>
                <a:cs typeface="+mn-cs"/>
              </a:rPr>
              <a:t>函数则会因为设置了</a:t>
            </a:r>
            <a:r>
              <a:rPr lang="en-US" sz="1200" kern="1200" dirty="0" err="1" smtClean="0">
                <a:solidFill>
                  <a:schemeClr val="tx1"/>
                </a:solidFill>
                <a:effectLst/>
                <a:latin typeface="+mn-lt"/>
                <a:ea typeface="+mn-ea"/>
                <a:cs typeface="+mn-cs"/>
              </a:rPr>
              <a:t>framework_module</a:t>
            </a:r>
            <a:r>
              <a:rPr lang="zh-CN" altLang="en-US" sz="1200" kern="1200" dirty="0" smtClean="0">
                <a:solidFill>
                  <a:schemeClr val="tx1"/>
                </a:solidFill>
                <a:effectLst/>
                <a:latin typeface="+mn-lt"/>
                <a:ea typeface="+mn-ea"/>
                <a:cs typeface="+mn-cs"/>
              </a:rPr>
              <a:t>（这里是因为在</a:t>
            </a:r>
            <a:r>
              <a:rPr lang="en-US" sz="1200" kern="1200" dirty="0" smtClean="0">
                <a:solidFill>
                  <a:schemeClr val="tx1"/>
                </a:solidFill>
                <a:effectLst/>
                <a:latin typeface="+mn-lt"/>
                <a:ea typeface="+mn-ea"/>
                <a:cs typeface="+mn-cs"/>
              </a:rPr>
              <a:t>1.15 </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dockerfile</a:t>
            </a:r>
            <a:r>
              <a:rPr lang="zh-CN" altLang="en-US" sz="1200" kern="1200" dirty="0" smtClean="0">
                <a:solidFill>
                  <a:schemeClr val="tx1"/>
                </a:solidFill>
                <a:effectLst/>
                <a:latin typeface="+mn-lt"/>
                <a:ea typeface="+mn-ea"/>
                <a:cs typeface="+mn-cs"/>
              </a:rPr>
              <a:t>中设置了</a:t>
            </a:r>
            <a:r>
              <a:rPr lang="en-US" sz="1200" kern="1200" dirty="0" smtClean="0">
                <a:solidFill>
                  <a:schemeClr val="tx1"/>
                </a:solidFill>
                <a:effectLst/>
                <a:latin typeface="+mn-lt"/>
                <a:ea typeface="+mn-ea"/>
                <a:cs typeface="+mn-cs"/>
              </a:rPr>
              <a:t>ENV SAGEMAKER_TRAINING_MODULE=</a:t>
            </a:r>
            <a:r>
              <a:rPr lang="en-US" sz="1200" kern="1200" dirty="0" err="1" smtClean="0">
                <a:solidFill>
                  <a:schemeClr val="tx1"/>
                </a:solidFill>
                <a:effectLst/>
                <a:latin typeface="+mn-lt"/>
                <a:ea typeface="+mn-ea"/>
                <a:cs typeface="+mn-cs"/>
              </a:rPr>
              <a:t>sagemaker_tensorflow_container.training:main</a:t>
            </a:r>
            <a:r>
              <a:rPr lang="zh-CN" altLang="en-US" sz="1200" kern="1200" dirty="0" smtClean="0">
                <a:solidFill>
                  <a:schemeClr val="tx1"/>
                </a:solidFill>
                <a:effectLst/>
                <a:latin typeface="+mn-lt"/>
                <a:ea typeface="+mn-ea"/>
                <a:cs typeface="+mn-cs"/>
              </a:rPr>
              <a:t>），所以进入到了</a:t>
            </a:r>
            <a:r>
              <a:rPr lang="en-US" sz="1200" kern="1200" dirty="0" err="1" smtClean="0">
                <a:solidFill>
                  <a:schemeClr val="tx1"/>
                </a:solidFill>
                <a:effectLst/>
                <a:latin typeface="+mn-lt"/>
                <a:ea typeface="+mn-ea"/>
                <a:cs typeface="+mn-cs"/>
              </a:rPr>
              <a:t>sagemaker_tensorflow_container.training.main</a:t>
            </a:r>
            <a:r>
              <a:rPr lang="zh-CN" altLang="en-US" sz="1200" kern="1200" dirty="0" smtClean="0">
                <a:solidFill>
                  <a:schemeClr val="tx1"/>
                </a:solidFill>
                <a:effectLst/>
                <a:latin typeface="+mn-lt"/>
                <a:ea typeface="+mn-ea"/>
                <a:cs typeface="+mn-cs"/>
              </a:rPr>
              <a:t>中执行并调用训练过程。</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1.14</a:t>
            </a:r>
            <a:r>
              <a:rPr lang="zh-CN" altLang="en-US" sz="1200" kern="1200" dirty="0" smtClean="0">
                <a:solidFill>
                  <a:schemeClr val="tx1"/>
                </a:solidFill>
                <a:effectLst/>
                <a:latin typeface="+mn-lt"/>
                <a:ea typeface="+mn-ea"/>
                <a:cs typeface="+mn-cs"/>
              </a:rPr>
              <a:t>的</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container</a:t>
            </a:r>
            <a:r>
              <a:rPr lang="zh-CN" altLang="en-US" sz="1200" kern="1200" dirty="0" smtClean="0">
                <a:solidFill>
                  <a:schemeClr val="tx1"/>
                </a:solidFill>
                <a:effectLst/>
                <a:latin typeface="+mn-lt"/>
                <a:ea typeface="+mn-ea"/>
                <a:cs typeface="+mn-cs"/>
              </a:rPr>
              <a:t>的</a:t>
            </a:r>
            <a:r>
              <a:rPr lang="en-US" sz="1200" kern="1200" dirty="0" err="1" smtClean="0">
                <a:solidFill>
                  <a:schemeClr val="tx1"/>
                </a:solidFill>
                <a:effectLst/>
                <a:latin typeface="+mn-lt"/>
                <a:ea typeface="+mn-ea"/>
                <a:cs typeface="+mn-cs"/>
              </a:rPr>
              <a:t>dockerfile</a:t>
            </a:r>
            <a:r>
              <a:rPr lang="zh-CN" altLang="en-US" sz="1200" kern="1200" dirty="0" smtClean="0">
                <a:solidFill>
                  <a:schemeClr val="tx1"/>
                </a:solidFill>
                <a:effectLst/>
                <a:latin typeface="+mn-lt"/>
                <a:ea typeface="+mn-ea"/>
                <a:cs typeface="+mn-cs"/>
              </a:rPr>
              <a:t>中则没有定义</a:t>
            </a:r>
            <a:r>
              <a:rPr lang="en-US" sz="1200" kern="1200" dirty="0" smtClean="0">
                <a:solidFill>
                  <a:schemeClr val="tx1"/>
                </a:solidFill>
                <a:effectLst/>
                <a:latin typeface="+mn-lt"/>
                <a:ea typeface="+mn-ea"/>
                <a:cs typeface="+mn-cs"/>
              </a:rPr>
              <a:t>ENTRYPOINT</a:t>
            </a:r>
            <a:r>
              <a:rPr lang="zh-CN" altLang="en-US" sz="1200" kern="1200" dirty="0" smtClean="0">
                <a:solidFill>
                  <a:schemeClr val="tx1"/>
                </a:solidFill>
                <a:effectLst/>
                <a:latin typeface="+mn-lt"/>
                <a:ea typeface="+mn-ea"/>
                <a:cs typeface="+mn-cs"/>
              </a:rPr>
              <a:t>，也就是</a:t>
            </a:r>
            <a:r>
              <a:rPr lang="en-US" sz="1200" kern="1200" dirty="0" err="1" smtClean="0">
                <a:solidFill>
                  <a:schemeClr val="tx1"/>
                </a:solidFill>
                <a:effectLst/>
                <a:latin typeface="+mn-lt"/>
                <a:ea typeface="+mn-ea"/>
                <a:cs typeface="+mn-cs"/>
              </a:rPr>
              <a:t>sagemaker</a:t>
            </a:r>
            <a:r>
              <a:rPr lang="zh-CN" altLang="en-US" sz="1200" kern="1200" dirty="0" smtClean="0">
                <a:solidFill>
                  <a:schemeClr val="tx1"/>
                </a:solidFill>
                <a:effectLst/>
                <a:latin typeface="+mn-lt"/>
                <a:ea typeface="+mn-ea"/>
                <a:cs typeface="+mn-cs"/>
              </a:rPr>
              <a:t>在训练时会直接执行</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run </a:t>
            </a:r>
            <a:r>
              <a:rPr lang="en-US" sz="1200" kern="1200" dirty="0" err="1" smtClean="0">
                <a:solidFill>
                  <a:schemeClr val="tx1"/>
                </a:solidFill>
                <a:effectLst/>
                <a:latin typeface="+mn-lt"/>
                <a:ea typeface="+mn-ea"/>
                <a:cs typeface="+mn-cs"/>
              </a:rPr>
              <a:t>imagename</a:t>
            </a:r>
            <a:r>
              <a:rPr lang="en-US" sz="1200" kern="1200" dirty="0" smtClean="0">
                <a:solidFill>
                  <a:schemeClr val="tx1"/>
                </a:solidFill>
                <a:effectLst/>
                <a:latin typeface="+mn-lt"/>
                <a:ea typeface="+mn-ea"/>
                <a:cs typeface="+mn-cs"/>
              </a:rPr>
              <a:t> train</a:t>
            </a:r>
            <a:r>
              <a:rPr lang="zh-CN" altLang="en-US" sz="1200" kern="1200" dirty="0" smtClean="0">
                <a:solidFill>
                  <a:schemeClr val="tx1"/>
                </a:solidFill>
                <a:effectLst/>
                <a:latin typeface="+mn-lt"/>
                <a:ea typeface="+mn-ea"/>
                <a:cs typeface="+mn-cs"/>
              </a:rPr>
              <a:t>，也就是执行</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-containers</a:t>
            </a:r>
            <a:r>
              <a:rPr lang="zh-CN" altLang="en-US" sz="1200" kern="1200" dirty="0" smtClean="0">
                <a:solidFill>
                  <a:schemeClr val="tx1"/>
                </a:solidFill>
                <a:effectLst/>
                <a:latin typeface="+mn-lt"/>
                <a:ea typeface="+mn-ea"/>
                <a:cs typeface="+mn-cs"/>
              </a:rPr>
              <a:t>中的</a:t>
            </a:r>
            <a:r>
              <a:rPr lang="en-US" sz="1200" kern="1200" dirty="0" smtClean="0">
                <a:solidFill>
                  <a:schemeClr val="tx1"/>
                </a:solidFill>
                <a:effectLst/>
                <a:latin typeface="+mn-lt"/>
                <a:ea typeface="+mn-ea"/>
                <a:cs typeface="+mn-cs"/>
              </a:rPr>
              <a:t>train</a:t>
            </a:r>
            <a:r>
              <a:rPr lang="zh-CN" altLang="en-US" sz="1200" kern="1200" dirty="0" smtClean="0">
                <a:solidFill>
                  <a:schemeClr val="tx1"/>
                </a:solidFill>
                <a:effectLst/>
                <a:latin typeface="+mn-lt"/>
                <a:ea typeface="+mn-ea"/>
                <a:cs typeface="+mn-cs"/>
              </a:rPr>
              <a:t>脚本，剩下的流程与上面的类似。</a:t>
            </a:r>
            <a:endParaRPr lang="en-US" sz="120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18</a:t>
            </a:fld>
            <a:endParaRPr lang="en-US"/>
          </a:p>
        </p:txBody>
      </p:sp>
    </p:spTree>
    <p:extLst>
      <p:ext uri="{BB962C8B-B14F-4D97-AF65-F5344CB8AC3E}">
        <p14:creationId xmlns:p14="http://schemas.microsoft.com/office/powerpoint/2010/main" val="323709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23</a:t>
            </a:fld>
            <a:endParaRPr lang="en-US"/>
          </a:p>
        </p:txBody>
      </p:sp>
    </p:spTree>
    <p:extLst>
      <p:ext uri="{BB962C8B-B14F-4D97-AF65-F5344CB8AC3E}">
        <p14:creationId xmlns:p14="http://schemas.microsoft.com/office/powerpoint/2010/main" val="102596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26</a:t>
            </a:fld>
            <a:endParaRPr lang="en-US"/>
          </a:p>
        </p:txBody>
      </p:sp>
    </p:spTree>
    <p:extLst>
      <p:ext uri="{BB962C8B-B14F-4D97-AF65-F5344CB8AC3E}">
        <p14:creationId xmlns:p14="http://schemas.microsoft.com/office/powerpoint/2010/main" val="239851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TVM</a:t>
            </a:r>
            <a:r>
              <a:rPr lang="zh-CN" altLang="en-US" dirty="0" smtClean="0"/>
              <a:t>可以对</a:t>
            </a:r>
            <a:r>
              <a:rPr lang="en-US" altLang="zh-CN" dirty="0" err="1" smtClean="0"/>
              <a:t>tflite</a:t>
            </a:r>
            <a:r>
              <a:rPr lang="en-US" altLang="zh-CN" dirty="0" smtClean="0"/>
              <a:t> </a:t>
            </a:r>
            <a:r>
              <a:rPr lang="zh-CN" altLang="en-US" dirty="0" smtClean="0"/>
              <a:t>量化后的模型进行编译。</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28</a:t>
            </a:fld>
            <a:endParaRPr lang="en-US"/>
          </a:p>
        </p:txBody>
      </p:sp>
    </p:spTree>
    <p:extLst>
      <p:ext uri="{BB962C8B-B14F-4D97-AF65-F5344CB8AC3E}">
        <p14:creationId xmlns:p14="http://schemas.microsoft.com/office/powerpoint/2010/main" val="417845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Neo</a:t>
            </a:r>
            <a:r>
              <a:rPr lang="zh-CN" altLang="en-US" dirty="0" smtClean="0"/>
              <a:t>的</a:t>
            </a:r>
            <a:r>
              <a:rPr lang="en-US" altLang="zh-CN" dirty="0" smtClean="0"/>
              <a:t>TVM</a:t>
            </a:r>
            <a:r>
              <a:rPr lang="zh-CN" altLang="en-US" dirty="0" smtClean="0"/>
              <a:t>支持精度量化和精度补偿，参考：</a:t>
            </a:r>
            <a:r>
              <a:rPr lang="en-US" altLang="zh-CN" dirty="0" smtClean="0"/>
              <a:t>https://github.com/apache/incubator-tvm/issues/4259</a:t>
            </a:r>
          </a:p>
          <a:p>
            <a:endParaRPr lang="en-US" altLang="zh-CN" dirty="0" smtClean="0"/>
          </a:p>
          <a:p>
            <a:r>
              <a:rPr lang="en-US" altLang="zh-CN" dirty="0" smtClean="0"/>
              <a:t>TVM</a:t>
            </a:r>
            <a:r>
              <a:rPr lang="zh-CN" altLang="en-US" dirty="0" smtClean="0"/>
              <a:t>论文中文翻译：</a:t>
            </a:r>
            <a:r>
              <a:rPr lang="en-US" altLang="zh-CN" dirty="0" smtClean="0"/>
              <a:t>https://zhuanlan.zhihu.com/p/79796618</a:t>
            </a:r>
          </a:p>
          <a:p>
            <a:endParaRPr lang="en-US" altLang="zh-CN" dirty="0" smtClean="0"/>
          </a:p>
          <a:p>
            <a:r>
              <a:rPr lang="en-US" altLang="zh-CN" dirty="0" smtClean="0"/>
              <a:t>https://docs.tvm.ai/tutorials/frontend/deploy_model_on_rasp.html</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32</a:t>
            </a:fld>
            <a:endParaRPr lang="en-US"/>
          </a:p>
        </p:txBody>
      </p:sp>
    </p:spTree>
    <p:extLst>
      <p:ext uri="{BB962C8B-B14F-4D97-AF65-F5344CB8AC3E}">
        <p14:creationId xmlns:p14="http://schemas.microsoft.com/office/powerpoint/2010/main" val="69606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上面的计算图风格是</a:t>
            </a:r>
            <a:r>
              <a:rPr lang="en-US" altLang="zh-CN" dirty="0" err="1" smtClean="0"/>
              <a:t>mxnet</a:t>
            </a:r>
            <a:r>
              <a:rPr lang="zh-CN" altLang="en-US" dirty="0" smtClean="0"/>
              <a:t>风格的，</a:t>
            </a:r>
            <a:r>
              <a:rPr lang="en-US" altLang="zh-CN" dirty="0" smtClean="0"/>
              <a:t>w1</a:t>
            </a:r>
            <a:r>
              <a:rPr lang="zh-CN" altLang="en-US" dirty="0" smtClean="0"/>
              <a:t>和</a:t>
            </a:r>
            <a:r>
              <a:rPr lang="en-US" altLang="zh-CN" dirty="0" smtClean="0"/>
              <a:t>w2</a:t>
            </a:r>
            <a:r>
              <a:rPr lang="zh-CN" altLang="en-US" dirty="0" smtClean="0"/>
              <a:t>指的是</a:t>
            </a:r>
            <a:r>
              <a:rPr lang="en-US" altLang="zh-CN" dirty="0" smtClean="0"/>
              <a:t>2D</a:t>
            </a:r>
            <a:r>
              <a:rPr lang="zh-CN" altLang="en-US" dirty="0" smtClean="0"/>
              <a:t>卷积核本身的参数</a:t>
            </a:r>
            <a:r>
              <a:rPr lang="en-US" altLang="zh-CN" dirty="0" smtClean="0"/>
              <a:t>tensor</a:t>
            </a:r>
            <a:r>
              <a:rPr lang="zh-CN" altLang="en-US" dirty="0" smtClean="0"/>
              <a:t>，</a:t>
            </a:r>
            <a:r>
              <a:rPr lang="en-US" altLang="zh-CN" dirty="0" smtClean="0"/>
              <a:t>w3</a:t>
            </a:r>
            <a:r>
              <a:rPr lang="zh-CN" altLang="en-US" dirty="0" smtClean="0"/>
              <a:t>是全连接层的参数</a:t>
            </a:r>
            <a:r>
              <a:rPr lang="en-US" altLang="zh-CN" dirty="0" smtClean="0"/>
              <a:t>vector</a:t>
            </a:r>
            <a:r>
              <a:rPr lang="zh-CN" altLang="en-US" dirty="0" smtClean="0"/>
              <a:t>。对于</a:t>
            </a:r>
            <a:r>
              <a:rPr lang="en-US" altLang="zh-CN" dirty="0" err="1" smtClean="0"/>
              <a:t>Tensorflow</a:t>
            </a:r>
            <a:r>
              <a:rPr lang="zh-CN" altLang="en-US" dirty="0" smtClean="0"/>
              <a:t>风格的话，不需要在手动指定</a:t>
            </a:r>
            <a:r>
              <a:rPr lang="en-US" altLang="zh-CN" dirty="0" smtClean="0"/>
              <a:t>w1</a:t>
            </a:r>
            <a:r>
              <a:rPr lang="zh-CN" altLang="en-US" dirty="0" smtClean="0"/>
              <a:t>，</a:t>
            </a:r>
            <a:r>
              <a:rPr lang="en-US" altLang="zh-CN" dirty="0" smtClean="0"/>
              <a:t>w2</a:t>
            </a:r>
            <a:r>
              <a:rPr lang="zh-CN" altLang="en-US" dirty="0" smtClean="0"/>
              <a:t>，通过在</a:t>
            </a:r>
            <a:r>
              <a:rPr lang="en-US" dirty="0" smtClean="0"/>
              <a:t>tf.nn.conv2d(input, filter, strides, padding, </a:t>
            </a:r>
            <a:r>
              <a:rPr lang="en-US" dirty="0" err="1" smtClean="0"/>
              <a:t>use_cudnn_on_gpu</a:t>
            </a:r>
            <a:r>
              <a:rPr lang="en-US" dirty="0" smtClean="0"/>
              <a:t>=True, </a:t>
            </a:r>
            <a:r>
              <a:rPr lang="en-US" dirty="0" err="1" smtClean="0"/>
              <a:t>data_format</a:t>
            </a:r>
            <a:r>
              <a:rPr lang="en-US" dirty="0" smtClean="0"/>
              <a:t>=“NHWC”, dilations=[1, 1, 1, 1], name=None)</a:t>
            </a:r>
            <a:r>
              <a:rPr lang="zh-CN" altLang="en-US" dirty="0" smtClean="0"/>
              <a:t>中设置</a:t>
            </a:r>
            <a:r>
              <a:rPr lang="en-US" altLang="zh-CN" dirty="0" smtClean="0"/>
              <a:t>filter</a:t>
            </a:r>
            <a:r>
              <a:rPr lang="zh-CN" altLang="en-US" dirty="0" smtClean="0"/>
              <a:t>的</a:t>
            </a:r>
            <a:r>
              <a:rPr lang="en-US" altLang="zh-CN" dirty="0" smtClean="0"/>
              <a:t>shape </a:t>
            </a:r>
            <a:r>
              <a:rPr lang="en-US" dirty="0" smtClean="0"/>
              <a:t>[</a:t>
            </a:r>
            <a:r>
              <a:rPr lang="en-US" dirty="0" err="1" smtClean="0"/>
              <a:t>filter_height</a:t>
            </a:r>
            <a:r>
              <a:rPr lang="en-US" dirty="0" smtClean="0"/>
              <a:t>, </a:t>
            </a:r>
            <a:r>
              <a:rPr lang="en-US" dirty="0" err="1" smtClean="0"/>
              <a:t>filter_width</a:t>
            </a:r>
            <a:r>
              <a:rPr lang="en-US" dirty="0" smtClean="0"/>
              <a:t>, </a:t>
            </a:r>
            <a:r>
              <a:rPr lang="en-US" b="1" dirty="0" err="1" smtClean="0"/>
              <a:t>in_channels</a:t>
            </a:r>
            <a:r>
              <a:rPr lang="en-US" dirty="0" smtClean="0"/>
              <a:t>, </a:t>
            </a:r>
            <a:r>
              <a:rPr lang="en-US" dirty="0" err="1" smtClean="0"/>
              <a:t>out_channels</a:t>
            </a:r>
            <a:r>
              <a:rPr lang="en-US" dirty="0" smtClean="0"/>
              <a:t>]</a:t>
            </a:r>
            <a:r>
              <a:rPr lang="zh-CN" altLang="en-US" dirty="0" smtClean="0"/>
              <a:t>就可以了。</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33</a:t>
            </a:fld>
            <a:endParaRPr lang="en-US"/>
          </a:p>
        </p:txBody>
      </p:sp>
    </p:spTree>
    <p:extLst>
      <p:ext uri="{BB962C8B-B14F-4D97-AF65-F5344CB8AC3E}">
        <p14:creationId xmlns:p14="http://schemas.microsoft.com/office/powerpoint/2010/main" val="4238533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https://blog.csdn.net/Katherine_hsr/article/details/81868640</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34</a:t>
            </a:fld>
            <a:endParaRPr lang="en-US"/>
          </a:p>
        </p:txBody>
      </p:sp>
    </p:spTree>
    <p:extLst>
      <p:ext uri="{BB962C8B-B14F-4D97-AF65-F5344CB8AC3E}">
        <p14:creationId xmlns:p14="http://schemas.microsoft.com/office/powerpoint/2010/main" val="5264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https://github.com/dmlc/treelite/issues/15</a:t>
            </a:r>
          </a:p>
          <a:p>
            <a:r>
              <a:rPr lang="en-US" dirty="0" smtClean="0"/>
              <a:t>https://medium.com/rapids-ai/rapids-forest-inference-library-prediction-at-100-million-rows-per-second-19558890bc35</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36</a:t>
            </a:fld>
            <a:endParaRPr lang="en-US"/>
          </a:p>
        </p:txBody>
      </p:sp>
    </p:spTree>
    <p:extLst>
      <p:ext uri="{BB962C8B-B14F-4D97-AF65-F5344CB8AC3E}">
        <p14:creationId xmlns:p14="http://schemas.microsoft.com/office/powerpoint/2010/main" val="2126516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https://treelite.readthedocs.io/en/latest/benchmark.html</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37</a:t>
            </a:fld>
            <a:endParaRPr lang="en-US"/>
          </a:p>
        </p:txBody>
      </p:sp>
    </p:spTree>
    <p:extLst>
      <p:ext uri="{BB962C8B-B14F-4D97-AF65-F5344CB8AC3E}">
        <p14:creationId xmlns:p14="http://schemas.microsoft.com/office/powerpoint/2010/main" val="244194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6</a:t>
            </a:fld>
            <a:endParaRPr lang="en-US"/>
          </a:p>
        </p:txBody>
      </p:sp>
    </p:spTree>
    <p:extLst>
      <p:ext uri="{BB962C8B-B14F-4D97-AF65-F5344CB8AC3E}">
        <p14:creationId xmlns:p14="http://schemas.microsoft.com/office/powerpoint/2010/main" val="1549565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SageMaker</a:t>
            </a:r>
            <a:r>
              <a:rPr lang="zh-CN" altLang="en-US" dirty="0" smtClean="0"/>
              <a:t>的</a:t>
            </a:r>
            <a:r>
              <a:rPr lang="en-US" altLang="zh-CN" dirty="0" smtClean="0"/>
              <a:t>Ground Truth</a:t>
            </a:r>
            <a:r>
              <a:rPr lang="zh-CN" altLang="en-US" dirty="0" smtClean="0"/>
              <a:t>的自动打标签功能是利用主动学习来实现的。</a:t>
            </a:r>
            <a:endParaRPr lang="en-US" altLang="zh-CN" dirty="0" smtClean="0"/>
          </a:p>
          <a:p>
            <a:pPr lvl="1"/>
            <a:r>
              <a:rPr lang="zh-CN" altLang="en-US" dirty="0" smtClean="0"/>
              <a:t>主动学习方法能够交互式地查询所谓的人工标注源来对该方法选择出来的不可信数据进行人工标注。因此该算法区别于一般的机器学习算法，</a:t>
            </a:r>
            <a:r>
              <a:rPr lang="zh-CN" altLang="en-US" b="1" dirty="0" smtClean="0"/>
              <a:t>在训练过程中它是需要与外界交互来拿到部分标注数据的</a:t>
            </a:r>
            <a:r>
              <a:rPr lang="zh-CN" altLang="en-US" dirty="0" smtClean="0"/>
              <a:t>。好处是能大量的减少人工标注的工作量，很可能也会节省成本（一般建议比较大的数据在使用</a:t>
            </a:r>
            <a:r>
              <a:rPr lang="en-US" altLang="zh-CN" dirty="0" smtClean="0"/>
              <a:t>automated labeling</a:t>
            </a:r>
            <a:r>
              <a:rPr lang="zh-CN" altLang="en-US" dirty="0" smtClean="0"/>
              <a:t>）。</a:t>
            </a:r>
            <a:endParaRPr lang="en-US" altLang="zh-CN"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具体工作原理可以参考：</a:t>
            </a:r>
            <a:r>
              <a:rPr lang="en-US" altLang="zh-CN" dirty="0" smtClean="0">
                <a:hlinkClick r:id="rId3"/>
              </a:rPr>
              <a:t>https://aws.amazon.com/blogs/machine-learning/annotate-data-for-less-with-amazon-sagemaker-ground-truth-and-automated-data-labeling/</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40</a:t>
            </a:fld>
            <a:endParaRPr lang="en-US"/>
          </a:p>
        </p:txBody>
      </p:sp>
    </p:spTree>
    <p:extLst>
      <p:ext uri="{BB962C8B-B14F-4D97-AF65-F5344CB8AC3E}">
        <p14:creationId xmlns:p14="http://schemas.microsoft.com/office/powerpoint/2010/main" val="1127087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zh-CN" dirty="0" smtClean="0"/>
              <a:t>1. Ground Truth</a:t>
            </a:r>
            <a:r>
              <a:rPr lang="zh-CN" altLang="en-US" dirty="0" smtClean="0"/>
              <a:t>发出</a:t>
            </a:r>
            <a:r>
              <a:rPr lang="en-US" altLang="zh-CN" dirty="0" smtClean="0"/>
              <a:t>10</a:t>
            </a:r>
            <a:r>
              <a:rPr lang="zh-CN" altLang="en-US" dirty="0" smtClean="0"/>
              <a:t>张图像作为“探针”让人工来标注，目的是验证标签任务是否能正常的端到端执行。</a:t>
            </a:r>
            <a:endParaRPr lang="en-US" dirty="0" smtClean="0"/>
          </a:p>
          <a:p>
            <a:pPr lvl="1"/>
            <a:r>
              <a:rPr lang="en-US" altLang="zh-CN" dirty="0" smtClean="0"/>
              <a:t>2. </a:t>
            </a:r>
            <a:r>
              <a:rPr lang="zh-CN" altLang="en-US" dirty="0" smtClean="0"/>
              <a:t>接着</a:t>
            </a:r>
            <a:r>
              <a:rPr lang="en-US" altLang="zh-CN" dirty="0" smtClean="0"/>
              <a:t>Ground Truth</a:t>
            </a:r>
            <a:r>
              <a:rPr lang="zh-CN" altLang="en-US" dirty="0" smtClean="0"/>
              <a:t>发送一批</a:t>
            </a:r>
            <a:r>
              <a:rPr lang="en-US" altLang="zh-CN" dirty="0" smtClean="0"/>
              <a:t>(MaxConcurrentTaskCount-10</a:t>
            </a:r>
            <a:r>
              <a:rPr lang="zh-CN" altLang="en-US" dirty="0" smtClean="0"/>
              <a:t>张</a:t>
            </a:r>
            <a:r>
              <a:rPr lang="en-US" altLang="zh-CN" dirty="0" smtClean="0"/>
              <a:t>)</a:t>
            </a:r>
            <a:r>
              <a:rPr lang="zh-CN" altLang="en-US" dirty="0" smtClean="0"/>
              <a:t>图像让人工来标注，</a:t>
            </a:r>
            <a:r>
              <a:rPr lang="en-US" altLang="zh-CN" dirty="0" smtClean="0"/>
              <a:t>GT</a:t>
            </a:r>
            <a:r>
              <a:rPr lang="zh-CN" altLang="en-US" dirty="0" smtClean="0"/>
              <a:t>把步骤</a:t>
            </a:r>
            <a:r>
              <a:rPr lang="en-US" altLang="zh-CN" dirty="0" smtClean="0"/>
              <a:t>1</a:t>
            </a:r>
            <a:r>
              <a:rPr lang="zh-CN" altLang="en-US" dirty="0" smtClean="0"/>
              <a:t>和</a:t>
            </a:r>
            <a:r>
              <a:rPr lang="en-US" altLang="zh-CN" dirty="0" smtClean="0"/>
              <a:t>2</a:t>
            </a:r>
            <a:r>
              <a:rPr lang="zh-CN" altLang="en-US" dirty="0" smtClean="0"/>
              <a:t>中获得的人工标注作为验证集。</a:t>
            </a:r>
            <a:endParaRPr lang="en-US" dirty="0" smtClean="0"/>
          </a:p>
          <a:p>
            <a:pPr lvl="1"/>
            <a:r>
              <a:rPr lang="en-US" altLang="zh-CN" dirty="0" smtClean="0"/>
              <a:t>3. </a:t>
            </a:r>
            <a:r>
              <a:rPr lang="zh-CN" altLang="en-US" dirty="0" smtClean="0"/>
              <a:t>然后</a:t>
            </a:r>
            <a:r>
              <a:rPr lang="en-US" altLang="zh-CN" dirty="0" smtClean="0"/>
              <a:t>GT</a:t>
            </a:r>
            <a:r>
              <a:rPr lang="zh-CN" altLang="en-US" dirty="0" smtClean="0"/>
              <a:t>发送另一批</a:t>
            </a:r>
            <a:r>
              <a:rPr lang="en-US" altLang="zh-CN" dirty="0" err="1" smtClean="0"/>
              <a:t>MaxConcurrentTaskCount</a:t>
            </a:r>
            <a:r>
              <a:rPr lang="zh-CN" altLang="en-US" dirty="0" smtClean="0"/>
              <a:t>张图像让人工来标注，把得到的这部分标注作为训练集。</a:t>
            </a:r>
            <a:endParaRPr lang="en-US" altLang="zh-CN" dirty="0" smtClean="0"/>
          </a:p>
          <a:p>
            <a:r>
              <a:rPr lang="en-US" altLang="zh-CN" baseline="0" dirty="0" smtClean="0"/>
              <a:t>            </a:t>
            </a:r>
            <a:r>
              <a:rPr lang="en-US" altLang="zh-CN" dirty="0" smtClean="0"/>
              <a:t>4. </a:t>
            </a:r>
            <a:r>
              <a:rPr lang="zh-CN" altLang="en-US" dirty="0" smtClean="0"/>
              <a:t>重复下面同样的过程直到没有低于置信度阈值的样本</a:t>
            </a:r>
            <a:r>
              <a:rPr lang="en-US" altLang="zh-CN" dirty="0" smtClean="0"/>
              <a:t>(</a:t>
            </a:r>
            <a:r>
              <a:rPr lang="zh-CN" altLang="en-US" dirty="0" smtClean="0"/>
              <a:t>即重复执行</a:t>
            </a:r>
            <a:r>
              <a:rPr lang="en-US" altLang="zh-CN" dirty="0" smtClean="0"/>
              <a:t>A,B,C,D,E)</a:t>
            </a:r>
            <a:r>
              <a:rPr lang="zh-CN" altLang="en-US" dirty="0" smtClean="0"/>
              <a:t>：</a:t>
            </a:r>
            <a:r>
              <a:rPr lang="zh-CN" altLang="en-US" b="1" dirty="0" smtClean="0"/>
              <a:t>全量训练，预测验证集，动态确定置信度阈值，发送最低置信度的一批样本给人工标注，合并训练集</a:t>
            </a:r>
            <a:r>
              <a:rPr lang="zh-CN" altLang="en-US" dirty="0" smtClean="0"/>
              <a:t>。</a:t>
            </a:r>
            <a:endParaRPr lang="en-US" altLang="zh-CN" dirty="0" smtClean="0"/>
          </a:p>
          <a:p>
            <a:pPr lvl="1"/>
            <a:r>
              <a:rPr lang="en-US" altLang="zh-CN" dirty="0" smtClean="0"/>
              <a:t>A. GT</a:t>
            </a:r>
            <a:r>
              <a:rPr lang="zh-CN" altLang="en-US" dirty="0" smtClean="0"/>
              <a:t>利用深度神经网络来做监督学习</a:t>
            </a:r>
            <a:endParaRPr lang="en-US" altLang="zh-CN" dirty="0" smtClean="0"/>
          </a:p>
          <a:p>
            <a:pPr lvl="1"/>
            <a:r>
              <a:rPr lang="en-US" altLang="zh-CN" dirty="0" smtClean="0"/>
              <a:t>B. </a:t>
            </a:r>
            <a:r>
              <a:rPr lang="zh-CN" altLang="en-US" dirty="0" smtClean="0"/>
              <a:t>在训练完以后，对之前拿到的人工标注的验证集进行预测得到图片置信度（</a:t>
            </a:r>
            <a:r>
              <a:rPr lang="en-US" altLang="zh-CN" dirty="0" smtClean="0"/>
              <a:t>GT</a:t>
            </a:r>
            <a:r>
              <a:rPr lang="zh-CN" altLang="en-US" dirty="0" smtClean="0"/>
              <a:t>会为每个预测的</a:t>
            </a:r>
            <a:r>
              <a:rPr lang="en-US" altLang="zh-CN" dirty="0" err="1" smtClean="0"/>
              <a:t>bbox</a:t>
            </a:r>
            <a:r>
              <a:rPr lang="zh-CN" altLang="en-US" dirty="0" smtClean="0"/>
              <a:t>生成一个置信度其实就是最大的某个类别置信度，然后单个图片的所有预测的</a:t>
            </a:r>
            <a:r>
              <a:rPr lang="en-US" altLang="zh-CN" dirty="0" err="1" smtClean="0"/>
              <a:t>bbox</a:t>
            </a:r>
            <a:r>
              <a:rPr lang="zh-CN" altLang="en-US" dirty="0" smtClean="0"/>
              <a:t>的置信度求平均就获得了所谓的图片置信度）。</a:t>
            </a:r>
            <a:endParaRPr lang="en-US" altLang="zh-CN" dirty="0" smtClean="0"/>
          </a:p>
          <a:p>
            <a:pPr lvl="1"/>
            <a:r>
              <a:rPr lang="en-US" altLang="zh-CN" dirty="0" smtClean="0"/>
              <a:t>C. </a:t>
            </a:r>
            <a:r>
              <a:rPr lang="zh-CN" altLang="en-US" dirty="0" smtClean="0"/>
              <a:t>这里需要确定一个图片置信度阈值来选择靠谱的结果，它这里会动态的选择这个阈值，这个阈值会影响评估指标</a:t>
            </a:r>
            <a:r>
              <a:rPr lang="en-US" altLang="zh-CN" dirty="0" err="1" smtClean="0"/>
              <a:t>mAP</a:t>
            </a:r>
            <a:r>
              <a:rPr lang="zh-CN" altLang="en-US" dirty="0" smtClean="0"/>
              <a:t>。动态选择的这个阈值需要满足的条件是：超过这个阈值的图片预测框</a:t>
            </a:r>
            <a:r>
              <a:rPr lang="en-US" altLang="zh-CN" dirty="0" err="1" smtClean="0"/>
              <a:t>bbox</a:t>
            </a:r>
            <a:r>
              <a:rPr lang="zh-CN" altLang="en-US" dirty="0" smtClean="0"/>
              <a:t>与作为验证集的人工标注的图片</a:t>
            </a:r>
            <a:r>
              <a:rPr lang="en-US" altLang="zh-CN" dirty="0" err="1" smtClean="0"/>
              <a:t>bbox</a:t>
            </a:r>
            <a:r>
              <a:rPr lang="zh-CN" altLang="en-US" dirty="0" smtClean="0"/>
              <a:t>的所有类别的平均</a:t>
            </a:r>
            <a:r>
              <a:rPr lang="en-US" altLang="zh-CN" dirty="0" smtClean="0"/>
              <a:t>IOU</a:t>
            </a:r>
            <a:r>
              <a:rPr lang="zh-CN" altLang="en-US" dirty="0" smtClean="0"/>
              <a:t>即</a:t>
            </a:r>
            <a:r>
              <a:rPr lang="en-US" altLang="zh-CN" dirty="0" err="1" smtClean="0"/>
              <a:t>mIoU</a:t>
            </a:r>
            <a:r>
              <a:rPr lang="zh-CN" altLang="en-US" dirty="0" smtClean="0"/>
              <a:t>至少是</a:t>
            </a:r>
            <a:r>
              <a:rPr lang="en-US" altLang="zh-CN" dirty="0" smtClean="0"/>
              <a:t>0.6. </a:t>
            </a:r>
          </a:p>
          <a:p>
            <a:pPr lvl="1"/>
            <a:r>
              <a:rPr lang="en-US" altLang="zh-CN" dirty="0" smtClean="0"/>
              <a:t>D. </a:t>
            </a:r>
            <a:r>
              <a:rPr lang="zh-CN" altLang="en-US" dirty="0" smtClean="0"/>
              <a:t>确定了这个阈值后，用模型来预测所有未标注的数据，然后选择置信度最低的最多</a:t>
            </a:r>
            <a:r>
              <a:rPr lang="en-US" dirty="0" err="1" smtClean="0"/>
              <a:t>MaxConcurrentTaskCount</a:t>
            </a:r>
            <a:r>
              <a:rPr lang="zh-CN" altLang="en-US" dirty="0" smtClean="0"/>
              <a:t>个图片发送给人工来标注（</a:t>
            </a:r>
            <a:r>
              <a:rPr lang="zh-CN" altLang="en-US" b="1" dirty="0" smtClean="0"/>
              <a:t>这个步骤有点像</a:t>
            </a:r>
            <a:r>
              <a:rPr lang="en-US" altLang="zh-CN" b="1" dirty="0" smtClean="0"/>
              <a:t>OHEM</a:t>
            </a:r>
            <a:r>
              <a:rPr lang="zh-CN" altLang="en-US" b="1" dirty="0" smtClean="0"/>
              <a:t>的感觉，就是在线困难样本挖掘的思路：置信度最低的可以被认为是困难样本，因为模型给出的该样本图片所有的</a:t>
            </a:r>
            <a:r>
              <a:rPr lang="en-US" altLang="zh-CN" b="1" dirty="0" smtClean="0"/>
              <a:t>BBOX</a:t>
            </a:r>
            <a:r>
              <a:rPr lang="zh-CN" altLang="en-US" b="1" dirty="0" smtClean="0"/>
              <a:t>的平均的最大某个类别的概率比较低，也就是模型不能精准判定该样本，也即困难样本</a:t>
            </a:r>
            <a:r>
              <a:rPr lang="zh-CN" altLang="en-US" dirty="0" smtClean="0"/>
              <a:t>）。</a:t>
            </a:r>
            <a:endParaRPr lang="en-US" altLang="zh-CN" dirty="0" smtClean="0"/>
          </a:p>
          <a:p>
            <a:pPr lvl="1"/>
            <a:r>
              <a:rPr lang="en-US" altLang="zh-CN" dirty="0" smtClean="0"/>
              <a:t>E. </a:t>
            </a:r>
            <a:r>
              <a:rPr lang="zh-CN" altLang="en-US" dirty="0" smtClean="0"/>
              <a:t>在得到最新的一批标注以后，把它加入训练集（</a:t>
            </a:r>
            <a:r>
              <a:rPr lang="zh-CN" altLang="en-US" b="1" dirty="0" smtClean="0"/>
              <a:t>注意训练集一定都是人工标注的，没有把自动标注的那些置信度高的样本放入训练集</a:t>
            </a:r>
            <a:r>
              <a:rPr lang="zh-CN" altLang="en-US" dirty="0" smtClean="0"/>
              <a:t>）用以重新全量训练。</a:t>
            </a:r>
            <a:endParaRPr lang="en-US" altLang="zh-CN"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41</a:t>
            </a:fld>
            <a:endParaRPr lang="en-US"/>
          </a:p>
        </p:txBody>
      </p:sp>
    </p:spTree>
    <p:extLst>
      <p:ext uri="{BB962C8B-B14F-4D97-AF65-F5344CB8AC3E}">
        <p14:creationId xmlns:p14="http://schemas.microsoft.com/office/powerpoint/2010/main" val="600319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如何使用</a:t>
            </a:r>
            <a:r>
              <a:rPr lang="en-US" altLang="zh-CN" dirty="0" smtClean="0"/>
              <a:t>warm start</a:t>
            </a:r>
            <a:r>
              <a:rPr lang="zh-CN" altLang="en-US" dirty="0" smtClean="0"/>
              <a:t>参考：</a:t>
            </a:r>
            <a:r>
              <a:rPr lang="en-US" dirty="0" smtClean="0"/>
              <a:t>https://www.awsfeed.com/2019/06/26/amazon-sagemaker-ground-truth-using-a-pre-trained-model-for-faster-data-labeling/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rPr>
              <a:t>Augmented Manifest</a:t>
            </a:r>
            <a:r>
              <a:rPr lang="zh-CN" altLang="en-US" b="1" dirty="0" smtClean="0">
                <a:solidFill>
                  <a:srgbClr val="FF0000"/>
                </a:solidFill>
              </a:rPr>
              <a:t>对比</a:t>
            </a:r>
            <a:r>
              <a:rPr lang="en-US" altLang="zh-CN" b="1" dirty="0" smtClean="0">
                <a:solidFill>
                  <a:srgbClr val="FF0000"/>
                </a:solidFill>
              </a:rPr>
              <a:t>Manifest file</a:t>
            </a:r>
            <a:r>
              <a:rPr lang="zh-CN" altLang="en-US" b="1" dirty="0" smtClean="0">
                <a:solidFill>
                  <a:srgbClr val="FF0000"/>
                </a:solidFill>
              </a:rPr>
              <a:t>的好处：</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Using this traditional approach for specifying the input data channel for learning algorithms, such as visual recognition algorithms, requires you to specify two input data channels in Amazon </a:t>
            </a:r>
            <a:r>
              <a:rPr lang="en-US" dirty="0" err="1" smtClean="0"/>
              <a:t>SageMaker</a:t>
            </a:r>
            <a:r>
              <a:rPr lang="en-US" dirty="0" smtClean="0"/>
              <a:t> – one for the input data (images), and other for its labels. Using an augmented manifest, you can now put the data and its labels in one manifest file, thus reducing the need for two channels. It also eliminates any unnecessary complexity in algorithm code for matching data objects with labels across multiple channels.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https://aws.amazon.com/blogs/machine-learning/easily-train-models-using-datasets-labeled-by-amazon-sagemaker-ground-truth/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44</a:t>
            </a:fld>
            <a:endParaRPr lang="en-US"/>
          </a:p>
        </p:txBody>
      </p:sp>
    </p:spTree>
    <p:extLst>
      <p:ext uri="{BB962C8B-B14F-4D97-AF65-F5344CB8AC3E}">
        <p14:creationId xmlns:p14="http://schemas.microsoft.com/office/powerpoint/2010/main" val="4146109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45</a:t>
            </a:fld>
            <a:endParaRPr lang="en-US"/>
          </a:p>
        </p:txBody>
      </p:sp>
    </p:spTree>
    <p:extLst>
      <p:ext uri="{BB962C8B-B14F-4D97-AF65-F5344CB8AC3E}">
        <p14:creationId xmlns:p14="http://schemas.microsoft.com/office/powerpoint/2010/main" val="3540957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46</a:t>
            </a:fld>
            <a:endParaRPr lang="en-US"/>
          </a:p>
        </p:txBody>
      </p:sp>
    </p:spTree>
    <p:extLst>
      <p:ext uri="{BB962C8B-B14F-4D97-AF65-F5344CB8AC3E}">
        <p14:creationId xmlns:p14="http://schemas.microsoft.com/office/powerpoint/2010/main" val="3055725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Inference pipeline for transfo</a:t>
            </a:r>
            <a:r>
              <a:rPr lang="en-US" altLang="zh-CN" dirty="0" smtClean="0"/>
              <a:t>r</a:t>
            </a:r>
            <a:r>
              <a:rPr lang="en-US" dirty="0" smtClean="0"/>
              <a:t>mer job</a:t>
            </a:r>
            <a:r>
              <a:rPr lang="zh-CN" altLang="en-US" dirty="0" smtClean="0"/>
              <a:t>参考如下的</a:t>
            </a:r>
            <a:r>
              <a:rPr lang="en-US" altLang="zh-CN" dirty="0" smtClean="0"/>
              <a:t>link</a:t>
            </a:r>
            <a:r>
              <a:rPr lang="zh-CN" altLang="en-US" dirty="0" smtClean="0"/>
              <a:t>（</a:t>
            </a:r>
            <a:r>
              <a:rPr lang="en-US" altLang="zh-CN" dirty="0" smtClean="0"/>
              <a:t>transformer API</a:t>
            </a:r>
            <a:r>
              <a:rPr lang="zh-CN" altLang="en-US" dirty="0" smtClean="0"/>
              <a:t>通过</a:t>
            </a:r>
            <a:r>
              <a:rPr lang="en-US" dirty="0" err="1" smtClean="0"/>
              <a:t>PipelineModel</a:t>
            </a:r>
            <a:r>
              <a:rPr lang="en-US" dirty="0" smtClean="0"/>
              <a:t> </a:t>
            </a:r>
            <a:r>
              <a:rPr lang="en-US" altLang="zh-CN" dirty="0" smtClean="0"/>
              <a:t>API</a:t>
            </a:r>
            <a:r>
              <a:rPr lang="zh-CN" altLang="en-US" dirty="0" smtClean="0"/>
              <a:t>创建的</a:t>
            </a:r>
            <a:r>
              <a:rPr lang="en-US" altLang="zh-CN" dirty="0" smtClean="0"/>
              <a:t>model</a:t>
            </a:r>
            <a:r>
              <a:rPr lang="zh-CN" altLang="en-US" dirty="0" smtClean="0"/>
              <a:t>对应的</a:t>
            </a:r>
            <a:r>
              <a:rPr lang="en-US" altLang="zh-CN" dirty="0" err="1" smtClean="0"/>
              <a:t>model_name</a:t>
            </a:r>
            <a:r>
              <a:rPr lang="zh-CN" altLang="en-US" dirty="0" smtClean="0"/>
              <a:t>来使用</a:t>
            </a:r>
            <a:r>
              <a:rPr lang="en-US" altLang="zh-CN" dirty="0" smtClean="0"/>
              <a:t>inference pipeline</a:t>
            </a:r>
            <a:r>
              <a:rPr lang="zh-CN" altLang="en-US" dirty="0" smtClean="0"/>
              <a:t>）：</a:t>
            </a:r>
            <a:endParaRPr lang="en-US" dirty="0" smtClean="0"/>
          </a:p>
          <a:p>
            <a:r>
              <a:rPr lang="en-US" dirty="0" smtClean="0"/>
              <a:t>https://github.com/awslabs/amazon-sagemaker-examples/blob/master/advanced_functionality/inference_pipeline_sparkml_xgboost_abalone/inference_pipeline_sparkml_xgboost_abalone.ipynb</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47</a:t>
            </a:fld>
            <a:endParaRPr lang="en-US"/>
          </a:p>
        </p:txBody>
      </p:sp>
    </p:spTree>
    <p:extLst>
      <p:ext uri="{BB962C8B-B14F-4D97-AF65-F5344CB8AC3E}">
        <p14:creationId xmlns:p14="http://schemas.microsoft.com/office/powerpoint/2010/main" val="865732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dirty="0" err="1" smtClean="0"/>
              <a:t>Sagemaker</a:t>
            </a:r>
            <a:r>
              <a:rPr lang="zh-CN" altLang="en-US" dirty="0" smtClean="0"/>
              <a:t>内建框架</a:t>
            </a:r>
            <a:r>
              <a:rPr lang="en-US" altLang="zh-CN" dirty="0" err="1" smtClean="0"/>
              <a:t>tensorflow</a:t>
            </a:r>
            <a:r>
              <a:rPr lang="zh-CN" altLang="en-US" dirty="0" smtClean="0"/>
              <a:t>的</a:t>
            </a:r>
            <a:r>
              <a:rPr lang="en-US" altLang="zh-CN" dirty="0" smtClean="0"/>
              <a:t>PS</a:t>
            </a:r>
            <a:r>
              <a:rPr lang="zh-CN" altLang="en-US" dirty="0" smtClean="0"/>
              <a:t>方式当前适用的是多机单卡，如果是用</a:t>
            </a:r>
            <a:r>
              <a:rPr lang="en-US" altLang="zh-CN" dirty="0" smtClean="0"/>
              <a:t>PS</a:t>
            </a:r>
            <a:r>
              <a:rPr lang="zh-CN" altLang="en-US" dirty="0" smtClean="0"/>
              <a:t>做多机多卡的训练，需要修改你自己的代码使用所谓的</a:t>
            </a:r>
            <a:r>
              <a:rPr lang="en-US" altLang="zh-CN" dirty="0" smtClean="0"/>
              <a:t>tower</a:t>
            </a:r>
            <a:r>
              <a:rPr lang="zh-CN" altLang="en-US" dirty="0" smtClean="0"/>
              <a:t>做梯度聚合。</a:t>
            </a:r>
            <a:endParaRPr lang="en-US" altLang="zh-CN" dirty="0" smtClean="0"/>
          </a:p>
          <a:p>
            <a:pPr lvl="0"/>
            <a:r>
              <a:rPr lang="en-US" altLang="zh-CN" dirty="0" err="1" smtClean="0"/>
              <a:t>Sagemaker</a:t>
            </a:r>
            <a:r>
              <a:rPr lang="zh-CN" altLang="en-US" dirty="0" smtClean="0"/>
              <a:t>内建框架</a:t>
            </a:r>
            <a:r>
              <a:rPr lang="en-US" altLang="zh-CN" dirty="0" err="1" smtClean="0"/>
              <a:t>tensorflow</a:t>
            </a:r>
            <a:r>
              <a:rPr lang="zh-CN" altLang="en-US" dirty="0" smtClean="0"/>
              <a:t>的</a:t>
            </a:r>
            <a:r>
              <a:rPr lang="en-US" altLang="zh-CN" dirty="0" err="1" smtClean="0"/>
              <a:t>horovod</a:t>
            </a:r>
            <a:r>
              <a:rPr lang="zh-CN" altLang="en-US" dirty="0" smtClean="0"/>
              <a:t>则通过简单的设置</a:t>
            </a:r>
            <a:r>
              <a:rPr lang="en-US" dirty="0" err="1" smtClean="0"/>
              <a:t>processes_per_host</a:t>
            </a:r>
            <a:r>
              <a:rPr lang="zh-CN" altLang="en-US" dirty="0" smtClean="0"/>
              <a:t>为当前可用的</a:t>
            </a:r>
            <a:r>
              <a:rPr lang="en-US" altLang="zh-CN" dirty="0" smtClean="0"/>
              <a:t>GPU</a:t>
            </a:r>
            <a:r>
              <a:rPr lang="zh-CN" altLang="en-US" dirty="0" smtClean="0"/>
              <a:t>数量则能实现单机多卡或者多机多卡的分布式训练。</a:t>
            </a:r>
            <a:endParaRPr lang="en-US" altLang="zh-CN" dirty="0" smtClean="0"/>
          </a:p>
          <a:p>
            <a:pPr lvl="1"/>
            <a:r>
              <a:rPr lang="zh-CN" altLang="en-US" dirty="0" smtClean="0"/>
              <a:t>对于多机多卡训练，</a:t>
            </a:r>
            <a:r>
              <a:rPr lang="en-US" altLang="zh-CN" dirty="0" err="1" smtClean="0"/>
              <a:t>horovod</a:t>
            </a:r>
            <a:r>
              <a:rPr lang="zh-CN" altLang="en-US" dirty="0" smtClean="0"/>
              <a:t>方式对代码的修改要比</a:t>
            </a:r>
            <a:r>
              <a:rPr lang="en-US" altLang="zh-CN" dirty="0" smtClean="0"/>
              <a:t>PS</a:t>
            </a:r>
            <a:r>
              <a:rPr lang="zh-CN" altLang="en-US" dirty="0" smtClean="0"/>
              <a:t>方式容易。</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54</a:t>
            </a:fld>
            <a:endParaRPr lang="en-US"/>
          </a:p>
        </p:txBody>
      </p:sp>
    </p:spTree>
    <p:extLst>
      <p:ext uri="{BB962C8B-B14F-4D97-AF65-F5344CB8AC3E}">
        <p14:creationId xmlns:p14="http://schemas.microsoft.com/office/powerpoint/2010/main" val="1822770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SM</a:t>
            </a:r>
            <a:r>
              <a:rPr lang="zh-CN" altLang="en-US" dirty="0" smtClean="0"/>
              <a:t>的内建</a:t>
            </a:r>
            <a:r>
              <a:rPr lang="en-US" altLang="zh-CN" dirty="0" err="1" smtClean="0"/>
              <a:t>pytorch</a:t>
            </a:r>
            <a:r>
              <a:rPr lang="zh-CN" altLang="en-US" dirty="0" smtClean="0"/>
              <a:t>当前只是支持用</a:t>
            </a:r>
            <a:r>
              <a:rPr lang="en-US" altLang="zh-CN" dirty="0" err="1" smtClean="0"/>
              <a:t>horovod</a:t>
            </a:r>
            <a:r>
              <a:rPr lang="zh-CN" altLang="en-US" dirty="0" smtClean="0"/>
              <a:t>的多机单卡训练，如果要使用</a:t>
            </a:r>
            <a:r>
              <a:rPr lang="en-US" altLang="zh-CN" dirty="0" err="1" smtClean="0"/>
              <a:t>horovod</a:t>
            </a:r>
            <a:r>
              <a:rPr lang="en-US" altLang="zh-CN" dirty="0" smtClean="0"/>
              <a:t> with </a:t>
            </a:r>
            <a:r>
              <a:rPr lang="en-US" altLang="zh-CN" dirty="0" err="1" smtClean="0"/>
              <a:t>pytorch</a:t>
            </a:r>
            <a:r>
              <a:rPr lang="zh-CN" altLang="en-US" dirty="0" smtClean="0"/>
              <a:t>进行多机多卡或者单机多卡训练，需要</a:t>
            </a:r>
            <a:r>
              <a:rPr lang="en-US" altLang="zh-CN" dirty="0" smtClean="0"/>
              <a:t>BYOC</a:t>
            </a:r>
            <a:r>
              <a:rPr lang="zh-CN" altLang="en-US" dirty="0" smtClean="0"/>
              <a:t>。主要是需要写一个</a:t>
            </a:r>
            <a:r>
              <a:rPr lang="en-US" altLang="zh-CN" dirty="0" err="1" smtClean="0"/>
              <a:t>horovod</a:t>
            </a:r>
            <a:r>
              <a:rPr lang="en-US" altLang="zh-CN" dirty="0" smtClean="0"/>
              <a:t> launcher</a:t>
            </a:r>
            <a:r>
              <a:rPr lang="zh-CN" altLang="en-US" dirty="0" smtClean="0"/>
              <a:t>的</a:t>
            </a:r>
            <a:r>
              <a:rPr lang="en-US" altLang="zh-CN" dirty="0" smtClean="0"/>
              <a:t>helper code</a:t>
            </a:r>
            <a:r>
              <a:rPr lang="zh-CN" altLang="en-US" dirty="0" smtClean="0"/>
              <a:t>，具体可以参考</a:t>
            </a:r>
            <a:r>
              <a:rPr lang="en-US" altLang="zh-CN" dirty="0" smtClean="0"/>
              <a:t>BYOC </a:t>
            </a:r>
            <a:r>
              <a:rPr lang="en-US" altLang="zh-CN" dirty="0" err="1" smtClean="0"/>
              <a:t>horovod</a:t>
            </a:r>
            <a:r>
              <a:rPr lang="en-US" altLang="zh-CN" dirty="0" smtClean="0"/>
              <a:t> with </a:t>
            </a:r>
            <a:r>
              <a:rPr lang="en-US" altLang="zh-CN" dirty="0" err="1" smtClean="0"/>
              <a:t>tensorflow</a:t>
            </a:r>
            <a:r>
              <a:rPr lang="zh-CN" altLang="en-US" dirty="0" smtClean="0"/>
              <a:t>。</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55</a:t>
            </a:fld>
            <a:endParaRPr lang="en-US"/>
          </a:p>
        </p:txBody>
      </p:sp>
    </p:spTree>
    <p:extLst>
      <p:ext uri="{BB962C8B-B14F-4D97-AF65-F5344CB8AC3E}">
        <p14:creationId xmlns:p14="http://schemas.microsoft.com/office/powerpoint/2010/main" val="3760012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使用</a:t>
            </a:r>
            <a:r>
              <a:rPr lang="en-US" sz="1200" kern="1200" dirty="0" smtClean="0">
                <a:solidFill>
                  <a:schemeClr val="tx1"/>
                </a:solidFill>
                <a:effectLst/>
                <a:latin typeface="+mn-lt"/>
                <a:ea typeface="+mn-ea"/>
                <a:cs typeface="+mn-cs"/>
              </a:rPr>
              <a:t> Ring </a:t>
            </a:r>
            <a:r>
              <a:rPr lang="en-US" sz="1200" kern="1200" dirty="0" err="1" smtClean="0">
                <a:solidFill>
                  <a:schemeClr val="tx1"/>
                </a:solidFill>
                <a:effectLst/>
                <a:latin typeface="+mn-lt"/>
                <a:ea typeface="+mn-ea"/>
                <a:cs typeface="+mn-cs"/>
              </a:rPr>
              <a:t>Allreduce</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算法进行某个稠密梯度的平均值的基本过程如下：</a:t>
            </a:r>
            <a:r>
              <a:rPr lang="en-US" sz="1200" u="sng" kern="1200" dirty="0" smtClean="0">
                <a:solidFill>
                  <a:schemeClr val="tx1"/>
                </a:solidFill>
                <a:effectLst/>
                <a:latin typeface="+mn-lt"/>
                <a:ea typeface="+mn-ea"/>
                <a:cs typeface="+mn-cs"/>
                <a:hlinkClick r:id="rId3"/>
              </a:rPr>
              <a:t>https://zhuanlan.zhihu.com/p/56991108</a:t>
            </a:r>
            <a:endParaRPr lang="en-US" sz="1200" kern="1200" dirty="0" smtClean="0">
              <a:solidFill>
                <a:schemeClr val="tx1"/>
              </a:solidFill>
              <a:effectLst/>
              <a:latin typeface="+mn-lt"/>
              <a:ea typeface="+mn-ea"/>
              <a:cs typeface="+mn-cs"/>
            </a:endParaRPr>
          </a:p>
          <a:p>
            <a:pPr lvl="1"/>
            <a:r>
              <a:rPr lang="zh-CN" altLang="en-US" sz="1200" kern="1200" dirty="0" smtClean="0">
                <a:solidFill>
                  <a:schemeClr val="tx1"/>
                </a:solidFill>
                <a:effectLst/>
                <a:latin typeface="+mn-lt"/>
                <a:ea typeface="+mn-ea"/>
                <a:cs typeface="+mn-cs"/>
              </a:rPr>
              <a:t>将每个设备上的梯度</a:t>
            </a:r>
            <a:r>
              <a:rPr lang="en-US" sz="1200" kern="1200" dirty="0" smtClean="0">
                <a:solidFill>
                  <a:schemeClr val="tx1"/>
                </a:solidFill>
                <a:effectLst/>
                <a:latin typeface="+mn-lt"/>
                <a:ea typeface="+mn-ea"/>
                <a:cs typeface="+mn-cs"/>
              </a:rPr>
              <a:t> tensor </a:t>
            </a:r>
            <a:r>
              <a:rPr lang="zh-CN" altLang="en-US" sz="1200" kern="1200" dirty="0" smtClean="0">
                <a:solidFill>
                  <a:schemeClr val="tx1"/>
                </a:solidFill>
                <a:effectLst/>
                <a:latin typeface="+mn-lt"/>
                <a:ea typeface="+mn-ea"/>
                <a:cs typeface="+mn-cs"/>
              </a:rPr>
              <a:t>切分成长度大致相等的</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num_devices</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个分片；</a:t>
            </a:r>
            <a:endParaRPr lang="en-US" sz="1200" kern="1200" dirty="0" smtClean="0">
              <a:solidFill>
                <a:schemeClr val="tx1"/>
              </a:solidFill>
              <a:effectLst/>
              <a:latin typeface="+mn-lt"/>
              <a:ea typeface="+mn-ea"/>
              <a:cs typeface="+mn-cs"/>
            </a:endParaRPr>
          </a:p>
          <a:p>
            <a:pPr lvl="1"/>
            <a:r>
              <a:rPr lang="en-US" sz="1200" kern="1200" dirty="0" err="1" smtClean="0">
                <a:solidFill>
                  <a:schemeClr val="tx1"/>
                </a:solidFill>
                <a:effectLst/>
                <a:latin typeface="+mn-lt"/>
                <a:ea typeface="+mn-ea"/>
                <a:cs typeface="+mn-cs"/>
              </a:rPr>
              <a:t>ScatterReduce</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阶段：通过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num_devices</a:t>
            </a:r>
            <a:r>
              <a:rPr lang="en-US" sz="1200" kern="1200" dirty="0" smtClean="0">
                <a:solidFill>
                  <a:schemeClr val="tx1"/>
                </a:solidFill>
                <a:effectLst/>
                <a:latin typeface="+mn-lt"/>
                <a:ea typeface="+mn-ea"/>
                <a:cs typeface="+mn-cs"/>
              </a:rPr>
              <a:t> - 1 </a:t>
            </a:r>
            <a:r>
              <a:rPr lang="zh-CN" altLang="en-US" sz="1200" kern="1200" dirty="0" smtClean="0">
                <a:solidFill>
                  <a:schemeClr val="tx1"/>
                </a:solidFill>
                <a:effectLst/>
                <a:latin typeface="+mn-lt"/>
                <a:ea typeface="+mn-ea"/>
                <a:cs typeface="+mn-cs"/>
              </a:rPr>
              <a:t>轮通信和相加，在每个</a:t>
            </a:r>
            <a:r>
              <a:rPr lang="en-US" sz="1200" kern="1200" dirty="0" smtClean="0">
                <a:solidFill>
                  <a:schemeClr val="tx1"/>
                </a:solidFill>
                <a:effectLst/>
                <a:latin typeface="+mn-lt"/>
                <a:ea typeface="+mn-ea"/>
                <a:cs typeface="+mn-cs"/>
              </a:rPr>
              <a:t> device </a:t>
            </a:r>
            <a:r>
              <a:rPr lang="zh-CN" altLang="en-US" sz="1200" kern="1200" dirty="0" smtClean="0">
                <a:solidFill>
                  <a:schemeClr val="tx1"/>
                </a:solidFill>
                <a:effectLst/>
                <a:latin typeface="+mn-lt"/>
                <a:ea typeface="+mn-ea"/>
                <a:cs typeface="+mn-cs"/>
              </a:rPr>
              <a:t>上都计算出一个</a:t>
            </a:r>
            <a:r>
              <a:rPr lang="en-US" sz="1200" kern="1200" dirty="0" smtClean="0">
                <a:solidFill>
                  <a:schemeClr val="tx1"/>
                </a:solidFill>
                <a:effectLst/>
                <a:latin typeface="+mn-lt"/>
                <a:ea typeface="+mn-ea"/>
                <a:cs typeface="+mn-cs"/>
              </a:rPr>
              <a:t> tensor </a:t>
            </a:r>
            <a:r>
              <a:rPr lang="zh-CN" altLang="en-US" sz="1200" kern="1200" dirty="0" smtClean="0">
                <a:solidFill>
                  <a:schemeClr val="tx1"/>
                </a:solidFill>
                <a:effectLst/>
                <a:latin typeface="+mn-lt"/>
                <a:ea typeface="+mn-ea"/>
                <a:cs typeface="+mn-cs"/>
              </a:rPr>
              <a:t>分片的和；</a:t>
            </a:r>
            <a:endParaRPr lang="en-US" sz="1200" kern="1200" dirty="0" smtClean="0">
              <a:solidFill>
                <a:schemeClr val="tx1"/>
              </a:solidFill>
              <a:effectLst/>
              <a:latin typeface="+mn-lt"/>
              <a:ea typeface="+mn-ea"/>
              <a:cs typeface="+mn-cs"/>
            </a:endParaRPr>
          </a:p>
          <a:p>
            <a:pPr lvl="1"/>
            <a:r>
              <a:rPr lang="en-US" sz="1200" kern="1200" dirty="0" err="1" smtClean="0">
                <a:solidFill>
                  <a:schemeClr val="tx1"/>
                </a:solidFill>
                <a:effectLst/>
                <a:latin typeface="+mn-lt"/>
                <a:ea typeface="+mn-ea"/>
                <a:cs typeface="+mn-cs"/>
              </a:rPr>
              <a:t>AllGather</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阶段：通过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num_devices</a:t>
            </a:r>
            <a:r>
              <a:rPr lang="en-US" sz="1200" kern="1200" dirty="0" smtClean="0">
                <a:solidFill>
                  <a:schemeClr val="tx1"/>
                </a:solidFill>
                <a:effectLst/>
                <a:latin typeface="+mn-lt"/>
                <a:ea typeface="+mn-ea"/>
                <a:cs typeface="+mn-cs"/>
              </a:rPr>
              <a:t> - 1 </a:t>
            </a:r>
            <a:r>
              <a:rPr lang="zh-CN" altLang="en-US" sz="1200" kern="1200" dirty="0" smtClean="0">
                <a:solidFill>
                  <a:schemeClr val="tx1"/>
                </a:solidFill>
                <a:effectLst/>
                <a:latin typeface="+mn-lt"/>
                <a:ea typeface="+mn-ea"/>
                <a:cs typeface="+mn-cs"/>
              </a:rPr>
              <a:t>轮通信和覆盖，将上个阶段计算出的每个</a:t>
            </a:r>
            <a:r>
              <a:rPr lang="en-US" sz="1200" kern="1200" dirty="0" smtClean="0">
                <a:solidFill>
                  <a:schemeClr val="tx1"/>
                </a:solidFill>
                <a:effectLst/>
                <a:latin typeface="+mn-lt"/>
                <a:ea typeface="+mn-ea"/>
                <a:cs typeface="+mn-cs"/>
              </a:rPr>
              <a:t> tensor </a:t>
            </a:r>
            <a:r>
              <a:rPr lang="zh-CN" altLang="en-US" sz="1200" kern="1200" dirty="0" smtClean="0">
                <a:solidFill>
                  <a:schemeClr val="tx1"/>
                </a:solidFill>
                <a:effectLst/>
                <a:latin typeface="+mn-lt"/>
                <a:ea typeface="+mn-ea"/>
                <a:cs typeface="+mn-cs"/>
              </a:rPr>
              <a:t>分片的和广播到其他</a:t>
            </a:r>
            <a:r>
              <a:rPr lang="en-US" sz="1200" kern="1200" dirty="0" smtClean="0">
                <a:solidFill>
                  <a:schemeClr val="tx1"/>
                </a:solidFill>
                <a:effectLst/>
                <a:latin typeface="+mn-lt"/>
                <a:ea typeface="+mn-ea"/>
                <a:cs typeface="+mn-cs"/>
              </a:rPr>
              <a:t> device</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1"/>
            <a:r>
              <a:rPr lang="zh-CN" altLang="en-US" sz="1200" kern="1200" dirty="0" smtClean="0">
                <a:solidFill>
                  <a:schemeClr val="tx1"/>
                </a:solidFill>
                <a:effectLst/>
                <a:latin typeface="+mn-lt"/>
                <a:ea typeface="+mn-ea"/>
                <a:cs typeface="+mn-cs"/>
              </a:rPr>
              <a:t>在每个设备上合并分片，得到梯度和，然后除以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num_devices</a:t>
            </a:r>
            <a:r>
              <a:rPr lang="zh-CN" altLang="en-US" sz="1200" kern="1200" dirty="0" smtClean="0">
                <a:solidFill>
                  <a:schemeClr val="tx1"/>
                </a:solidFill>
                <a:effectLst/>
                <a:latin typeface="+mn-lt"/>
                <a:ea typeface="+mn-ea"/>
                <a:cs typeface="+mn-cs"/>
              </a:rPr>
              <a:t>，得到平均梯度；</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57</a:t>
            </a:fld>
            <a:endParaRPr lang="en-US"/>
          </a:p>
        </p:txBody>
      </p:sp>
    </p:spTree>
    <p:extLst>
      <p:ext uri="{BB962C8B-B14F-4D97-AF65-F5344CB8AC3E}">
        <p14:creationId xmlns:p14="http://schemas.microsoft.com/office/powerpoint/2010/main" val="3159558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58</a:t>
            </a:fld>
            <a:endParaRPr lang="en-US"/>
          </a:p>
        </p:txBody>
      </p:sp>
    </p:spTree>
    <p:extLst>
      <p:ext uri="{BB962C8B-B14F-4D97-AF65-F5344CB8AC3E}">
        <p14:creationId xmlns:p14="http://schemas.microsoft.com/office/powerpoint/2010/main" val="2444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具体可以参考：</a:t>
            </a:r>
            <a:r>
              <a:rPr lang="en-US" altLang="zh-CN" dirty="0" smtClean="0"/>
              <a:t>https://aws.amazon.com/about-aws/whats-new/2018/10/amazon-sagemaker-now-supports-an-improved-pipe-mode-implementati/</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a:t>
            </a:fld>
            <a:endParaRPr lang="en-US"/>
          </a:p>
        </p:txBody>
      </p:sp>
    </p:spTree>
    <p:extLst>
      <p:ext uri="{BB962C8B-B14F-4D97-AF65-F5344CB8AC3E}">
        <p14:creationId xmlns:p14="http://schemas.microsoft.com/office/powerpoint/2010/main" val="300536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a:t>
            </a:r>
            <a:r>
              <a:rPr lang="en-US" altLang="zh-CN" dirty="0" err="1" smtClean="0"/>
              <a:t>Sagemaker</a:t>
            </a:r>
            <a:r>
              <a:rPr lang="zh-CN" altLang="en-US" dirty="0" smtClean="0"/>
              <a:t>中的模型进行训练的时候，如果训练脚本中设置的</a:t>
            </a:r>
            <a:r>
              <a:rPr lang="en-US" dirty="0" smtClean="0"/>
              <a:t>checkpoint</a:t>
            </a:r>
            <a:r>
              <a:rPr lang="zh-CN" altLang="en-US" dirty="0" smtClean="0"/>
              <a:t>路径与使用</a:t>
            </a:r>
            <a:r>
              <a:rPr lang="en-US" altLang="zh-CN" dirty="0" err="1" smtClean="0"/>
              <a:t>Sagemaker</a:t>
            </a:r>
            <a:r>
              <a:rPr lang="en-US" altLang="zh-CN" dirty="0" smtClean="0"/>
              <a:t> high level API</a:t>
            </a:r>
            <a:r>
              <a:rPr lang="zh-CN" altLang="en-US" dirty="0" smtClean="0"/>
              <a:t>的参数</a:t>
            </a:r>
            <a:r>
              <a:rPr lang="en-US" dirty="0" err="1" smtClean="0"/>
              <a:t>checkpoint_local_path</a:t>
            </a:r>
            <a:r>
              <a:rPr lang="zh-CN" altLang="en-US" dirty="0" smtClean="0"/>
              <a:t>设置是一样的，那么在开始训练之前，</a:t>
            </a:r>
            <a:r>
              <a:rPr lang="en-US" dirty="0" err="1" smtClean="0"/>
              <a:t>S</a:t>
            </a:r>
            <a:r>
              <a:rPr lang="en-US" altLang="zh-CN" dirty="0" err="1" smtClean="0"/>
              <a:t>agemaker</a:t>
            </a:r>
            <a:r>
              <a:rPr lang="zh-CN" altLang="en-US" dirty="0" smtClean="0"/>
              <a:t>会从使用</a:t>
            </a:r>
            <a:r>
              <a:rPr lang="en-US" altLang="zh-CN" dirty="0" err="1" smtClean="0"/>
              <a:t>Sagemaker</a:t>
            </a:r>
            <a:r>
              <a:rPr lang="en-US" altLang="zh-CN" dirty="0" smtClean="0"/>
              <a:t> high level API</a:t>
            </a:r>
            <a:r>
              <a:rPr lang="zh-CN" altLang="en-US" dirty="0" smtClean="0"/>
              <a:t>的参数</a:t>
            </a:r>
            <a:r>
              <a:rPr lang="en-US" dirty="0" smtClean="0"/>
              <a:t>checkpoint_s3_uri</a:t>
            </a:r>
            <a:r>
              <a:rPr lang="zh-CN" altLang="en-US" dirty="0" smtClean="0"/>
              <a:t>上把之前保存的</a:t>
            </a:r>
            <a:r>
              <a:rPr lang="en-US" dirty="0" smtClean="0"/>
              <a:t>checkpoint</a:t>
            </a:r>
            <a:r>
              <a:rPr lang="zh-CN" altLang="en-US" dirty="0" smtClean="0"/>
              <a:t>下载到这个路径。同样的，在训练结束或者</a:t>
            </a:r>
            <a:r>
              <a:rPr lang="en-US" altLang="zh-CN" dirty="0" smtClean="0"/>
              <a:t>spot</a:t>
            </a:r>
            <a:r>
              <a:rPr lang="zh-CN" altLang="en-US" dirty="0" smtClean="0"/>
              <a:t>实例被抢占时，</a:t>
            </a:r>
            <a:r>
              <a:rPr lang="en-US" altLang="zh-CN" dirty="0" err="1" smtClean="0"/>
              <a:t>Sagemaker</a:t>
            </a:r>
            <a:r>
              <a:rPr lang="zh-CN" altLang="en-US" dirty="0" smtClean="0"/>
              <a:t>会把保存在</a:t>
            </a:r>
            <a:r>
              <a:rPr lang="en-US" dirty="0" err="1" smtClean="0"/>
              <a:t>checkpoint_local_path</a:t>
            </a:r>
            <a:r>
              <a:rPr lang="zh-CN" altLang="en-US" dirty="0" smtClean="0"/>
              <a:t>下的所有</a:t>
            </a:r>
            <a:r>
              <a:rPr lang="en-US" altLang="zh-CN" dirty="0" smtClean="0"/>
              <a:t>checkpoint</a:t>
            </a:r>
            <a:r>
              <a:rPr lang="zh-CN" altLang="en-US" dirty="0" smtClean="0"/>
              <a:t>上传到</a:t>
            </a:r>
            <a:r>
              <a:rPr lang="en-US" dirty="0" smtClean="0"/>
              <a:t>checkpoint_s3_uri</a:t>
            </a:r>
            <a:r>
              <a:rPr lang="zh-CN" altLang="en-US" dirty="0" smtClean="0"/>
              <a:t>做持久化。</a:t>
            </a:r>
            <a:endParaRPr lang="en-US" altLang="zh-CN" dirty="0" smtClean="0"/>
          </a:p>
          <a:p>
            <a:pPr lvl="1"/>
            <a:r>
              <a:rPr lang="zh-CN" altLang="en-US" b="1" dirty="0" smtClean="0"/>
              <a:t>这种方式不能用于</a:t>
            </a:r>
            <a:r>
              <a:rPr lang="en-US" altLang="zh-CN" b="1" dirty="0" err="1" smtClean="0"/>
              <a:t>sagemaker</a:t>
            </a:r>
            <a:r>
              <a:rPr lang="en-US" altLang="zh-CN" b="1" dirty="0" smtClean="0"/>
              <a:t> </a:t>
            </a:r>
            <a:r>
              <a:rPr lang="en-US" altLang="zh-CN" b="1" dirty="0" err="1" smtClean="0"/>
              <a:t>tensorflow</a:t>
            </a:r>
            <a:r>
              <a:rPr lang="en-US" altLang="zh-CN" b="1" dirty="0" smtClean="0"/>
              <a:t> parameter server</a:t>
            </a:r>
            <a:r>
              <a:rPr lang="zh-CN" altLang="en-US" b="1" dirty="0" smtClean="0"/>
              <a:t>分布式训练方式 </a:t>
            </a:r>
            <a:r>
              <a:rPr lang="en-US" altLang="zh-CN" b="1" dirty="0" smtClean="0"/>
              <a:t>+</a:t>
            </a:r>
            <a:r>
              <a:rPr lang="en-US" altLang="zh-CN" b="1" baseline="0" dirty="0" smtClean="0"/>
              <a:t> </a:t>
            </a:r>
            <a:r>
              <a:rPr lang="en-US" altLang="zh-CN" b="1" baseline="0" dirty="0" err="1" smtClean="0"/>
              <a:t>tf.estimator</a:t>
            </a:r>
            <a:r>
              <a:rPr lang="en-US" altLang="zh-CN" b="1" baseline="0" dirty="0" smtClean="0"/>
              <a:t> API</a:t>
            </a:r>
            <a:r>
              <a:rPr lang="zh-CN" altLang="en-US" b="1" baseline="0" dirty="0" smtClean="0"/>
              <a:t>的组合</a:t>
            </a:r>
            <a:r>
              <a:rPr lang="zh-CN" altLang="en-US" b="1" dirty="0" smtClean="0"/>
              <a:t>，因为这种方式</a:t>
            </a:r>
            <a:r>
              <a:rPr lang="en-US" altLang="zh-CN" b="1" dirty="0" smtClean="0"/>
              <a:t>TF</a:t>
            </a:r>
            <a:r>
              <a:rPr lang="zh-CN" altLang="en-US" b="1" dirty="0" smtClean="0"/>
              <a:t>要求</a:t>
            </a:r>
            <a:r>
              <a:rPr lang="en-US" altLang="zh-CN" b="1" dirty="0" smtClean="0"/>
              <a:t>checkpoint</a:t>
            </a:r>
            <a:r>
              <a:rPr lang="zh-CN" altLang="en-US" b="1" dirty="0" smtClean="0"/>
              <a:t>保存在</a:t>
            </a:r>
            <a:r>
              <a:rPr lang="en-US" altLang="zh-CN" b="1" dirty="0" smtClean="0"/>
              <a:t>share</a:t>
            </a:r>
            <a:r>
              <a:rPr lang="zh-CN" altLang="en-US" b="1" dirty="0" smtClean="0"/>
              <a:t>的路径比如</a:t>
            </a:r>
            <a:r>
              <a:rPr lang="en-US" altLang="zh-CN" b="1" dirty="0" smtClean="0"/>
              <a:t>S3. </a:t>
            </a:r>
            <a:r>
              <a:rPr lang="zh-CN" altLang="en-US" b="1" dirty="0" smtClean="0"/>
              <a:t>而对于</a:t>
            </a:r>
            <a:r>
              <a:rPr lang="en-US" altLang="zh-CN" b="1" dirty="0" err="1" smtClean="0"/>
              <a:t>PS+tf.keras</a:t>
            </a:r>
            <a:r>
              <a:rPr lang="en-US" altLang="zh-CN" b="1" dirty="0" smtClean="0"/>
              <a:t> API</a:t>
            </a:r>
            <a:r>
              <a:rPr lang="zh-CN" altLang="en-US" b="1" dirty="0" smtClean="0"/>
              <a:t>的方式，对</a:t>
            </a:r>
            <a:r>
              <a:rPr lang="en-US" altLang="zh-CN" b="1" dirty="0" smtClean="0"/>
              <a:t>checkpoint</a:t>
            </a:r>
            <a:r>
              <a:rPr lang="zh-CN" altLang="en-US" b="1" dirty="0" smtClean="0"/>
              <a:t>的路径不要求必须是</a:t>
            </a:r>
            <a:r>
              <a:rPr lang="en-US" altLang="zh-CN" b="1" dirty="0" smtClean="0"/>
              <a:t>share</a:t>
            </a:r>
            <a:r>
              <a:rPr lang="zh-CN" altLang="en-US" b="1" dirty="0" smtClean="0"/>
              <a:t>的路径。</a:t>
            </a:r>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62</a:t>
            </a:fld>
            <a:endParaRPr lang="en-US"/>
          </a:p>
        </p:txBody>
      </p:sp>
    </p:spTree>
    <p:extLst>
      <p:ext uri="{BB962C8B-B14F-4D97-AF65-F5344CB8AC3E}">
        <p14:creationId xmlns:p14="http://schemas.microsoft.com/office/powerpoint/2010/main" val="186942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64</a:t>
            </a:fld>
            <a:endParaRPr lang="en-US"/>
          </a:p>
        </p:txBody>
      </p:sp>
    </p:spTree>
    <p:extLst>
      <p:ext uri="{BB962C8B-B14F-4D97-AF65-F5344CB8AC3E}">
        <p14:creationId xmlns:p14="http://schemas.microsoft.com/office/powerpoint/2010/main" val="28711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对数标度，这是在数量级比绝对值重要时应使用的标度类型。 如果从</a:t>
            </a:r>
            <a:r>
              <a:rPr lang="en-US" altLang="zh-CN" dirty="0" smtClean="0"/>
              <a:t>1</a:t>
            </a:r>
            <a:r>
              <a:rPr lang="zh-CN" altLang="en-US" dirty="0" smtClean="0"/>
              <a:t>更改为</a:t>
            </a:r>
            <a:r>
              <a:rPr lang="en-US" altLang="zh-CN" dirty="0" smtClean="0"/>
              <a:t>2</a:t>
            </a:r>
            <a:r>
              <a:rPr lang="zh-CN" altLang="en-US" dirty="0" smtClean="0"/>
              <a:t>的影响比从</a:t>
            </a:r>
            <a:r>
              <a:rPr lang="en-US" altLang="zh-CN" dirty="0" smtClean="0"/>
              <a:t>100</a:t>
            </a:r>
            <a:r>
              <a:rPr lang="zh-CN" altLang="en-US" dirty="0" smtClean="0"/>
              <a:t>更改为</a:t>
            </a:r>
            <a:r>
              <a:rPr lang="en-US" altLang="zh-CN" dirty="0" smtClean="0"/>
              <a:t>101</a:t>
            </a:r>
            <a:r>
              <a:rPr lang="zh-CN" altLang="en-US" dirty="0" smtClean="0"/>
              <a:t>的影响要大得多，则应使用该参数，因为在第一种情况下，超参数会加倍，而在后一种情况下，则不会。</a:t>
            </a:r>
            <a:endParaRPr lang="en-US" altLang="zh-CN" dirty="0" smtClean="0"/>
          </a:p>
          <a:p>
            <a:endParaRPr lang="en-US" dirty="0" smtClean="0"/>
          </a:p>
          <a:p>
            <a:r>
              <a:rPr lang="zh-CN" altLang="en-US" dirty="0" smtClean="0"/>
              <a:t>在搜索对非常接近</a:t>
            </a:r>
            <a:r>
              <a:rPr lang="en-US" altLang="zh-CN" dirty="0" smtClean="0"/>
              <a:t>1</a:t>
            </a:r>
            <a:r>
              <a:rPr lang="zh-CN" altLang="en-US" dirty="0" smtClean="0"/>
              <a:t>的细微变化高度敏感的范围时，请选择反对数标度。</a:t>
            </a:r>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65</a:t>
            </a:fld>
            <a:endParaRPr lang="en-US"/>
          </a:p>
        </p:txBody>
      </p:sp>
    </p:spTree>
    <p:extLst>
      <p:ext uri="{BB962C8B-B14F-4D97-AF65-F5344CB8AC3E}">
        <p14:creationId xmlns:p14="http://schemas.microsoft.com/office/powerpoint/2010/main" val="344499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rPr>
              <a:t>HPO</a:t>
            </a:r>
            <a:r>
              <a:rPr lang="zh-CN" altLang="en-US" b="1" dirty="0" smtClean="0">
                <a:solidFill>
                  <a:srgbClr val="FF0000"/>
                </a:solidFill>
              </a:rPr>
              <a:t>经常需要迭代进行</a:t>
            </a:r>
            <a:r>
              <a:rPr lang="zh-CN" altLang="en-US" dirty="0" smtClean="0"/>
              <a:t>，也就是说第一次</a:t>
            </a:r>
            <a:r>
              <a:rPr lang="en-US" altLang="zh-CN" dirty="0" smtClean="0"/>
              <a:t>HPO</a:t>
            </a:r>
            <a:r>
              <a:rPr lang="zh-CN" altLang="en-US" dirty="0" smtClean="0"/>
              <a:t>的时候我们可能知道的比较大的超参数搜索区间，最后它找到了满足评价指标的最好的超参数点值；第二次</a:t>
            </a:r>
            <a:r>
              <a:rPr lang="en-US" altLang="zh-CN" dirty="0" smtClean="0"/>
              <a:t>HPO</a:t>
            </a:r>
            <a:r>
              <a:rPr lang="zh-CN" altLang="en-US" dirty="0" smtClean="0"/>
              <a:t>就立足在第一次</a:t>
            </a:r>
            <a:r>
              <a:rPr lang="en-US" altLang="zh-CN" dirty="0" smtClean="0"/>
              <a:t>HPO</a:t>
            </a:r>
            <a:r>
              <a:rPr lang="zh-CN" altLang="en-US" dirty="0" smtClean="0"/>
              <a:t>找到的超参数点值附件用一个比较小的搜索区间，这样可能会找到更好的超参数。</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66</a:t>
            </a:fld>
            <a:endParaRPr lang="en-US"/>
          </a:p>
        </p:txBody>
      </p:sp>
    </p:spTree>
    <p:extLst>
      <p:ext uri="{BB962C8B-B14F-4D97-AF65-F5344CB8AC3E}">
        <p14:creationId xmlns:p14="http://schemas.microsoft.com/office/powerpoint/2010/main" val="2157004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参考：</a:t>
            </a:r>
            <a:r>
              <a:rPr lang="en-US" altLang="zh-CN" dirty="0" smtClean="0"/>
              <a:t>https://github.com/awslabs/sagemaker-debugger/blob/master/docs/sagemaker.md#built-in-rules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69</a:t>
            </a:fld>
            <a:endParaRPr lang="en-US"/>
          </a:p>
        </p:txBody>
      </p:sp>
    </p:spTree>
    <p:extLst>
      <p:ext uri="{BB962C8B-B14F-4D97-AF65-F5344CB8AC3E}">
        <p14:creationId xmlns:p14="http://schemas.microsoft.com/office/powerpoint/2010/main" val="3463295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如果需要保存梯度，</a:t>
            </a:r>
            <a:r>
              <a:rPr lang="en-US" altLang="zh-CN" dirty="0" smtClean="0"/>
              <a:t>TF</a:t>
            </a:r>
            <a:r>
              <a:rPr lang="zh-CN" altLang="en-US" dirty="0" smtClean="0"/>
              <a:t>的话需要用</a:t>
            </a:r>
            <a:r>
              <a:rPr lang="en-US" altLang="zh-CN" dirty="0" err="1" smtClean="0"/>
              <a:t>smdebug</a:t>
            </a:r>
            <a:r>
              <a:rPr lang="zh-CN" altLang="en-US" dirty="0" smtClean="0"/>
              <a:t>的</a:t>
            </a:r>
            <a:r>
              <a:rPr lang="en-US" altLang="zh-CN" dirty="0" smtClean="0"/>
              <a:t>hook</a:t>
            </a:r>
            <a:r>
              <a:rPr lang="zh-CN" altLang="en-US" dirty="0" smtClean="0"/>
              <a:t>来</a:t>
            </a:r>
            <a:r>
              <a:rPr lang="en-US" altLang="zh-CN" dirty="0" smtClean="0"/>
              <a:t>wrapper TF</a:t>
            </a:r>
            <a:r>
              <a:rPr lang="zh-CN" altLang="en-US" dirty="0" smtClean="0"/>
              <a:t>的</a:t>
            </a:r>
            <a:r>
              <a:rPr lang="en-US" altLang="zh-CN" dirty="0" smtClean="0"/>
              <a:t>optimizer.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当前支持</a:t>
            </a:r>
            <a:r>
              <a:rPr lang="en-US" altLang="zh-CN" dirty="0" err="1" smtClean="0"/>
              <a:t>sagemaker</a:t>
            </a:r>
            <a:r>
              <a:rPr lang="en-US" altLang="zh-CN" dirty="0" smtClean="0"/>
              <a:t> debugger</a:t>
            </a:r>
            <a:r>
              <a:rPr lang="zh-CN" altLang="en-US" dirty="0" smtClean="0"/>
              <a:t>功能的内置框架是：</a:t>
            </a:r>
            <a:r>
              <a:rPr lang="en-US" altLang="zh-CN" dirty="0" err="1" smtClean="0"/>
              <a:t>tensorflow</a:t>
            </a:r>
            <a:r>
              <a:rPr lang="zh-CN" altLang="en-US" dirty="0" smtClean="0"/>
              <a:t>，</a:t>
            </a:r>
            <a:r>
              <a:rPr lang="en-US" altLang="zh-CN" dirty="0" err="1" smtClean="0"/>
              <a:t>mxnet</a:t>
            </a:r>
            <a:r>
              <a:rPr lang="zh-CN" altLang="en-US" dirty="0" smtClean="0"/>
              <a:t>，</a:t>
            </a:r>
            <a:r>
              <a:rPr lang="en-US" altLang="zh-CN" dirty="0" err="1" smtClean="0"/>
              <a:t>pytorch</a:t>
            </a:r>
            <a:r>
              <a:rPr lang="zh-CN" altLang="en-US" dirty="0" smtClean="0"/>
              <a:t>和</a:t>
            </a:r>
            <a:r>
              <a:rPr lang="en-US" altLang="zh-CN" dirty="0" err="1" smtClean="0"/>
              <a:t>xgboost</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当前内置框架的分布式训练</a:t>
            </a:r>
            <a:r>
              <a:rPr lang="en-US" altLang="zh-CN" dirty="0" smtClean="0"/>
              <a:t>parameter server</a:t>
            </a:r>
            <a:r>
              <a:rPr lang="zh-CN" altLang="en-US" dirty="0" smtClean="0"/>
              <a:t>方式的</a:t>
            </a:r>
            <a:r>
              <a:rPr lang="en-US" altLang="zh-CN" dirty="0" err="1" smtClean="0"/>
              <a:t>Sagemaker</a:t>
            </a:r>
            <a:r>
              <a:rPr lang="en-US" altLang="zh-CN" dirty="0" smtClean="0"/>
              <a:t> debugger</a:t>
            </a:r>
            <a:r>
              <a:rPr lang="zh-CN" altLang="en-US" dirty="0" smtClean="0"/>
              <a:t>功能还没有实现。</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当前</a:t>
            </a:r>
            <a:r>
              <a:rPr lang="en-US" altLang="zh-CN" dirty="0" err="1" smtClean="0"/>
              <a:t>horovod</a:t>
            </a:r>
            <a:r>
              <a:rPr lang="en-US" altLang="zh-CN" dirty="0" smtClean="0"/>
              <a:t> with TF</a:t>
            </a:r>
            <a:r>
              <a:rPr lang="zh-CN" altLang="en-US" dirty="0" smtClean="0"/>
              <a:t>的</a:t>
            </a:r>
            <a:r>
              <a:rPr lang="en-US" altLang="zh-CN" dirty="0" smtClean="0"/>
              <a:t>debugger</a:t>
            </a:r>
            <a:r>
              <a:rPr lang="zh-CN" altLang="en-US" dirty="0" smtClean="0"/>
              <a:t>功能还不支持，</a:t>
            </a:r>
            <a:r>
              <a:rPr lang="en-US" altLang="zh-CN" dirty="0" err="1" smtClean="0"/>
              <a:t>horovod</a:t>
            </a:r>
            <a:r>
              <a:rPr lang="en-US" altLang="zh-CN" dirty="0" smtClean="0"/>
              <a:t> with MX or </a:t>
            </a:r>
            <a:r>
              <a:rPr lang="en-US" altLang="zh-CN" dirty="0" err="1" smtClean="0"/>
              <a:t>pytorch</a:t>
            </a:r>
            <a:r>
              <a:rPr lang="zh-CN" altLang="en-US" dirty="0" smtClean="0"/>
              <a:t>的</a:t>
            </a:r>
            <a:r>
              <a:rPr lang="en-US" altLang="zh-CN" dirty="0" smtClean="0"/>
              <a:t>debug</a:t>
            </a:r>
            <a:r>
              <a:rPr lang="zh-CN" altLang="en-US" dirty="0" smtClean="0"/>
              <a:t>功能是支持的。</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71</a:t>
            </a:fld>
            <a:endParaRPr lang="en-US"/>
          </a:p>
        </p:txBody>
      </p:sp>
    </p:spTree>
    <p:extLst>
      <p:ext uri="{BB962C8B-B14F-4D97-AF65-F5344CB8AC3E}">
        <p14:creationId xmlns:p14="http://schemas.microsoft.com/office/powerpoint/2010/main" val="4278867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72</a:t>
            </a:fld>
            <a:endParaRPr lang="en-US"/>
          </a:p>
        </p:txBody>
      </p:sp>
    </p:spTree>
    <p:extLst>
      <p:ext uri="{BB962C8B-B14F-4D97-AF65-F5344CB8AC3E}">
        <p14:creationId xmlns:p14="http://schemas.microsoft.com/office/powerpoint/2010/main" val="3804092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通过</a:t>
            </a:r>
            <a:r>
              <a:rPr lang="en-US" sz="1200" kern="1200" dirty="0" smtClean="0">
                <a:solidFill>
                  <a:schemeClr val="tx1"/>
                </a:solidFill>
                <a:effectLst/>
                <a:latin typeface="+mn-lt"/>
                <a:ea typeface="+mn-ea"/>
                <a:cs typeface="+mn-cs"/>
              </a:rPr>
              <a:t>high level API </a:t>
            </a:r>
            <a:r>
              <a:rPr lang="en-US" sz="1200" b="1" kern="1200" dirty="0" err="1" smtClean="0">
                <a:solidFill>
                  <a:schemeClr val="tx1"/>
                </a:solidFill>
                <a:effectLst/>
                <a:latin typeface="+mn-lt"/>
                <a:ea typeface="+mn-ea"/>
                <a:cs typeface="+mn-cs"/>
              </a:rPr>
              <a:t>sagemaker.tensorflow.serving.Model</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中的参数</a:t>
            </a:r>
            <a:r>
              <a:rPr lang="en-US" sz="1200" kern="1200" dirty="0" err="1" smtClean="0">
                <a:solidFill>
                  <a:schemeClr val="tx1"/>
                </a:solidFill>
                <a:effectLst/>
                <a:latin typeface="+mn-lt"/>
                <a:ea typeface="+mn-ea"/>
                <a:cs typeface="+mn-cs"/>
              </a:rPr>
              <a:t>entry_point</a:t>
            </a:r>
            <a:r>
              <a:rPr lang="zh-CN" altLang="en-US" sz="1200" kern="1200" dirty="0" smtClean="0">
                <a:solidFill>
                  <a:schemeClr val="tx1"/>
                </a:solidFill>
                <a:effectLst/>
                <a:latin typeface="+mn-lt"/>
                <a:ea typeface="+mn-ea"/>
                <a:cs typeface="+mn-cs"/>
              </a:rPr>
              <a:t>设置</a:t>
            </a:r>
            <a:r>
              <a:rPr lang="en-US" sz="1200" kern="1200" dirty="0" smtClean="0">
                <a:solidFill>
                  <a:schemeClr val="tx1"/>
                </a:solidFill>
                <a:effectLst/>
                <a:latin typeface="+mn-lt"/>
                <a:ea typeface="+mn-ea"/>
                <a:cs typeface="+mn-cs"/>
              </a:rPr>
              <a:t>inference.py</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注意脚本必须是这个名字，是约定好的</a:t>
            </a:r>
            <a:r>
              <a:rPr lang="zh-CN" altLang="en-US" sz="1200" kern="1200" dirty="0" smtClean="0">
                <a:solidFill>
                  <a:schemeClr val="tx1"/>
                </a:solidFill>
                <a:effectLst/>
                <a:latin typeface="+mn-lt"/>
                <a:ea typeface="+mn-ea"/>
                <a:cs typeface="+mn-cs"/>
              </a:rPr>
              <a:t>）或者通过在</a:t>
            </a:r>
            <a:r>
              <a:rPr lang="en-US" sz="1200" kern="1200" dirty="0" err="1" smtClean="0">
                <a:solidFill>
                  <a:schemeClr val="tx1"/>
                </a:solidFill>
                <a:effectLst/>
                <a:latin typeface="+mn-lt"/>
                <a:ea typeface="+mn-ea"/>
                <a:cs typeface="+mn-cs"/>
              </a:rPr>
              <a:t>dockerfile</a:t>
            </a:r>
            <a:r>
              <a:rPr lang="zh-CN" altLang="en-US" sz="1200" kern="1200" dirty="0" smtClean="0">
                <a:solidFill>
                  <a:schemeClr val="tx1"/>
                </a:solidFill>
                <a:effectLst/>
                <a:latin typeface="+mn-lt"/>
                <a:ea typeface="+mn-ea"/>
                <a:cs typeface="+mn-cs"/>
              </a:rPr>
              <a:t>中把</a:t>
            </a:r>
            <a:r>
              <a:rPr lang="en-US" sz="1200" kern="1200" dirty="0" smtClean="0">
                <a:solidFill>
                  <a:schemeClr val="tx1"/>
                </a:solidFill>
                <a:effectLst/>
                <a:latin typeface="+mn-lt"/>
                <a:ea typeface="+mn-ea"/>
                <a:cs typeface="+mn-cs"/>
              </a:rPr>
              <a:t>inference.py</a:t>
            </a:r>
            <a:r>
              <a:rPr lang="zh-CN" altLang="en-US" sz="1200" kern="1200" dirty="0" smtClean="0">
                <a:solidFill>
                  <a:schemeClr val="tx1"/>
                </a:solidFill>
                <a:effectLst/>
                <a:latin typeface="+mn-lt"/>
                <a:ea typeface="+mn-ea"/>
                <a:cs typeface="+mn-cs"/>
              </a:rPr>
              <a:t>拷贝到路径</a:t>
            </a:r>
            <a:r>
              <a:rPr lang="en-US" sz="1200" kern="1200" dirty="0" smtClean="0">
                <a:solidFill>
                  <a:schemeClr val="tx1"/>
                </a:solidFill>
                <a:effectLst/>
                <a:latin typeface="+mn-lt"/>
                <a:ea typeface="+mn-ea"/>
                <a:cs typeface="+mn-cs"/>
              </a:rPr>
              <a:t>/opt/ml/model/code/</a:t>
            </a:r>
            <a:r>
              <a:rPr lang="zh-CN" altLang="en-US" sz="1200" kern="1200" dirty="0" smtClean="0">
                <a:solidFill>
                  <a:schemeClr val="tx1"/>
                </a:solidFill>
                <a:effectLst/>
                <a:latin typeface="+mn-lt"/>
                <a:ea typeface="+mn-ea"/>
                <a:cs typeface="+mn-cs"/>
              </a:rPr>
              <a:t>下，并使用</a:t>
            </a:r>
            <a:r>
              <a:rPr lang="en-US" sz="1200" kern="1200" dirty="0" smtClean="0">
                <a:solidFill>
                  <a:schemeClr val="tx1"/>
                </a:solidFill>
                <a:effectLst/>
                <a:latin typeface="+mn-lt"/>
                <a:ea typeface="+mn-ea"/>
                <a:cs typeface="+mn-cs"/>
              </a:rPr>
              <a:t>low level API </a:t>
            </a:r>
            <a:r>
              <a:rPr lang="en-US" sz="1200" kern="1200" dirty="0" err="1" smtClean="0">
                <a:solidFill>
                  <a:schemeClr val="tx1"/>
                </a:solidFill>
                <a:effectLst/>
                <a:latin typeface="+mn-lt"/>
                <a:ea typeface="+mn-ea"/>
                <a:cs typeface="+mn-cs"/>
              </a:rPr>
              <a:t>create_model</a:t>
            </a:r>
            <a:r>
              <a:rPr lang="zh-CN" altLang="en-US" sz="1200" kern="1200" dirty="0" smtClean="0">
                <a:solidFill>
                  <a:schemeClr val="tx1"/>
                </a:solidFill>
                <a:effectLst/>
                <a:latin typeface="+mn-lt"/>
                <a:ea typeface="+mn-ea"/>
                <a:cs typeface="+mn-cs"/>
              </a:rPr>
              <a:t>设置</a:t>
            </a:r>
            <a:r>
              <a:rPr lang="en-US" sz="1200" kern="1200" dirty="0" smtClean="0">
                <a:solidFill>
                  <a:schemeClr val="tx1"/>
                </a:solidFill>
                <a:effectLst/>
                <a:latin typeface="+mn-lt"/>
                <a:ea typeface="+mn-ea"/>
                <a:cs typeface="+mn-cs"/>
              </a:rPr>
              <a:t>BYOC</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image</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具体代码可以参考：</a:t>
            </a:r>
            <a:r>
              <a:rPr lang="en-US" sz="1200" u="sng" kern="1200" dirty="0" smtClean="0">
                <a:solidFill>
                  <a:schemeClr val="tx1"/>
                </a:solidFill>
                <a:effectLst/>
                <a:latin typeface="+mn-lt"/>
                <a:ea typeface="+mn-ea"/>
                <a:cs typeface="+mn-cs"/>
                <a:hlinkClick r:id="rId3"/>
              </a:rPr>
              <a:t>https://github.com/aws/sagemaker-tensorflow-serving-container/blob/master/docker/build_artifacts/sagemaker/serve.py#L82</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74</a:t>
            </a:fld>
            <a:endParaRPr lang="en-US"/>
          </a:p>
        </p:txBody>
      </p:sp>
    </p:spTree>
    <p:extLst>
      <p:ext uri="{BB962C8B-B14F-4D97-AF65-F5344CB8AC3E}">
        <p14:creationId xmlns:p14="http://schemas.microsoft.com/office/powerpoint/2010/main" val="482720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https://github.com/tensorflow/serving/issues/311</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75</a:t>
            </a:fld>
            <a:endParaRPr lang="en-US"/>
          </a:p>
        </p:txBody>
      </p:sp>
    </p:spTree>
    <p:extLst>
      <p:ext uri="{BB962C8B-B14F-4D97-AF65-F5344CB8AC3E}">
        <p14:creationId xmlns:p14="http://schemas.microsoft.com/office/powerpoint/2010/main" val="100389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76</a:t>
            </a:fld>
            <a:endParaRPr lang="en-US"/>
          </a:p>
        </p:txBody>
      </p:sp>
    </p:spTree>
    <p:extLst>
      <p:ext uri="{BB962C8B-B14F-4D97-AF65-F5344CB8AC3E}">
        <p14:creationId xmlns:p14="http://schemas.microsoft.com/office/powerpoint/2010/main" val="2254961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dirty="0" err="1" smtClean="0"/>
              <a:t>PipeModeDataset</a:t>
            </a:r>
            <a:r>
              <a:rPr lang="zh-CN" altLang="en-US" dirty="0" smtClean="0"/>
              <a:t>类请参考：</a:t>
            </a:r>
            <a:r>
              <a:rPr lang="en-US" altLang="zh-CN" dirty="0" smtClean="0"/>
              <a:t>https://github.com/aws/sagemaker-tensorflow-extensions</a:t>
            </a:r>
            <a:endParaRPr lang="en-US" dirty="0" smtClean="0"/>
          </a:p>
          <a:p>
            <a:endParaRPr lang="en-US" dirty="0" smtClean="0"/>
          </a:p>
          <a:p>
            <a:r>
              <a:rPr lang="en-US" dirty="0" smtClean="0"/>
              <a:t>class </a:t>
            </a:r>
            <a:r>
              <a:rPr lang="en-US" dirty="0" err="1" smtClean="0"/>
              <a:t>PipeModeDataset</a:t>
            </a:r>
            <a:r>
              <a:rPr lang="en-US" dirty="0" smtClean="0"/>
              <a:t>(</a:t>
            </a:r>
            <a:r>
              <a:rPr lang="en-US" dirty="0" err="1" smtClean="0"/>
              <a:t>dataset_ops.Dataset</a:t>
            </a:r>
            <a:r>
              <a:rPr lang="en-US" dirty="0" smtClean="0"/>
              <a:t>):</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a:t>
            </a:fld>
            <a:endParaRPr lang="en-US"/>
          </a:p>
        </p:txBody>
      </p:sp>
    </p:spTree>
    <p:extLst>
      <p:ext uri="{BB962C8B-B14F-4D97-AF65-F5344CB8AC3E}">
        <p14:creationId xmlns:p14="http://schemas.microsoft.com/office/powerpoint/2010/main" val="937980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在利用</a:t>
            </a:r>
            <a:r>
              <a:rPr lang="en-US" sz="1200" kern="1200" dirty="0" smtClean="0">
                <a:solidFill>
                  <a:schemeClr val="tx1"/>
                </a:solidFill>
                <a:effectLst/>
                <a:latin typeface="+mn-lt"/>
                <a:ea typeface="+mn-ea"/>
                <a:cs typeface="+mn-cs"/>
              </a:rPr>
              <a:t>SM </a:t>
            </a:r>
            <a:r>
              <a:rPr lang="en-US" sz="1200" kern="1200" dirty="0" err="1" smtClean="0">
                <a:solidFill>
                  <a:schemeClr val="tx1"/>
                </a:solidFill>
                <a:effectLst/>
                <a:latin typeface="+mn-lt"/>
                <a:ea typeface="+mn-ea"/>
                <a:cs typeface="+mn-cs"/>
              </a:rPr>
              <a:t>tfs</a:t>
            </a:r>
            <a:r>
              <a:rPr lang="en-US" sz="1200" kern="1200" dirty="0" smtClean="0">
                <a:solidFill>
                  <a:schemeClr val="tx1"/>
                </a:solidFill>
                <a:effectLst/>
                <a:latin typeface="+mn-lt"/>
                <a:ea typeface="+mn-ea"/>
                <a:cs typeface="+mn-cs"/>
              </a:rPr>
              <a:t> endpoint</a:t>
            </a:r>
            <a:r>
              <a:rPr lang="zh-CN" altLang="en-US" sz="1200" kern="1200" dirty="0" smtClean="0">
                <a:solidFill>
                  <a:schemeClr val="tx1"/>
                </a:solidFill>
                <a:effectLst/>
                <a:latin typeface="+mn-lt"/>
                <a:ea typeface="+mn-ea"/>
                <a:cs typeface="+mn-cs"/>
              </a:rPr>
              <a:t>做图片数据的推理的时候，为了推理速度更快，尽量不要把客户端图片比如</a:t>
            </a:r>
            <a:r>
              <a:rPr lang="en-US" sz="1200" kern="1200" dirty="0" smtClean="0">
                <a:solidFill>
                  <a:schemeClr val="tx1"/>
                </a:solidFill>
                <a:effectLst/>
                <a:latin typeface="+mn-lt"/>
                <a:ea typeface="+mn-ea"/>
                <a:cs typeface="+mn-cs"/>
              </a:rPr>
              <a:t>jpeg</a:t>
            </a:r>
            <a:r>
              <a:rPr lang="zh-CN" altLang="en-US" sz="1200" kern="1200" dirty="0" smtClean="0">
                <a:solidFill>
                  <a:schemeClr val="tx1"/>
                </a:solidFill>
                <a:effectLst/>
                <a:latin typeface="+mn-lt"/>
                <a:ea typeface="+mn-ea"/>
                <a:cs typeface="+mn-cs"/>
              </a:rPr>
              <a:t>编码的图片转为解码后的</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array</a:t>
            </a:r>
            <a:r>
              <a:rPr lang="zh-CN" altLang="en-US" sz="1200" kern="1200" dirty="0" smtClean="0">
                <a:solidFill>
                  <a:schemeClr val="tx1"/>
                </a:solidFill>
                <a:effectLst/>
                <a:latin typeface="+mn-lt"/>
                <a:ea typeface="+mn-ea"/>
                <a:cs typeface="+mn-cs"/>
              </a:rPr>
              <a:t>来传递请求（这样</a:t>
            </a:r>
            <a:r>
              <a:rPr lang="en-US" sz="1200" kern="1200" dirty="0" smtClean="0">
                <a:solidFill>
                  <a:schemeClr val="tx1"/>
                </a:solidFill>
                <a:effectLst/>
                <a:latin typeface="+mn-lt"/>
                <a:ea typeface="+mn-ea"/>
                <a:cs typeface="+mn-cs"/>
              </a:rPr>
              <a:t>HTTP</a:t>
            </a:r>
            <a:r>
              <a:rPr lang="zh-CN" altLang="en-US" sz="1200" kern="1200" dirty="0" smtClean="0">
                <a:solidFill>
                  <a:schemeClr val="tx1"/>
                </a:solidFill>
                <a:effectLst/>
                <a:latin typeface="+mn-lt"/>
                <a:ea typeface="+mn-ea"/>
                <a:cs typeface="+mn-cs"/>
              </a:rPr>
              <a:t>请求的</a:t>
            </a:r>
            <a:r>
              <a:rPr lang="en-US" sz="1200" kern="1200" dirty="0" smtClean="0">
                <a:solidFill>
                  <a:schemeClr val="tx1"/>
                </a:solidFill>
                <a:effectLst/>
                <a:latin typeface="+mn-lt"/>
                <a:ea typeface="+mn-ea"/>
                <a:cs typeface="+mn-cs"/>
              </a:rPr>
              <a:t>payload</a:t>
            </a:r>
            <a:r>
              <a:rPr lang="zh-CN" altLang="en-US" sz="1200" kern="1200" dirty="0" smtClean="0">
                <a:solidFill>
                  <a:schemeClr val="tx1"/>
                </a:solidFill>
                <a:effectLst/>
                <a:latin typeface="+mn-lt"/>
                <a:ea typeface="+mn-ea"/>
                <a:cs typeface="+mn-cs"/>
              </a:rPr>
              <a:t>会很大），而是把图片比如</a:t>
            </a:r>
            <a:r>
              <a:rPr lang="en-US" sz="1200" kern="1200" dirty="0" smtClean="0">
                <a:solidFill>
                  <a:schemeClr val="tx1"/>
                </a:solidFill>
                <a:effectLst/>
                <a:latin typeface="+mn-lt"/>
                <a:ea typeface="+mn-ea"/>
                <a:cs typeface="+mn-cs"/>
              </a:rPr>
              <a:t>jpeg</a:t>
            </a:r>
            <a:r>
              <a:rPr lang="zh-CN" altLang="en-US" sz="1200" kern="1200" dirty="0" smtClean="0">
                <a:solidFill>
                  <a:schemeClr val="tx1"/>
                </a:solidFill>
                <a:effectLst/>
                <a:latin typeface="+mn-lt"/>
                <a:ea typeface="+mn-ea"/>
                <a:cs typeface="+mn-cs"/>
              </a:rPr>
              <a:t>图片直接传给</a:t>
            </a:r>
            <a:r>
              <a:rPr lang="en-US" sz="1200" kern="1200" dirty="0" smtClean="0">
                <a:solidFill>
                  <a:schemeClr val="tx1"/>
                </a:solidFill>
                <a:effectLst/>
                <a:latin typeface="+mn-lt"/>
                <a:ea typeface="+mn-ea"/>
                <a:cs typeface="+mn-cs"/>
              </a:rPr>
              <a:t>SM endpoint</a:t>
            </a:r>
            <a:r>
              <a:rPr lang="zh-CN" altLang="en-US" sz="1200" kern="1200" dirty="0" smtClean="0">
                <a:solidFill>
                  <a:schemeClr val="tx1"/>
                </a:solidFill>
                <a:effectLst/>
                <a:latin typeface="+mn-lt"/>
                <a:ea typeface="+mn-ea"/>
                <a:cs typeface="+mn-cs"/>
              </a:rPr>
              <a:t>，在</a:t>
            </a:r>
            <a:r>
              <a:rPr lang="en-US" sz="1200" kern="1200" dirty="0" smtClean="0">
                <a:solidFill>
                  <a:schemeClr val="tx1"/>
                </a:solidFill>
                <a:effectLst/>
                <a:latin typeface="+mn-lt"/>
                <a:ea typeface="+mn-ea"/>
                <a:cs typeface="+mn-cs"/>
              </a:rPr>
              <a:t>inference.py</a:t>
            </a:r>
            <a:r>
              <a:rPr lang="zh-CN" altLang="en-US" sz="1200" kern="1200" dirty="0" smtClean="0">
                <a:solidFill>
                  <a:schemeClr val="tx1"/>
                </a:solidFill>
                <a:effectLst/>
                <a:latin typeface="+mn-lt"/>
                <a:ea typeface="+mn-ea"/>
                <a:cs typeface="+mn-cs"/>
              </a:rPr>
              <a:t>中直接对</a:t>
            </a:r>
            <a:r>
              <a:rPr lang="en-US" sz="1200" kern="1200" dirty="0" smtClean="0">
                <a:solidFill>
                  <a:schemeClr val="tx1"/>
                </a:solidFill>
                <a:effectLst/>
                <a:latin typeface="+mn-lt"/>
                <a:ea typeface="+mn-ea"/>
                <a:cs typeface="+mn-cs"/>
              </a:rPr>
              <a:t>jpeg</a:t>
            </a:r>
            <a:r>
              <a:rPr lang="zh-CN" altLang="en-US" sz="1200" kern="1200" dirty="0" smtClean="0">
                <a:solidFill>
                  <a:schemeClr val="tx1"/>
                </a:solidFill>
                <a:effectLst/>
                <a:latin typeface="+mn-lt"/>
                <a:ea typeface="+mn-ea"/>
                <a:cs typeface="+mn-cs"/>
              </a:rPr>
              <a:t>图片进行</a:t>
            </a:r>
            <a:r>
              <a:rPr lang="en-US" sz="1200" kern="1200" dirty="0" smtClean="0">
                <a:solidFill>
                  <a:schemeClr val="tx1"/>
                </a:solidFill>
                <a:effectLst/>
                <a:latin typeface="+mn-lt"/>
                <a:ea typeface="+mn-ea"/>
                <a:cs typeface="+mn-cs"/>
              </a:rPr>
              <a:t>base64</a:t>
            </a:r>
            <a:r>
              <a:rPr lang="zh-CN" altLang="en-US" sz="1200" kern="1200" dirty="0" smtClean="0">
                <a:solidFill>
                  <a:schemeClr val="tx1"/>
                </a:solidFill>
                <a:effectLst/>
                <a:latin typeface="+mn-lt"/>
                <a:ea typeface="+mn-ea"/>
                <a:cs typeface="+mn-cs"/>
              </a:rPr>
              <a:t>编码然后传给最后的</a:t>
            </a:r>
            <a:r>
              <a:rPr lang="en-US" sz="1200" kern="1200" dirty="0" smtClean="0">
                <a:solidFill>
                  <a:schemeClr val="tx1"/>
                </a:solidFill>
                <a:effectLst/>
                <a:latin typeface="+mn-lt"/>
                <a:ea typeface="+mn-ea"/>
                <a:cs typeface="+mn-cs"/>
              </a:rPr>
              <a:t>TFS </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model</a:t>
            </a:r>
            <a:r>
              <a:rPr lang="zh-CN" altLang="en-US" sz="1200" kern="1200" dirty="0" smtClean="0">
                <a:solidFill>
                  <a:schemeClr val="tx1"/>
                </a:solidFill>
                <a:effectLst/>
                <a:latin typeface="+mn-lt"/>
                <a:ea typeface="+mn-ea"/>
                <a:cs typeface="+mn-cs"/>
              </a:rPr>
              <a:t>，这一切的前提是你的</a:t>
            </a:r>
            <a:r>
              <a:rPr lang="en-US" sz="1200" kern="1200" dirty="0" smtClean="0">
                <a:solidFill>
                  <a:schemeClr val="tx1"/>
                </a:solidFill>
                <a:effectLst/>
                <a:latin typeface="+mn-lt"/>
                <a:ea typeface="+mn-ea"/>
                <a:cs typeface="+mn-cs"/>
              </a:rPr>
              <a:t>model</a:t>
            </a:r>
            <a:r>
              <a:rPr lang="zh-CN" altLang="en-US" sz="1200" kern="1200" dirty="0" smtClean="0">
                <a:solidFill>
                  <a:schemeClr val="tx1"/>
                </a:solidFill>
                <a:effectLst/>
                <a:latin typeface="+mn-lt"/>
                <a:ea typeface="+mn-ea"/>
                <a:cs typeface="+mn-cs"/>
              </a:rPr>
              <a:t>可以</a:t>
            </a:r>
            <a:r>
              <a:rPr lang="en-US" sz="1200" kern="1200" dirty="0" smtClean="0">
                <a:solidFill>
                  <a:schemeClr val="tx1"/>
                </a:solidFill>
                <a:effectLst/>
                <a:latin typeface="+mn-lt"/>
                <a:ea typeface="+mn-ea"/>
                <a:cs typeface="+mn-cs"/>
              </a:rPr>
              <a:t>decode jpeg</a:t>
            </a:r>
            <a:r>
              <a:rPr lang="zh-CN" altLang="en-US" sz="1200" kern="1200" dirty="0" smtClean="0">
                <a:solidFill>
                  <a:schemeClr val="tx1"/>
                </a:solidFill>
                <a:effectLst/>
                <a:latin typeface="+mn-lt"/>
                <a:ea typeface="+mn-ea"/>
                <a:cs typeface="+mn-cs"/>
              </a:rPr>
              <a:t>图片。具体可以参考：</a:t>
            </a:r>
            <a:r>
              <a:rPr lang="en-US" sz="1200" u="sng" kern="1200" dirty="0" smtClean="0">
                <a:solidFill>
                  <a:schemeClr val="tx1"/>
                </a:solidFill>
                <a:effectLst/>
                <a:latin typeface="+mn-lt"/>
                <a:ea typeface="+mn-ea"/>
                <a:cs typeface="+mn-cs"/>
                <a:hlinkClick r:id="rId3"/>
              </a:rPr>
              <a:t>https://github.com/aws/sagemaker-python-sdk/issues/970</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，相关的代码如下（</a:t>
            </a:r>
            <a:r>
              <a:rPr lang="en-US" sz="1200" u="sng" kern="1200" dirty="0" smtClean="0">
                <a:solidFill>
                  <a:schemeClr val="tx1"/>
                </a:solidFill>
                <a:effectLst/>
                <a:latin typeface="+mn-lt"/>
                <a:ea typeface="+mn-ea"/>
                <a:cs typeface="+mn-cs"/>
                <a:hlinkClick r:id="rId4"/>
              </a:rPr>
              <a:t>https://github.com/awslabs/amazon-sagemaker-examples/blob/master/sagemaker_batch_transform/tensorflow_open-images_jpg/code/inference.py</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if </a:t>
            </a:r>
            <a:r>
              <a:rPr lang="en-US" sz="1200" kern="1200" dirty="0" err="1" smtClean="0">
                <a:solidFill>
                  <a:schemeClr val="tx1"/>
                </a:solidFill>
                <a:effectLst/>
                <a:latin typeface="+mn-lt"/>
                <a:ea typeface="+mn-ea"/>
                <a:cs typeface="+mn-cs"/>
              </a:rPr>
              <a:t>context.request_content_type</a:t>
            </a:r>
            <a:r>
              <a:rPr lang="en-US" sz="1200" kern="1200" dirty="0" smtClean="0">
                <a:solidFill>
                  <a:schemeClr val="tx1"/>
                </a:solidFill>
                <a:effectLst/>
                <a:latin typeface="+mn-lt"/>
                <a:ea typeface="+mn-ea"/>
                <a:cs typeface="+mn-cs"/>
              </a:rPr>
              <a:t> == 'application/x-image':</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payload = </a:t>
            </a:r>
            <a:r>
              <a:rPr lang="en-US" sz="1200" kern="1200" dirty="0" err="1" smtClean="0">
                <a:solidFill>
                  <a:schemeClr val="tx1"/>
                </a:solidFill>
                <a:effectLst/>
                <a:latin typeface="+mn-lt"/>
                <a:ea typeface="+mn-ea"/>
                <a:cs typeface="+mn-cs"/>
              </a:rPr>
              <a:t>data.read</a:t>
            </a:r>
            <a:r>
              <a:rPr lang="en-US" sz="1200" kern="1200" dirty="0" smtClean="0">
                <a:solidFill>
                  <a:schemeClr val="tx1"/>
                </a:solidFill>
                <a:effectLst/>
                <a:latin typeface="+mn-lt"/>
                <a:ea typeface="+mn-ea"/>
                <a:cs typeface="+mn-cs"/>
              </a:rPr>
              <a:t>()</a:t>
            </a:r>
          </a:p>
          <a:p>
            <a:pPr lvl="1"/>
            <a:r>
              <a:rPr lang="en-US" sz="1200" kern="1200" dirty="0" err="1" smtClean="0">
                <a:solidFill>
                  <a:schemeClr val="tx1"/>
                </a:solidFill>
                <a:effectLst/>
                <a:latin typeface="+mn-lt"/>
                <a:ea typeface="+mn-ea"/>
                <a:cs typeface="+mn-cs"/>
              </a:rPr>
              <a:t>bs_image</a:t>
            </a:r>
            <a:r>
              <a:rPr lang="en-US" sz="1200" kern="1200" dirty="0" smtClean="0">
                <a:solidFill>
                  <a:schemeClr val="tx1"/>
                </a:solidFill>
                <a:effectLst/>
                <a:latin typeface="+mn-lt"/>
                <a:ea typeface="+mn-ea"/>
                <a:cs typeface="+mn-cs"/>
              </a:rPr>
              <a:t> = base64.b64encode(payload).decode('utf-8')</a:t>
            </a:r>
          </a:p>
          <a:p>
            <a:pPr lvl="1"/>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instance = [{"b64": </a:t>
            </a:r>
            <a:r>
              <a:rPr lang="en-US" sz="1200" kern="1200" dirty="0" err="1" smtClean="0">
                <a:solidFill>
                  <a:schemeClr val="tx1"/>
                </a:solidFill>
                <a:effectLst/>
                <a:latin typeface="+mn-lt"/>
                <a:ea typeface="+mn-ea"/>
                <a:cs typeface="+mn-cs"/>
              </a:rPr>
              <a:t>bs_image</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return </a:t>
            </a:r>
            <a:r>
              <a:rPr lang="en-US" sz="1200" kern="1200" dirty="0" err="1" smtClean="0">
                <a:solidFill>
                  <a:schemeClr val="tx1"/>
                </a:solidFill>
                <a:effectLst/>
                <a:latin typeface="+mn-lt"/>
                <a:ea typeface="+mn-ea"/>
                <a:cs typeface="+mn-cs"/>
              </a:rPr>
              <a:t>json.dumps</a:t>
            </a:r>
            <a:r>
              <a:rPr lang="en-US" sz="1200" kern="1200" dirty="0" smtClean="0">
                <a:solidFill>
                  <a:schemeClr val="tx1"/>
                </a:solidFill>
                <a:effectLst/>
                <a:latin typeface="+mn-lt"/>
                <a:ea typeface="+mn-ea"/>
                <a:cs typeface="+mn-cs"/>
              </a:rPr>
              <a:t>({"instances": instance})</a:t>
            </a:r>
          </a:p>
          <a:p>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如果你的</a:t>
            </a:r>
            <a:r>
              <a:rPr lang="en-US" sz="1200" kern="1200" dirty="0" smtClean="0">
                <a:solidFill>
                  <a:schemeClr val="tx1"/>
                </a:solidFill>
                <a:effectLst/>
                <a:latin typeface="+mn-lt"/>
                <a:ea typeface="+mn-ea"/>
                <a:cs typeface="+mn-cs"/>
              </a:rPr>
              <a:t>model</a:t>
            </a:r>
            <a:r>
              <a:rPr lang="zh-CN" altLang="en-US" sz="1200" kern="1200" dirty="0" smtClean="0">
                <a:solidFill>
                  <a:schemeClr val="tx1"/>
                </a:solidFill>
                <a:effectLst/>
                <a:latin typeface="+mn-lt"/>
                <a:ea typeface="+mn-ea"/>
                <a:cs typeface="+mn-cs"/>
              </a:rPr>
              <a:t>不能直接</a:t>
            </a:r>
            <a:r>
              <a:rPr lang="en-US" sz="1200" kern="1200" dirty="0" smtClean="0">
                <a:solidFill>
                  <a:schemeClr val="tx1"/>
                </a:solidFill>
                <a:effectLst/>
                <a:latin typeface="+mn-lt"/>
                <a:ea typeface="+mn-ea"/>
                <a:cs typeface="+mn-cs"/>
              </a:rPr>
              <a:t>decode jpeg</a:t>
            </a:r>
            <a:r>
              <a:rPr lang="zh-CN" altLang="en-US" sz="1200" kern="1200" dirty="0" smtClean="0">
                <a:solidFill>
                  <a:schemeClr val="tx1"/>
                </a:solidFill>
                <a:effectLst/>
                <a:latin typeface="+mn-lt"/>
                <a:ea typeface="+mn-ea"/>
                <a:cs typeface="+mn-cs"/>
              </a:rPr>
              <a:t>图片，则可以在</a:t>
            </a:r>
            <a:r>
              <a:rPr lang="en-US" sz="1200" kern="1200" dirty="0" smtClean="0">
                <a:solidFill>
                  <a:schemeClr val="tx1"/>
                </a:solidFill>
                <a:effectLst/>
                <a:latin typeface="+mn-lt"/>
                <a:ea typeface="+mn-ea"/>
                <a:cs typeface="+mn-cs"/>
              </a:rPr>
              <a:t>inference.py</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handler</a:t>
            </a:r>
            <a:r>
              <a:rPr lang="zh-CN" altLang="en-US" sz="1200" kern="1200" dirty="0" smtClean="0">
                <a:solidFill>
                  <a:schemeClr val="tx1"/>
                </a:solidFill>
                <a:effectLst/>
                <a:latin typeface="+mn-lt"/>
                <a:ea typeface="+mn-ea"/>
                <a:cs typeface="+mn-cs"/>
              </a:rPr>
              <a:t>中把</a:t>
            </a:r>
            <a:r>
              <a:rPr lang="en-US" sz="1200" kern="1200" dirty="0" smtClean="0">
                <a:solidFill>
                  <a:schemeClr val="tx1"/>
                </a:solidFill>
                <a:effectLst/>
                <a:latin typeface="+mn-lt"/>
                <a:ea typeface="+mn-ea"/>
                <a:cs typeface="+mn-cs"/>
              </a:rPr>
              <a:t>jpeg</a:t>
            </a:r>
            <a:r>
              <a:rPr lang="zh-CN" altLang="en-US" sz="1200" kern="1200" dirty="0" smtClean="0">
                <a:solidFill>
                  <a:schemeClr val="tx1"/>
                </a:solidFill>
                <a:effectLst/>
                <a:latin typeface="+mn-lt"/>
                <a:ea typeface="+mn-ea"/>
                <a:cs typeface="+mn-cs"/>
              </a:rPr>
              <a:t>编码的图片解码为</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array</a:t>
            </a:r>
            <a:r>
              <a:rPr lang="zh-CN" altLang="en-US" sz="1200" kern="1200" dirty="0" smtClean="0">
                <a:solidFill>
                  <a:schemeClr val="tx1"/>
                </a:solidFill>
                <a:effectLst/>
                <a:latin typeface="+mn-lt"/>
                <a:ea typeface="+mn-ea"/>
                <a:cs typeface="+mn-cs"/>
              </a:rPr>
              <a:t>在送给</a:t>
            </a:r>
            <a:r>
              <a:rPr lang="en-US" sz="1200" kern="1200" dirty="0" smtClean="0">
                <a:solidFill>
                  <a:schemeClr val="tx1"/>
                </a:solidFill>
                <a:effectLst/>
                <a:latin typeface="+mn-lt"/>
                <a:ea typeface="+mn-ea"/>
                <a:cs typeface="+mn-cs"/>
              </a:rPr>
              <a:t>TFS</a:t>
            </a:r>
            <a:r>
              <a:rPr lang="zh-CN" altLang="en-US" sz="1200" kern="1200" dirty="0" smtClean="0">
                <a:solidFill>
                  <a:schemeClr val="tx1"/>
                </a:solidFill>
                <a:effectLst/>
                <a:latin typeface="+mn-lt"/>
                <a:ea typeface="+mn-ea"/>
                <a:cs typeface="+mn-cs"/>
              </a:rPr>
              <a:t>来推理，具体可以参考：</a:t>
            </a:r>
            <a:r>
              <a:rPr lang="en-US" sz="1200" u="sng" kern="1200" dirty="0" smtClean="0">
                <a:solidFill>
                  <a:schemeClr val="tx1"/>
                </a:solidFill>
                <a:effectLst/>
                <a:latin typeface="+mn-lt"/>
                <a:ea typeface="+mn-ea"/>
                <a:cs typeface="+mn-cs"/>
                <a:hlinkClick r:id="rId5"/>
              </a:rPr>
              <a:t>https://github.com/awslabs/amazon-sagemaker-examples/blob/master/sagemaker_batch_transform/tensorflow_cifar-10_with_inference_script/code/inference.py</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hlinkClick r:id="rId6"/>
              </a:rPr>
              <a:t>https://github.com/awslabs/amazon-sagemaker-examples/tree/master/sagemaker_batch_transform/tensorflow_cifar-10_with_inference_script</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类似如下的代码：</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from PIL import Image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if </a:t>
            </a:r>
            <a:r>
              <a:rPr lang="en-US" sz="1200" kern="1200" dirty="0" err="1" smtClean="0">
                <a:solidFill>
                  <a:schemeClr val="tx1"/>
                </a:solidFill>
                <a:effectLst/>
                <a:latin typeface="+mn-lt"/>
                <a:ea typeface="+mn-ea"/>
                <a:cs typeface="+mn-cs"/>
              </a:rPr>
              <a:t>context.request_content_type</a:t>
            </a:r>
            <a:r>
              <a:rPr lang="en-US" sz="1200" kern="1200" dirty="0" smtClean="0">
                <a:solidFill>
                  <a:schemeClr val="tx1"/>
                </a:solidFill>
                <a:effectLst/>
                <a:latin typeface="+mn-lt"/>
                <a:ea typeface="+mn-ea"/>
                <a:cs typeface="+mn-cs"/>
              </a:rPr>
              <a:t> == 'application/x-image':</a:t>
            </a:r>
          </a:p>
          <a:p>
            <a:r>
              <a:rPr lang="en-US" sz="1200" kern="1200" dirty="0" smtClean="0">
                <a:solidFill>
                  <a:schemeClr val="tx1"/>
                </a:solidFill>
                <a:effectLst/>
                <a:latin typeface="+mn-lt"/>
                <a:ea typeface="+mn-ea"/>
                <a:cs typeface="+mn-cs"/>
              </a:rPr>
              <a:t> </a:t>
            </a:r>
          </a:p>
          <a:p>
            <a:pPr lvl="1"/>
            <a:r>
              <a:rPr lang="en-US" sz="1200" kern="1200" dirty="0" err="1" smtClean="0">
                <a:solidFill>
                  <a:schemeClr val="tx1"/>
                </a:solidFill>
                <a:effectLst/>
                <a:latin typeface="+mn-lt"/>
                <a:ea typeface="+mn-ea"/>
                <a:cs typeface="+mn-cs"/>
              </a:rPr>
              <a:t>image_as_bytes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io.BytesIO</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data.read</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image = </a:t>
            </a:r>
            <a:r>
              <a:rPr lang="en-US" sz="1200" kern="1200" dirty="0" err="1" smtClean="0">
                <a:solidFill>
                  <a:schemeClr val="tx1"/>
                </a:solidFill>
                <a:effectLst/>
                <a:latin typeface="+mn-lt"/>
                <a:ea typeface="+mn-ea"/>
                <a:cs typeface="+mn-cs"/>
              </a:rPr>
              <a:t>Image.open</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image_as_bytes</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instance = </a:t>
            </a:r>
            <a:r>
              <a:rPr lang="en-US" sz="1200" kern="1200" dirty="0" err="1" smtClean="0">
                <a:solidFill>
                  <a:schemeClr val="tx1"/>
                </a:solidFill>
                <a:effectLst/>
                <a:latin typeface="+mn-lt"/>
                <a:ea typeface="+mn-ea"/>
                <a:cs typeface="+mn-cs"/>
              </a:rPr>
              <a:t>np.expand_dims</a:t>
            </a:r>
            <a:r>
              <a:rPr lang="en-US" sz="1200" kern="1200" dirty="0" smtClean="0">
                <a:solidFill>
                  <a:schemeClr val="tx1"/>
                </a:solidFill>
                <a:effectLst/>
                <a:latin typeface="+mn-lt"/>
                <a:ea typeface="+mn-ea"/>
                <a:cs typeface="+mn-cs"/>
              </a:rPr>
              <a:t>(image, axis=0)</a:t>
            </a:r>
          </a:p>
          <a:p>
            <a:pPr lvl="1"/>
            <a:r>
              <a:rPr lang="en-US" sz="1200" kern="1200" dirty="0" smtClean="0">
                <a:solidFill>
                  <a:schemeClr val="tx1"/>
                </a:solidFill>
                <a:effectLst/>
                <a:latin typeface="+mn-lt"/>
                <a:ea typeface="+mn-ea"/>
                <a:cs typeface="+mn-cs"/>
              </a:rPr>
              <a:t>return </a:t>
            </a:r>
            <a:r>
              <a:rPr lang="en-US" sz="1200" kern="1200" dirty="0" err="1" smtClean="0">
                <a:solidFill>
                  <a:schemeClr val="tx1"/>
                </a:solidFill>
                <a:effectLst/>
                <a:latin typeface="+mn-lt"/>
                <a:ea typeface="+mn-ea"/>
                <a:cs typeface="+mn-cs"/>
              </a:rPr>
              <a:t>json.dumps</a:t>
            </a:r>
            <a:r>
              <a:rPr lang="en-US" sz="1200" kern="1200" dirty="0" smtClean="0">
                <a:solidFill>
                  <a:schemeClr val="tx1"/>
                </a:solidFill>
                <a:effectLst/>
                <a:latin typeface="+mn-lt"/>
                <a:ea typeface="+mn-ea"/>
                <a:cs typeface="+mn-cs"/>
              </a:rPr>
              <a:t>({"instances": </a:t>
            </a:r>
            <a:r>
              <a:rPr lang="en-US" sz="1200" kern="1200" dirty="0" err="1" smtClean="0">
                <a:solidFill>
                  <a:schemeClr val="tx1"/>
                </a:solidFill>
                <a:effectLst/>
                <a:latin typeface="+mn-lt"/>
                <a:ea typeface="+mn-ea"/>
                <a:cs typeface="+mn-cs"/>
              </a:rPr>
              <a:t>instance.tolist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在客户端直接输出</a:t>
            </a:r>
            <a:r>
              <a:rPr lang="en-US" sz="1200" kern="1200" dirty="0" smtClean="0">
                <a:solidFill>
                  <a:schemeClr val="tx1"/>
                </a:solidFill>
                <a:effectLst/>
                <a:latin typeface="+mn-lt"/>
                <a:ea typeface="+mn-ea"/>
                <a:cs typeface="+mn-cs"/>
              </a:rPr>
              <a:t>JPEG</a:t>
            </a:r>
            <a:r>
              <a:rPr lang="zh-CN" altLang="en-US" sz="1200" kern="1200" dirty="0" smtClean="0">
                <a:solidFill>
                  <a:schemeClr val="tx1"/>
                </a:solidFill>
                <a:effectLst/>
                <a:latin typeface="+mn-lt"/>
                <a:ea typeface="+mn-ea"/>
                <a:cs typeface="+mn-cs"/>
              </a:rPr>
              <a:t>编码图片的字节格式，类似如下的代码：</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file_name</a:t>
            </a:r>
            <a:r>
              <a:rPr lang="en-US" sz="1200" kern="1200" dirty="0" smtClean="0">
                <a:solidFill>
                  <a:schemeClr val="tx1"/>
                </a:solidFill>
                <a:effectLst/>
                <a:latin typeface="+mn-lt"/>
                <a:ea typeface="+mn-ea"/>
                <a:cs typeface="+mn-cs"/>
              </a:rPr>
              <a:t> = 'test.jpg'</a:t>
            </a:r>
          </a:p>
          <a:p>
            <a:r>
              <a:rPr lang="en-US" sz="1200" kern="1200" dirty="0" smtClean="0">
                <a:solidFill>
                  <a:schemeClr val="tx1"/>
                </a:solidFill>
                <a:effectLst/>
                <a:latin typeface="+mn-lt"/>
                <a:ea typeface="+mn-ea"/>
                <a:cs typeface="+mn-cs"/>
              </a:rPr>
              <a:t>with open(</a:t>
            </a:r>
            <a:r>
              <a:rPr lang="en-US" sz="1200" kern="1200" dirty="0" err="1" smtClean="0">
                <a:solidFill>
                  <a:schemeClr val="tx1"/>
                </a:solidFill>
                <a:effectLst/>
                <a:latin typeface="+mn-lt"/>
                <a:ea typeface="+mn-ea"/>
                <a:cs typeface="+mn-cs"/>
              </a:rPr>
              <a:t>file_name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rb</a:t>
            </a:r>
            <a:r>
              <a:rPr lang="en-US" sz="1200" kern="1200" dirty="0" smtClean="0">
                <a:solidFill>
                  <a:schemeClr val="tx1"/>
                </a:solidFill>
                <a:effectLst/>
                <a:latin typeface="+mn-lt"/>
                <a:ea typeface="+mn-ea"/>
                <a:cs typeface="+mn-cs"/>
              </a:rPr>
              <a:t>') as image:</a:t>
            </a:r>
          </a:p>
          <a:p>
            <a:r>
              <a:rPr lang="en-US" sz="1200" kern="1200" dirty="0" smtClean="0">
                <a:solidFill>
                  <a:schemeClr val="tx1"/>
                </a:solidFill>
                <a:effectLst/>
                <a:latin typeface="+mn-lt"/>
                <a:ea typeface="+mn-ea"/>
                <a:cs typeface="+mn-cs"/>
              </a:rPr>
              <a:t>    f = </a:t>
            </a:r>
            <a:r>
              <a:rPr lang="en-US" sz="1200" kern="1200" dirty="0" err="1" smtClean="0">
                <a:solidFill>
                  <a:schemeClr val="tx1"/>
                </a:solidFill>
                <a:effectLst/>
                <a:latin typeface="+mn-lt"/>
                <a:ea typeface="+mn-ea"/>
                <a:cs typeface="+mn-cs"/>
              </a:rPr>
              <a:t>image.read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b = </a:t>
            </a:r>
            <a:r>
              <a:rPr lang="en-US" sz="1200" b="1" kern="1200" dirty="0" err="1" smtClean="0">
                <a:solidFill>
                  <a:schemeClr val="tx1"/>
                </a:solidFill>
                <a:effectLst/>
                <a:latin typeface="+mn-lt"/>
                <a:ea typeface="+mn-ea"/>
                <a:cs typeface="+mn-cs"/>
              </a:rPr>
              <a:t>bytearray</a:t>
            </a:r>
            <a:r>
              <a:rPr lang="en-US" sz="1200" kern="1200" dirty="0" smtClean="0">
                <a:solidFill>
                  <a:schemeClr val="tx1"/>
                </a:solidFill>
                <a:effectLst/>
                <a:latin typeface="+mn-lt"/>
                <a:ea typeface="+mn-ea"/>
                <a:cs typeface="+mn-cs"/>
              </a:rPr>
              <a:t>(f)</a:t>
            </a: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object_detector.content_type</a:t>
            </a:r>
            <a:r>
              <a:rPr lang="en-US" sz="1200" kern="1200" dirty="0" smtClean="0">
                <a:solidFill>
                  <a:schemeClr val="tx1"/>
                </a:solidFill>
                <a:effectLst/>
                <a:latin typeface="+mn-lt"/>
                <a:ea typeface="+mn-ea"/>
                <a:cs typeface="+mn-cs"/>
              </a:rPr>
              <a:t> = </a:t>
            </a:r>
            <a:r>
              <a:rPr lang="en-US" sz="1200" b="1" kern="1200" dirty="0" smtClean="0">
                <a:solidFill>
                  <a:schemeClr val="tx1"/>
                </a:solidFill>
                <a:effectLst/>
                <a:latin typeface="+mn-lt"/>
                <a:ea typeface="+mn-ea"/>
                <a:cs typeface="+mn-cs"/>
              </a:rPr>
              <a:t>'image/jpeg'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results = </a:t>
            </a:r>
            <a:r>
              <a:rPr lang="en-US" sz="1200" kern="1200" dirty="0" err="1" smtClean="0">
                <a:solidFill>
                  <a:schemeClr val="tx1"/>
                </a:solidFill>
                <a:effectLst/>
                <a:latin typeface="+mn-lt"/>
                <a:ea typeface="+mn-ea"/>
                <a:cs typeface="+mn-cs"/>
              </a:rPr>
              <a:t>object_detector.predict</a:t>
            </a:r>
            <a:r>
              <a:rPr lang="en-US" sz="1200" kern="1200" dirty="0" smtClean="0">
                <a:solidFill>
                  <a:schemeClr val="tx1"/>
                </a:solidFill>
                <a:effectLst/>
                <a:latin typeface="+mn-lt"/>
                <a:ea typeface="+mn-ea"/>
                <a:cs typeface="+mn-cs"/>
              </a:rPr>
              <a:t>(b)</a:t>
            </a:r>
          </a:p>
          <a:p>
            <a:r>
              <a:rPr lang="en-US" sz="1200" kern="1200" dirty="0" smtClean="0">
                <a:solidFill>
                  <a:schemeClr val="tx1"/>
                </a:solidFill>
                <a:effectLst/>
                <a:latin typeface="+mn-lt"/>
                <a:ea typeface="+mn-ea"/>
                <a:cs typeface="+mn-cs"/>
              </a:rPr>
              <a:t>detections = </a:t>
            </a:r>
            <a:r>
              <a:rPr lang="en-US" sz="1200" kern="1200" dirty="0" err="1" smtClean="0">
                <a:solidFill>
                  <a:schemeClr val="tx1"/>
                </a:solidFill>
                <a:effectLst/>
                <a:latin typeface="+mn-lt"/>
                <a:ea typeface="+mn-ea"/>
                <a:cs typeface="+mn-cs"/>
              </a:rPr>
              <a:t>json.loads</a:t>
            </a:r>
            <a:r>
              <a:rPr lang="en-US" sz="1200" kern="1200" dirty="0" smtClean="0">
                <a:solidFill>
                  <a:schemeClr val="tx1"/>
                </a:solidFill>
                <a:effectLst/>
                <a:latin typeface="+mn-lt"/>
                <a:ea typeface="+mn-ea"/>
                <a:cs typeface="+mn-cs"/>
              </a:rPr>
              <a:t>(results)</a:t>
            </a:r>
          </a:p>
          <a:p>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注意上面的</a:t>
            </a:r>
            <a:r>
              <a:rPr lang="en-US" sz="1200" b="1" kern="1200" dirty="0" err="1" smtClean="0">
                <a:solidFill>
                  <a:schemeClr val="tx1"/>
                </a:solidFill>
                <a:effectLst/>
                <a:latin typeface="+mn-lt"/>
                <a:ea typeface="+mn-ea"/>
                <a:cs typeface="+mn-cs"/>
              </a:rPr>
              <a:t>bytearray</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API</a:t>
            </a:r>
            <a:r>
              <a:rPr lang="zh-CN" altLang="en-US" sz="1200" kern="1200" dirty="0" smtClean="0">
                <a:solidFill>
                  <a:schemeClr val="tx1"/>
                </a:solidFill>
                <a:effectLst/>
                <a:latin typeface="+mn-lt"/>
                <a:ea typeface="+mn-ea"/>
                <a:cs typeface="+mn-cs"/>
              </a:rPr>
              <a:t>只是把二进制文件（这里是</a:t>
            </a:r>
            <a:r>
              <a:rPr lang="en-US" sz="1200" kern="1200" dirty="0" smtClean="0">
                <a:solidFill>
                  <a:schemeClr val="tx1"/>
                </a:solidFill>
                <a:effectLst/>
                <a:latin typeface="+mn-lt"/>
                <a:ea typeface="+mn-ea"/>
                <a:cs typeface="+mn-cs"/>
              </a:rPr>
              <a:t>jpeg</a:t>
            </a:r>
            <a:r>
              <a:rPr lang="zh-CN" altLang="en-US" sz="1200" kern="1200" dirty="0" smtClean="0">
                <a:solidFill>
                  <a:schemeClr val="tx1"/>
                </a:solidFill>
                <a:effectLst/>
                <a:latin typeface="+mn-lt"/>
                <a:ea typeface="+mn-ea"/>
                <a:cs typeface="+mn-cs"/>
              </a:rPr>
              <a:t>编码后的二进制图片文件）变成字节数据，没有任何解码</a:t>
            </a:r>
            <a:r>
              <a:rPr lang="en-US" sz="1200" kern="1200" dirty="0" smtClean="0">
                <a:solidFill>
                  <a:schemeClr val="tx1"/>
                </a:solidFill>
                <a:effectLst/>
                <a:latin typeface="+mn-lt"/>
                <a:ea typeface="+mn-ea"/>
                <a:cs typeface="+mn-cs"/>
              </a:rPr>
              <a:t>jpeg</a:t>
            </a:r>
            <a:r>
              <a:rPr lang="zh-CN" altLang="en-US" sz="1200" kern="1200" dirty="0" smtClean="0">
                <a:solidFill>
                  <a:schemeClr val="tx1"/>
                </a:solidFill>
                <a:effectLst/>
                <a:latin typeface="+mn-lt"/>
                <a:ea typeface="+mn-ea"/>
                <a:cs typeface="+mn-cs"/>
              </a:rPr>
              <a:t>的功能。而类似如下的代码则是把</a:t>
            </a:r>
            <a:r>
              <a:rPr lang="en-US" sz="1200" kern="1200" dirty="0" smtClean="0">
                <a:solidFill>
                  <a:schemeClr val="tx1"/>
                </a:solidFill>
                <a:effectLst/>
                <a:latin typeface="+mn-lt"/>
                <a:ea typeface="+mn-ea"/>
                <a:cs typeface="+mn-cs"/>
              </a:rPr>
              <a:t>Jpeg</a:t>
            </a:r>
            <a:r>
              <a:rPr lang="zh-CN" altLang="en-US" sz="1200" kern="1200" dirty="0" smtClean="0">
                <a:solidFill>
                  <a:schemeClr val="tx1"/>
                </a:solidFill>
                <a:effectLst/>
                <a:latin typeface="+mn-lt"/>
                <a:ea typeface="+mn-ea"/>
                <a:cs typeface="+mn-cs"/>
              </a:rPr>
              <a:t>编码的图片 解码为了</a:t>
            </a:r>
            <a:r>
              <a:rPr lang="en-US" sz="1200" kern="1200" dirty="0" err="1" smtClean="0">
                <a:solidFill>
                  <a:schemeClr val="tx1"/>
                </a:solidFill>
                <a:effectLst/>
                <a:latin typeface="+mn-lt"/>
                <a:ea typeface="+mn-ea"/>
                <a:cs typeface="+mn-cs"/>
              </a:rPr>
              <a:t>ndarray</a:t>
            </a:r>
            <a:r>
              <a:rPr lang="zh-CN" altLang="en-US" sz="1200" kern="1200" dirty="0" smtClean="0">
                <a:solidFill>
                  <a:schemeClr val="tx1"/>
                </a:solidFill>
                <a:effectLst/>
                <a:latin typeface="+mn-lt"/>
                <a:ea typeface="+mn-ea"/>
                <a:cs typeface="+mn-cs"/>
              </a:rPr>
              <a:t>，这样会导致需要传输的字节数变大很多：</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from PIL import Image</a:t>
            </a: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file_name</a:t>
            </a:r>
            <a:r>
              <a:rPr lang="en-US" sz="1200" kern="1200" dirty="0" smtClean="0">
                <a:solidFill>
                  <a:schemeClr val="tx1"/>
                </a:solidFill>
                <a:effectLst/>
                <a:latin typeface="+mn-lt"/>
                <a:ea typeface="+mn-ea"/>
                <a:cs typeface="+mn-cs"/>
              </a:rPr>
              <a:t> = "bee.jpg"</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image = </a:t>
            </a:r>
            <a:r>
              <a:rPr lang="en-US" sz="1200" kern="1200" dirty="0" err="1" smtClean="0">
                <a:solidFill>
                  <a:schemeClr val="tx1"/>
                </a:solidFill>
                <a:effectLst/>
                <a:latin typeface="+mn-lt"/>
                <a:ea typeface="+mn-ea"/>
                <a:cs typeface="+mn-cs"/>
              </a:rPr>
              <a:t>Image.open</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file_name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image = </a:t>
            </a:r>
            <a:r>
              <a:rPr lang="en-US" sz="1200" b="1" kern="1200" dirty="0" err="1" smtClean="0">
                <a:solidFill>
                  <a:schemeClr val="tx1"/>
                </a:solidFill>
                <a:effectLst/>
                <a:latin typeface="+mn-lt"/>
                <a:ea typeface="+mn-ea"/>
                <a:cs typeface="+mn-cs"/>
              </a:rPr>
              <a:t>np.asarray</a:t>
            </a:r>
            <a:r>
              <a:rPr lang="en-US" sz="1200" kern="1200" dirty="0" smtClean="0">
                <a:solidFill>
                  <a:schemeClr val="tx1"/>
                </a:solidFill>
                <a:effectLst/>
                <a:latin typeface="+mn-lt"/>
                <a:ea typeface="+mn-ea"/>
                <a:cs typeface="+mn-cs"/>
              </a:rPr>
              <a:t>(image)</a:t>
            </a:r>
          </a:p>
          <a:p>
            <a:r>
              <a:rPr lang="en-US" sz="1200" kern="1200" dirty="0" smtClean="0">
                <a:solidFill>
                  <a:schemeClr val="tx1"/>
                </a:solidFill>
                <a:effectLst/>
                <a:latin typeface="+mn-lt"/>
                <a:ea typeface="+mn-ea"/>
                <a:cs typeface="+mn-cs"/>
              </a:rPr>
              <a:t>image = </a:t>
            </a:r>
            <a:r>
              <a:rPr lang="en-US" sz="1200" kern="1200" dirty="0" err="1" smtClean="0">
                <a:solidFill>
                  <a:schemeClr val="tx1"/>
                </a:solidFill>
                <a:effectLst/>
                <a:latin typeface="+mn-lt"/>
                <a:ea typeface="+mn-ea"/>
                <a:cs typeface="+mn-cs"/>
              </a:rPr>
              <a:t>image.astype</a:t>
            </a:r>
            <a:r>
              <a:rPr lang="en-US" sz="1200" kern="1200" dirty="0" smtClean="0">
                <a:solidFill>
                  <a:schemeClr val="tx1"/>
                </a:solidFill>
                <a:effectLst/>
                <a:latin typeface="+mn-lt"/>
                <a:ea typeface="+mn-ea"/>
                <a:cs typeface="+mn-cs"/>
              </a:rPr>
              <a:t>('float') / 255.0  #</a:t>
            </a:r>
            <a:r>
              <a:rPr lang="zh-CN" altLang="en-US" sz="1200" kern="1200" dirty="0" smtClean="0">
                <a:solidFill>
                  <a:schemeClr val="tx1"/>
                </a:solidFill>
                <a:effectLst/>
                <a:latin typeface="+mn-lt"/>
                <a:ea typeface="+mn-ea"/>
                <a:cs typeface="+mn-cs"/>
              </a:rPr>
              <a:t>对图片像素进行归一化</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image = </a:t>
            </a:r>
            <a:r>
              <a:rPr lang="en-US" sz="1200" kern="1200" dirty="0" err="1" smtClean="0">
                <a:solidFill>
                  <a:schemeClr val="tx1"/>
                </a:solidFill>
                <a:effectLst/>
                <a:latin typeface="+mn-lt"/>
                <a:ea typeface="+mn-ea"/>
                <a:cs typeface="+mn-cs"/>
              </a:rPr>
              <a:t>np.expand_dims</a:t>
            </a:r>
            <a:r>
              <a:rPr lang="en-US" sz="1200" kern="1200" dirty="0" smtClean="0">
                <a:solidFill>
                  <a:schemeClr val="tx1"/>
                </a:solidFill>
                <a:effectLst/>
                <a:latin typeface="+mn-lt"/>
                <a:ea typeface="+mn-ea"/>
                <a:cs typeface="+mn-cs"/>
              </a:rPr>
              <a:t>(image, axis=0).</a:t>
            </a:r>
            <a:r>
              <a:rPr lang="en-US" sz="1200" kern="1200" dirty="0" err="1" smtClean="0">
                <a:solidFill>
                  <a:schemeClr val="tx1"/>
                </a:solidFill>
                <a:effectLst/>
                <a:latin typeface="+mn-lt"/>
                <a:ea typeface="+mn-ea"/>
                <a:cs typeface="+mn-cs"/>
              </a:rPr>
              <a:t>tolist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另外，对于</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array</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JSON</a:t>
            </a:r>
            <a:r>
              <a:rPr lang="zh-CN" altLang="en-US" sz="1200" kern="1200" dirty="0" smtClean="0">
                <a:solidFill>
                  <a:schemeClr val="tx1"/>
                </a:solidFill>
                <a:effectLst/>
                <a:latin typeface="+mn-lt"/>
                <a:ea typeface="+mn-ea"/>
                <a:cs typeface="+mn-cs"/>
              </a:rPr>
              <a:t>的序列化，对于数据是数字的情况，</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array</a:t>
            </a:r>
            <a:r>
              <a:rPr lang="zh-CN" altLang="en-US" sz="1200" kern="1200" dirty="0" smtClean="0">
                <a:solidFill>
                  <a:schemeClr val="tx1"/>
                </a:solidFill>
                <a:effectLst/>
                <a:latin typeface="+mn-lt"/>
                <a:ea typeface="+mn-ea"/>
                <a:cs typeface="+mn-cs"/>
              </a:rPr>
              <a:t>的大小要比</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array</a:t>
            </a:r>
            <a:r>
              <a:rPr lang="zh-CN" altLang="en-US" sz="1200" kern="1200" dirty="0" smtClean="0">
                <a:solidFill>
                  <a:schemeClr val="tx1"/>
                </a:solidFill>
                <a:effectLst/>
                <a:latin typeface="+mn-lt"/>
                <a:ea typeface="+mn-ea"/>
                <a:cs typeface="+mn-cs"/>
              </a:rPr>
              <a:t>序列为</a:t>
            </a:r>
            <a:r>
              <a:rPr lang="en-US" sz="1200" kern="1200" dirty="0" smtClean="0">
                <a:solidFill>
                  <a:schemeClr val="tx1"/>
                </a:solidFill>
                <a:effectLst/>
                <a:latin typeface="+mn-lt"/>
                <a:ea typeface="+mn-ea"/>
                <a:cs typeface="+mn-cs"/>
              </a:rPr>
              <a:t>JSON</a:t>
            </a:r>
            <a:r>
              <a:rPr lang="zh-CN" altLang="en-US" sz="1200" kern="1200" dirty="0" smtClean="0">
                <a:solidFill>
                  <a:schemeClr val="tx1"/>
                </a:solidFill>
                <a:effectLst/>
                <a:latin typeface="+mn-lt"/>
                <a:ea typeface="+mn-ea"/>
                <a:cs typeface="+mn-cs"/>
              </a:rPr>
              <a:t>后的大小小一些，因为</a:t>
            </a:r>
            <a:r>
              <a:rPr lang="en-US" sz="1200" kern="1200" dirty="0" smtClean="0">
                <a:solidFill>
                  <a:schemeClr val="tx1"/>
                </a:solidFill>
                <a:effectLst/>
                <a:latin typeface="+mn-lt"/>
                <a:ea typeface="+mn-ea"/>
                <a:cs typeface="+mn-cs"/>
              </a:rPr>
              <a:t>JSON</a:t>
            </a:r>
            <a:r>
              <a:rPr lang="zh-CN" altLang="en-US" sz="1200" kern="1200" dirty="0" smtClean="0">
                <a:solidFill>
                  <a:schemeClr val="tx1"/>
                </a:solidFill>
                <a:effectLst/>
                <a:latin typeface="+mn-lt"/>
                <a:ea typeface="+mn-ea"/>
                <a:cs typeface="+mn-cs"/>
              </a:rPr>
              <a:t>用字符串表示数字需要更多的字节。具体可以参考：</a:t>
            </a:r>
            <a:r>
              <a:rPr lang="en-US" sz="1200" u="sng" kern="1200" dirty="0" smtClean="0">
                <a:solidFill>
                  <a:schemeClr val="tx1"/>
                </a:solidFill>
                <a:effectLst/>
                <a:latin typeface="+mn-lt"/>
                <a:ea typeface="+mn-ea"/>
                <a:cs typeface="+mn-cs"/>
                <a:hlinkClick r:id="rId7"/>
              </a:rPr>
              <a:t>https://github.com/aws/sagemaker-python-sdk/issues/799</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77</a:t>
            </a:fld>
            <a:endParaRPr lang="en-US"/>
          </a:p>
        </p:txBody>
      </p:sp>
    </p:spTree>
    <p:extLst>
      <p:ext uri="{BB962C8B-B14F-4D97-AF65-F5344CB8AC3E}">
        <p14:creationId xmlns:p14="http://schemas.microsoft.com/office/powerpoint/2010/main" val="492223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200" kern="1200" dirty="0" err="1" smtClean="0">
                <a:solidFill>
                  <a:schemeClr val="tx1"/>
                </a:solidFill>
                <a:latin typeface="+mn-lt"/>
                <a:ea typeface="+mn-ea"/>
                <a:cs typeface="+mn-cs"/>
                <a:hlinkClick r:id="rId3"/>
              </a:rPr>
              <a:t>Tensorflow</a:t>
            </a:r>
            <a:r>
              <a:rPr lang="en-US" altLang="zh-CN" sz="2200" kern="1200" dirty="0" smtClean="0">
                <a:solidFill>
                  <a:schemeClr val="tx1"/>
                </a:solidFill>
                <a:latin typeface="+mn-lt"/>
                <a:ea typeface="+mn-ea"/>
                <a:cs typeface="+mn-cs"/>
                <a:hlinkClick r:id="rId3"/>
              </a:rPr>
              <a:t> serving side batch</a:t>
            </a:r>
            <a:r>
              <a:rPr lang="zh-CN" altLang="en-US" sz="2200" kern="1200" dirty="0" smtClean="0">
                <a:solidFill>
                  <a:schemeClr val="tx1"/>
                </a:solidFill>
                <a:latin typeface="+mn-lt"/>
                <a:ea typeface="+mn-ea"/>
                <a:cs typeface="+mn-cs"/>
                <a:hlinkClick r:id="rId3"/>
              </a:rPr>
              <a:t>：</a:t>
            </a:r>
            <a:endParaRPr lang="en-US" sz="2200" kern="1200" dirty="0" smtClean="0">
              <a:solidFill>
                <a:schemeClr val="tx1"/>
              </a:solidFill>
              <a:latin typeface="+mn-lt"/>
              <a:ea typeface="+mn-ea"/>
              <a:cs typeface="+mn-cs"/>
              <a:hlinkClick r:id="rId3"/>
            </a:endParaRPr>
          </a:p>
          <a:p>
            <a:r>
              <a:rPr lang="en-US" sz="1200" u="sng" kern="1200" dirty="0" smtClean="0">
                <a:solidFill>
                  <a:schemeClr val="tx1"/>
                </a:solidFill>
                <a:effectLst/>
                <a:latin typeface="+mn-lt"/>
                <a:ea typeface="+mn-ea"/>
                <a:cs typeface="+mn-cs"/>
                <a:hlinkClick r:id="rId3"/>
              </a:rPr>
              <a:t>https://github.com/tensorflow/serving/issues/882</a:t>
            </a:r>
            <a:endParaRPr lang="en-US" sz="1200" u="sng" kern="1200" dirty="0" smtClean="0">
              <a:solidFill>
                <a:schemeClr val="tx1"/>
              </a:solidFill>
              <a:effectLst/>
              <a:latin typeface="+mn-lt"/>
              <a:ea typeface="+mn-ea"/>
              <a:cs typeface="+mn-cs"/>
            </a:endParaRPr>
          </a:p>
          <a:p>
            <a:r>
              <a:rPr lang="en-US" dirty="0" smtClean="0"/>
              <a:t>https://github.com/tensorflow/serving/blob/master/tensorflow_serving/batching/README.md</a:t>
            </a:r>
          </a:p>
          <a:p>
            <a:endParaRPr lang="en-US" sz="1200" u="sng" kern="1200" dirty="0" smtClean="0">
              <a:solidFill>
                <a:schemeClr val="tx1"/>
              </a:solidFill>
              <a:effectLst/>
              <a:latin typeface="+mn-lt"/>
              <a:ea typeface="+mn-ea"/>
              <a:cs typeface="+mn-cs"/>
              <a:hlinkClick r:id="rId4"/>
            </a:endParaRPr>
          </a:p>
          <a:p>
            <a:r>
              <a:rPr lang="en-US" altLang="zh-CN" sz="1200" u="sng" kern="1200" dirty="0" err="1" smtClean="0">
                <a:solidFill>
                  <a:schemeClr val="tx1"/>
                </a:solidFill>
                <a:effectLst/>
                <a:latin typeface="+mn-lt"/>
                <a:ea typeface="+mn-ea"/>
                <a:cs typeface="+mn-cs"/>
                <a:hlinkClick r:id="rId4"/>
              </a:rPr>
              <a:t>Mxnet</a:t>
            </a:r>
            <a:r>
              <a:rPr lang="en-US" altLang="zh-CN" sz="1200" u="sng" kern="1200" dirty="0" smtClean="0">
                <a:solidFill>
                  <a:schemeClr val="tx1"/>
                </a:solidFill>
                <a:effectLst/>
                <a:latin typeface="+mn-lt"/>
                <a:ea typeface="+mn-ea"/>
                <a:cs typeface="+mn-cs"/>
                <a:hlinkClick r:id="rId4"/>
              </a:rPr>
              <a:t> model server side batch </a:t>
            </a:r>
            <a:r>
              <a:rPr lang="zh-CN" altLang="en-US" sz="1200" u="sng" kern="1200" dirty="0" smtClean="0">
                <a:solidFill>
                  <a:schemeClr val="tx1"/>
                </a:solidFill>
                <a:effectLst/>
                <a:latin typeface="+mn-lt"/>
                <a:ea typeface="+mn-ea"/>
                <a:cs typeface="+mn-cs"/>
                <a:hlinkClick r:id="rId4"/>
              </a:rPr>
              <a:t>：</a:t>
            </a:r>
            <a:endParaRPr lang="en-US" sz="1200" u="sng" kern="1200" dirty="0" smtClean="0">
              <a:solidFill>
                <a:schemeClr val="tx1"/>
              </a:solidFill>
              <a:effectLst/>
              <a:latin typeface="+mn-lt"/>
              <a:ea typeface="+mn-ea"/>
              <a:cs typeface="+mn-cs"/>
              <a:hlinkClick r:id="rId4"/>
            </a:endParaRPr>
          </a:p>
          <a:p>
            <a:r>
              <a:rPr lang="en-US" sz="1200" u="sng" kern="1200" dirty="0" smtClean="0">
                <a:solidFill>
                  <a:schemeClr val="tx1"/>
                </a:solidFill>
                <a:effectLst/>
                <a:latin typeface="+mn-lt"/>
                <a:ea typeface="+mn-ea"/>
                <a:cs typeface="+mn-cs"/>
                <a:hlinkClick r:id="rId4"/>
              </a:rPr>
              <a:t>https://github.com/awslabs/multi-model-server/issues/732</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https://github.com/awslabs/multi-model-server/blob/master/docs/management_api.md#register-a-model</a:t>
            </a:r>
            <a:r>
              <a:rPr lang="en-US" sz="1200" kern="1200" dirty="0" smtClean="0">
                <a:solidFill>
                  <a:schemeClr val="tx1"/>
                </a:solidFill>
                <a:effectLst/>
                <a:latin typeface="+mn-lt"/>
                <a:ea typeface="+mn-ea"/>
                <a:cs typeface="+mn-cs"/>
              </a:rPr>
              <a:t> </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78</a:t>
            </a:fld>
            <a:endParaRPr lang="en-US"/>
          </a:p>
        </p:txBody>
      </p:sp>
    </p:spTree>
    <p:extLst>
      <p:ext uri="{BB962C8B-B14F-4D97-AF65-F5344CB8AC3E}">
        <p14:creationId xmlns:p14="http://schemas.microsoft.com/office/powerpoint/2010/main" val="945231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https://github.com/awslabs/amazon-sagemaker-examples/blob/master/sagemaker-python-sdk/scikit_learn_inference_pipeline/Inference%20Pipeline%20with%20Scikit-learn%20and%20Linear%20Learner.ipynb</a:t>
            </a:r>
          </a:p>
          <a:p>
            <a:endParaRPr lang="en-US" dirty="0" smtClean="0"/>
          </a:p>
          <a:p>
            <a:r>
              <a:rPr lang="en-US" dirty="0" smtClean="0"/>
              <a:t>https://github.com/awslabs/amazon-sagemaker-examples/blob/master/advanced_functionality/inference_pipeline_sparkml_xgboost_abalone/inference_pipeline_sparkml_xgboost_abalone.ipynb</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79</a:t>
            </a:fld>
            <a:endParaRPr lang="en-US"/>
          </a:p>
        </p:txBody>
      </p:sp>
    </p:spTree>
    <p:extLst>
      <p:ext uri="{BB962C8B-B14F-4D97-AF65-F5344CB8AC3E}">
        <p14:creationId xmlns:p14="http://schemas.microsoft.com/office/powerpoint/2010/main" val="35962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response = </a:t>
            </a:r>
            <a:r>
              <a:rPr lang="en-US" dirty="0" err="1" smtClean="0"/>
              <a:t>runtime_sm_client.invoke_endpoint</a:t>
            </a:r>
            <a:r>
              <a:rPr lang="en-US" dirty="0" smtClean="0"/>
              <a:t>( </a:t>
            </a:r>
            <a:r>
              <a:rPr lang="en-US" dirty="0" err="1" smtClean="0"/>
              <a:t>EndpointName</a:t>
            </a:r>
            <a:r>
              <a:rPr lang="en-US" dirty="0" smtClean="0"/>
              <a:t> = ’my-endpoint’, </a:t>
            </a:r>
            <a:r>
              <a:rPr lang="en-US" dirty="0" err="1" smtClean="0"/>
              <a:t>ContentType</a:t>
            </a:r>
            <a:r>
              <a:rPr lang="en-US" dirty="0" smtClean="0"/>
              <a:t> = 'text/csv', </a:t>
            </a:r>
            <a:r>
              <a:rPr lang="en-US" b="1" dirty="0" err="1" smtClean="0"/>
              <a:t>TargetModel</a:t>
            </a:r>
            <a:r>
              <a:rPr lang="en-US" dirty="0" smtClean="0"/>
              <a:t> = ’Houston_TX.tar.gz’, Body = body)</a:t>
            </a:r>
          </a:p>
          <a:p>
            <a:endParaRPr lang="en-US" dirty="0" smtClean="0"/>
          </a:p>
        </p:txBody>
      </p:sp>
      <p:sp>
        <p:nvSpPr>
          <p:cNvPr id="4" name="Slide Number Placeholder 3"/>
          <p:cNvSpPr>
            <a:spLocks noGrp="1"/>
          </p:cNvSpPr>
          <p:nvPr>
            <p:ph type="sldNum" sz="quarter" idx="10"/>
          </p:nvPr>
        </p:nvSpPr>
        <p:spPr/>
        <p:txBody>
          <a:bodyPr/>
          <a:lstStyle/>
          <a:p>
            <a:fld id="{966470E8-0F9A-495C-B808-245D67B5A4E1}" type="slidenum">
              <a:rPr lang="en-US" smtClean="0"/>
              <a:t>80</a:t>
            </a:fld>
            <a:endParaRPr lang="en-US"/>
          </a:p>
        </p:txBody>
      </p:sp>
    </p:spTree>
    <p:extLst>
      <p:ext uri="{BB962C8B-B14F-4D97-AF65-F5344CB8AC3E}">
        <p14:creationId xmlns:p14="http://schemas.microsoft.com/office/powerpoint/2010/main" val="662841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https://github.com/awslabs/amazon-sagemaker-examples/blob/master/advanced_functionality/multi_model_xgboost_home_value/xgboost_multi_model_endpoint_home_value.ipynb</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81</a:t>
            </a:fld>
            <a:endParaRPr lang="en-US"/>
          </a:p>
        </p:txBody>
      </p:sp>
    </p:spTree>
    <p:extLst>
      <p:ext uri="{BB962C8B-B14F-4D97-AF65-F5344CB8AC3E}">
        <p14:creationId xmlns:p14="http://schemas.microsoft.com/office/powerpoint/2010/main" val="1673626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具体可以参考：</a:t>
            </a:r>
            <a:r>
              <a:rPr lang="en-US" sz="1200" u="sng" kern="1200" dirty="0" smtClean="0">
                <a:solidFill>
                  <a:schemeClr val="tx1"/>
                </a:solidFill>
                <a:effectLst/>
                <a:latin typeface="+mn-lt"/>
                <a:ea typeface="+mn-ea"/>
                <a:cs typeface="+mn-cs"/>
                <a:hlinkClick r:id="rId3"/>
              </a:rPr>
              <a:t>https://medium.com/faun/mastering-the-mystical-art-of-model-deployment-c0cafe011175</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https://medium.com/@deepen.h.panchal/a-b-testing-using-aws-sagemaker-boto3-c3dac87ade22</a:t>
            </a:r>
            <a:endParaRPr lang="en-US" sz="1200" kern="1200" dirty="0" smtClean="0">
              <a:solidFill>
                <a:schemeClr val="tx1"/>
              </a:solidFill>
              <a:effectLst/>
              <a:latin typeface="+mn-lt"/>
              <a:ea typeface="+mn-ea"/>
              <a:cs typeface="+mn-cs"/>
            </a:endParaRPr>
          </a:p>
          <a:p>
            <a:endParaRPr lang="en-US" dirty="0" smtClean="0"/>
          </a:p>
          <a:p>
            <a:endParaRPr lang="en-US" dirty="0" smtClean="0"/>
          </a:p>
          <a:p>
            <a:r>
              <a:rPr lang="en-US" sz="1200" kern="1200" dirty="0" smtClean="0">
                <a:solidFill>
                  <a:schemeClr val="tx1"/>
                </a:solidFill>
                <a:effectLst/>
                <a:latin typeface="+mn-lt"/>
                <a:ea typeface="+mn-ea"/>
                <a:cs typeface="+mn-cs"/>
              </a:rPr>
              <a:t>SM endpoint</a:t>
            </a:r>
            <a:r>
              <a:rPr lang="zh-CN" altLang="en-US" sz="1200" kern="1200" dirty="0" smtClean="0">
                <a:solidFill>
                  <a:schemeClr val="tx1"/>
                </a:solidFill>
                <a:effectLst/>
                <a:latin typeface="+mn-lt"/>
                <a:ea typeface="+mn-ea"/>
                <a:cs typeface="+mn-cs"/>
              </a:rPr>
              <a:t>的</a:t>
            </a:r>
            <a:r>
              <a:rPr lang="en-US" sz="1200" kern="1200" dirty="0" err="1" smtClean="0">
                <a:solidFill>
                  <a:schemeClr val="tx1"/>
                </a:solidFill>
                <a:effectLst/>
                <a:latin typeface="+mn-lt"/>
                <a:ea typeface="+mn-ea"/>
                <a:cs typeface="+mn-cs"/>
              </a:rPr>
              <a:t>autoscaling</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功能需要通过</a:t>
            </a:r>
            <a:r>
              <a:rPr lang="en-US" sz="1200" kern="1200" dirty="0" smtClean="0">
                <a:solidFill>
                  <a:schemeClr val="tx1"/>
                </a:solidFill>
                <a:effectLst/>
                <a:latin typeface="+mn-lt"/>
                <a:ea typeface="+mn-ea"/>
                <a:cs typeface="+mn-cs"/>
              </a:rPr>
              <a:t>SM console</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AWS CLI</a:t>
            </a:r>
            <a:r>
              <a:rPr lang="zh-CN" altLang="en-US" sz="1200" kern="1200" dirty="0" smtClean="0">
                <a:solidFill>
                  <a:schemeClr val="tx1"/>
                </a:solidFill>
                <a:effectLst/>
                <a:latin typeface="+mn-lt"/>
                <a:ea typeface="+mn-ea"/>
                <a:cs typeface="+mn-cs"/>
              </a:rPr>
              <a:t>或者</a:t>
            </a:r>
            <a:r>
              <a:rPr lang="en-US" sz="1200" kern="1200" dirty="0" smtClean="0">
                <a:solidFill>
                  <a:schemeClr val="tx1"/>
                </a:solidFill>
                <a:effectLst/>
                <a:latin typeface="+mn-lt"/>
                <a:ea typeface="+mn-ea"/>
                <a:cs typeface="+mn-cs"/>
              </a:rPr>
              <a:t>AWS application </a:t>
            </a:r>
            <a:r>
              <a:rPr lang="en-US" sz="1200" kern="1200" dirty="0" err="1" smtClean="0">
                <a:solidFill>
                  <a:schemeClr val="tx1"/>
                </a:solidFill>
                <a:effectLst/>
                <a:latin typeface="+mn-lt"/>
                <a:ea typeface="+mn-ea"/>
                <a:cs typeface="+mn-cs"/>
              </a:rPr>
              <a:t>atuo</a:t>
            </a:r>
            <a:r>
              <a:rPr lang="en-US" sz="1200" kern="1200" dirty="0" smtClean="0">
                <a:solidFill>
                  <a:schemeClr val="tx1"/>
                </a:solidFill>
                <a:effectLst/>
                <a:latin typeface="+mn-lt"/>
                <a:ea typeface="+mn-ea"/>
                <a:cs typeface="+mn-cs"/>
              </a:rPr>
              <a:t> scaling</a:t>
            </a:r>
          </a:p>
          <a:p>
            <a:r>
              <a:rPr lang="en-US" sz="1200" kern="1200" dirty="0" smtClean="0">
                <a:solidFill>
                  <a:schemeClr val="tx1"/>
                </a:solidFill>
                <a:effectLst/>
                <a:latin typeface="+mn-lt"/>
                <a:ea typeface="+mn-ea"/>
                <a:cs typeface="+mn-cs"/>
              </a:rPr>
              <a:t>API</a:t>
            </a:r>
            <a:r>
              <a:rPr lang="zh-CN" altLang="en-US" sz="1200" kern="1200" dirty="0" smtClean="0">
                <a:solidFill>
                  <a:schemeClr val="tx1"/>
                </a:solidFill>
                <a:effectLst/>
                <a:latin typeface="+mn-lt"/>
                <a:ea typeface="+mn-ea"/>
                <a:cs typeface="+mn-cs"/>
              </a:rPr>
              <a:t>来设置，而不能通过</a:t>
            </a:r>
            <a:r>
              <a:rPr lang="en-US" sz="1200" kern="1200" dirty="0" smtClean="0">
                <a:solidFill>
                  <a:schemeClr val="tx1"/>
                </a:solidFill>
                <a:effectLst/>
                <a:latin typeface="+mn-lt"/>
                <a:ea typeface="+mn-ea"/>
                <a:cs typeface="+mn-cs"/>
              </a:rPr>
              <a:t>SM</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API</a:t>
            </a:r>
            <a:r>
              <a:rPr lang="zh-CN" altLang="en-US" sz="1200" kern="1200" dirty="0" smtClean="0">
                <a:solidFill>
                  <a:schemeClr val="tx1"/>
                </a:solidFill>
                <a:effectLst/>
                <a:latin typeface="+mn-lt"/>
                <a:ea typeface="+mn-ea"/>
                <a:cs typeface="+mn-cs"/>
              </a:rPr>
              <a:t>或者</a:t>
            </a:r>
            <a:r>
              <a:rPr lang="en-US" altLang="zh-CN" sz="1200" kern="1200" dirty="0" smtClean="0">
                <a:solidFill>
                  <a:schemeClr val="tx1"/>
                </a:solidFill>
                <a:effectLst/>
                <a:latin typeface="+mn-lt"/>
                <a:ea typeface="+mn-ea"/>
                <a:cs typeface="+mn-cs"/>
              </a:rPr>
              <a:t>SM</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SDK</a:t>
            </a:r>
            <a:r>
              <a:rPr lang="zh-CN" altLang="en-US" sz="1200" kern="1200" dirty="0" smtClean="0">
                <a:solidFill>
                  <a:schemeClr val="tx1"/>
                </a:solidFill>
                <a:effectLst/>
                <a:latin typeface="+mn-lt"/>
                <a:ea typeface="+mn-ea"/>
                <a:cs typeface="+mn-cs"/>
              </a:rPr>
              <a:t>来设置。</a:t>
            </a:r>
            <a:r>
              <a:rPr lang="zh-CN" altLang="en-US" sz="1200" b="1" kern="1200" dirty="0" smtClean="0">
                <a:solidFill>
                  <a:schemeClr val="tx1"/>
                </a:solidFill>
                <a:effectLst/>
                <a:latin typeface="+mn-lt"/>
                <a:ea typeface="+mn-ea"/>
                <a:cs typeface="+mn-cs"/>
              </a:rPr>
              <a:t>推荐还是用</a:t>
            </a:r>
            <a:r>
              <a:rPr lang="en-US" sz="1200" b="1" kern="1200" dirty="0" smtClean="0">
                <a:solidFill>
                  <a:schemeClr val="tx1"/>
                </a:solidFill>
                <a:effectLst/>
                <a:latin typeface="+mn-lt"/>
                <a:ea typeface="+mn-ea"/>
                <a:cs typeface="+mn-cs"/>
              </a:rPr>
              <a:t>SM console</a:t>
            </a:r>
            <a:r>
              <a:rPr lang="zh-CN" altLang="en-US" sz="1200" b="1" kern="1200" dirty="0" smtClean="0">
                <a:solidFill>
                  <a:schemeClr val="tx1"/>
                </a:solidFill>
                <a:effectLst/>
                <a:latin typeface="+mn-lt"/>
                <a:ea typeface="+mn-ea"/>
                <a:cs typeface="+mn-cs"/>
              </a:rPr>
              <a:t>来设置和修改</a:t>
            </a:r>
            <a:r>
              <a:rPr lang="en-US" sz="1200" b="1" kern="1200" dirty="0" smtClean="0">
                <a:solidFill>
                  <a:schemeClr val="tx1"/>
                </a:solidFill>
                <a:effectLst/>
                <a:latin typeface="+mn-lt"/>
                <a:ea typeface="+mn-ea"/>
                <a:cs typeface="+mn-cs"/>
              </a:rPr>
              <a:t>SM endpoint</a:t>
            </a:r>
            <a:r>
              <a:rPr lang="zh-CN" altLang="en-US" sz="1200" b="1" kern="1200" dirty="0" smtClean="0">
                <a:solidFill>
                  <a:schemeClr val="tx1"/>
                </a:solidFill>
                <a:effectLst/>
                <a:latin typeface="+mn-lt"/>
                <a:ea typeface="+mn-ea"/>
                <a:cs typeface="+mn-cs"/>
              </a:rPr>
              <a:t>的</a:t>
            </a:r>
            <a:r>
              <a:rPr lang="en-US" sz="1200" b="1" kern="1200" dirty="0" smtClean="0">
                <a:solidFill>
                  <a:schemeClr val="tx1"/>
                </a:solidFill>
                <a:effectLst/>
                <a:latin typeface="+mn-lt"/>
                <a:ea typeface="+mn-ea"/>
                <a:cs typeface="+mn-cs"/>
              </a:rPr>
              <a:t>auto scaling policy</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82</a:t>
            </a:fld>
            <a:endParaRPr lang="en-US"/>
          </a:p>
        </p:txBody>
      </p:sp>
    </p:spTree>
    <p:extLst>
      <p:ext uri="{BB962C8B-B14F-4D97-AF65-F5344CB8AC3E}">
        <p14:creationId xmlns:p14="http://schemas.microsoft.com/office/powerpoint/2010/main" val="1962071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当更新一个</a:t>
            </a:r>
            <a:r>
              <a:rPr lang="en-US" altLang="zh-CN" dirty="0" err="1" smtClean="0"/>
              <a:t>SageMaker</a:t>
            </a:r>
            <a:r>
              <a:rPr lang="en-US" altLang="zh-CN" dirty="0" smtClean="0"/>
              <a:t> endpoint</a:t>
            </a:r>
            <a:r>
              <a:rPr lang="zh-CN" altLang="en-US" dirty="0" smtClean="0"/>
              <a:t>的时候，如果这个</a:t>
            </a:r>
            <a:r>
              <a:rPr lang="en-US" altLang="zh-CN" dirty="0" smtClean="0"/>
              <a:t>endpoint</a:t>
            </a:r>
            <a:r>
              <a:rPr lang="zh-CN" altLang="en-US" dirty="0" smtClean="0"/>
              <a:t>是</a:t>
            </a:r>
            <a:r>
              <a:rPr lang="en-US" altLang="zh-CN" dirty="0" smtClean="0"/>
              <a:t>enable auto scaling</a:t>
            </a:r>
            <a:r>
              <a:rPr lang="zh-CN" altLang="en-US" dirty="0" smtClean="0"/>
              <a:t>的话，具体操作步骤请参考：</a:t>
            </a:r>
            <a:r>
              <a:rPr lang="en-US" altLang="zh-CN" dirty="0" smtClean="0"/>
              <a:t>https://github.com/awsdocs/amazon-sagemaker-developer-guide/blob/master/doc_source/endpoint-scaling.md</a:t>
            </a:r>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83</a:t>
            </a:fld>
            <a:endParaRPr lang="en-US"/>
          </a:p>
        </p:txBody>
      </p:sp>
    </p:spTree>
    <p:extLst>
      <p:ext uri="{BB962C8B-B14F-4D97-AF65-F5344CB8AC3E}">
        <p14:creationId xmlns:p14="http://schemas.microsoft.com/office/powerpoint/2010/main" val="1597419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如果是用</a:t>
            </a:r>
            <a:r>
              <a:rPr lang="en-US" altLang="zh-CN" dirty="0" err="1" smtClean="0"/>
              <a:t>Sagemaker</a:t>
            </a:r>
            <a:r>
              <a:rPr lang="zh-CN" altLang="en-US" dirty="0" smtClean="0"/>
              <a:t>的</a:t>
            </a:r>
            <a:r>
              <a:rPr lang="en-US" altLang="zh-CN" dirty="0" err="1" smtClean="0"/>
              <a:t>Tensorflow</a:t>
            </a:r>
            <a:r>
              <a:rPr lang="en-US" altLang="zh-CN" dirty="0" smtClean="0"/>
              <a:t> serving</a:t>
            </a:r>
            <a:r>
              <a:rPr lang="zh-CN" altLang="en-US" dirty="0" smtClean="0"/>
              <a:t>做</a:t>
            </a:r>
            <a:r>
              <a:rPr lang="en-US" altLang="zh-CN" dirty="0" smtClean="0"/>
              <a:t>transformer</a:t>
            </a:r>
            <a:r>
              <a:rPr lang="zh-CN" altLang="en-US" dirty="0" smtClean="0"/>
              <a:t>的话，客户定制的代码中用</a:t>
            </a:r>
            <a:r>
              <a:rPr lang="en-US" altLang="zh-CN" dirty="0" err="1" smtClean="0"/>
              <a:t>input_handler</a:t>
            </a:r>
            <a:r>
              <a:rPr lang="zh-CN" altLang="en-US" dirty="0" smtClean="0"/>
              <a:t>作为预处理，用</a:t>
            </a:r>
            <a:r>
              <a:rPr lang="en-US" altLang="zh-CN" dirty="0" err="1" smtClean="0"/>
              <a:t>output_handler</a:t>
            </a:r>
            <a:r>
              <a:rPr lang="zh-CN" altLang="en-US" dirty="0" smtClean="0"/>
              <a:t>作为后处理。</a:t>
            </a:r>
            <a:endParaRPr lang="en-US" altLang="zh-CN" dirty="0" smtClean="0"/>
          </a:p>
          <a:p>
            <a:r>
              <a:rPr lang="zh-CN" altLang="en-US" dirty="0" smtClean="0"/>
              <a:t>在提供的代码中依赖的库需要写一个</a:t>
            </a:r>
            <a:r>
              <a:rPr lang="en-US" altLang="zh-CN" dirty="0" smtClean="0"/>
              <a:t>requirement.txt</a:t>
            </a:r>
            <a:r>
              <a:rPr lang="zh-CN" altLang="en-US" dirty="0" smtClean="0"/>
              <a:t>文件中罗列出来。</a:t>
            </a:r>
            <a:endParaRPr lang="en-US" altLang="zh-CN" dirty="0" smtClean="0"/>
          </a:p>
          <a:p>
            <a:endParaRPr lang="en-US" altLang="zh-CN" dirty="0" smtClean="0"/>
          </a:p>
          <a:p>
            <a:r>
              <a:rPr lang="en-US" dirty="0" err="1" smtClean="0"/>
              <a:t>def</a:t>
            </a:r>
            <a:r>
              <a:rPr lang="en-US" dirty="0" smtClean="0"/>
              <a:t> </a:t>
            </a:r>
            <a:r>
              <a:rPr lang="en-US" dirty="0" err="1" smtClean="0"/>
              <a:t>input_handler</a:t>
            </a:r>
            <a:r>
              <a:rPr lang="en-US" dirty="0" smtClean="0"/>
              <a:t>(data, context):</a:t>
            </a:r>
          </a:p>
          <a:p>
            <a:r>
              <a:rPr lang="en-US" dirty="0" smtClean="0"/>
              <a:t>    """ Pre-process request input before it is sent to </a:t>
            </a:r>
            <a:r>
              <a:rPr lang="en-US" dirty="0" err="1" smtClean="0"/>
              <a:t>TensorFlow</a:t>
            </a:r>
            <a:r>
              <a:rPr lang="en-US" dirty="0" smtClean="0"/>
              <a:t> Serving REST API</a:t>
            </a:r>
          </a:p>
          <a:p>
            <a:endParaRPr lang="en-US" dirty="0" smtClean="0"/>
          </a:p>
          <a:p>
            <a:r>
              <a:rPr lang="en-US" dirty="0" smtClean="0"/>
              <a:t>    </a:t>
            </a:r>
            <a:r>
              <a:rPr lang="en-US" dirty="0" err="1" smtClean="0"/>
              <a:t>Args</a:t>
            </a:r>
            <a:r>
              <a:rPr lang="en-US" dirty="0" smtClean="0"/>
              <a:t>:</a:t>
            </a:r>
          </a:p>
          <a:p>
            <a:r>
              <a:rPr lang="en-US" dirty="0" smtClean="0"/>
              <a:t>        data (</a:t>
            </a:r>
            <a:r>
              <a:rPr lang="en-US" dirty="0" err="1" smtClean="0"/>
              <a:t>obj</a:t>
            </a:r>
            <a:r>
              <a:rPr lang="en-US" dirty="0" smtClean="0"/>
              <a:t>): the request data, in format of </a:t>
            </a:r>
            <a:r>
              <a:rPr lang="en-US" dirty="0" err="1" smtClean="0"/>
              <a:t>dict</a:t>
            </a:r>
            <a:r>
              <a:rPr lang="en-US" dirty="0" smtClean="0"/>
              <a:t> or string</a:t>
            </a:r>
          </a:p>
          <a:p>
            <a:r>
              <a:rPr lang="en-US" dirty="0" smtClean="0"/>
              <a:t>        context (Context): an object containing request and configuration details</a:t>
            </a:r>
          </a:p>
          <a:p>
            <a:endParaRPr lang="en-US" dirty="0" smtClean="0"/>
          </a:p>
          <a:p>
            <a:r>
              <a:rPr lang="en-US" dirty="0" smtClean="0"/>
              <a:t>    Returns:</a:t>
            </a:r>
          </a:p>
          <a:p>
            <a:r>
              <a:rPr lang="en-US" dirty="0" smtClean="0"/>
              <a:t>        (</a:t>
            </a:r>
            <a:r>
              <a:rPr lang="en-US" dirty="0" err="1" smtClean="0"/>
              <a:t>dict</a:t>
            </a:r>
            <a:r>
              <a:rPr lang="en-US" dirty="0" smtClean="0"/>
              <a:t>): a JSON-serializable </a:t>
            </a:r>
            <a:r>
              <a:rPr lang="en-US" dirty="0" err="1" smtClean="0"/>
              <a:t>dict</a:t>
            </a:r>
            <a:r>
              <a:rPr lang="en-US" dirty="0" smtClean="0"/>
              <a:t> that contains request body and headers</a:t>
            </a:r>
          </a:p>
          <a:p>
            <a:r>
              <a:rPr lang="en-US" dirty="0" smtClean="0"/>
              <a:t>    ""“</a:t>
            </a:r>
          </a:p>
          <a:p>
            <a:endParaRPr lang="en-US" dirty="0" smtClean="0"/>
          </a:p>
          <a:p>
            <a:r>
              <a:rPr lang="en-US" dirty="0" err="1" smtClean="0"/>
              <a:t>def</a:t>
            </a:r>
            <a:r>
              <a:rPr lang="en-US" dirty="0" smtClean="0"/>
              <a:t> </a:t>
            </a:r>
            <a:r>
              <a:rPr lang="en-US" dirty="0" err="1" smtClean="0"/>
              <a:t>output_handler</a:t>
            </a:r>
            <a:r>
              <a:rPr lang="en-US" dirty="0" smtClean="0"/>
              <a:t>(data, context):</a:t>
            </a:r>
          </a:p>
          <a:p>
            <a:r>
              <a:rPr lang="en-US" dirty="0" smtClean="0"/>
              <a:t>    """Post-process </a:t>
            </a:r>
            <a:r>
              <a:rPr lang="en-US" dirty="0" err="1" smtClean="0"/>
              <a:t>TensorFlow</a:t>
            </a:r>
            <a:r>
              <a:rPr lang="en-US" dirty="0" smtClean="0"/>
              <a:t> Serving output before it is returned to the client.</a:t>
            </a:r>
          </a:p>
          <a:p>
            <a:endParaRPr lang="en-US" dirty="0" smtClean="0"/>
          </a:p>
          <a:p>
            <a:r>
              <a:rPr lang="en-US" dirty="0" smtClean="0"/>
              <a:t>    </a:t>
            </a:r>
            <a:r>
              <a:rPr lang="en-US" dirty="0" err="1" smtClean="0"/>
              <a:t>Args</a:t>
            </a:r>
            <a:r>
              <a:rPr lang="en-US" dirty="0" smtClean="0"/>
              <a:t>:</a:t>
            </a:r>
          </a:p>
          <a:p>
            <a:r>
              <a:rPr lang="en-US" dirty="0" smtClean="0"/>
              <a:t>        data (</a:t>
            </a:r>
            <a:r>
              <a:rPr lang="en-US" dirty="0" err="1" smtClean="0"/>
              <a:t>obj</a:t>
            </a:r>
            <a:r>
              <a:rPr lang="en-US" dirty="0" smtClean="0"/>
              <a:t>): the </a:t>
            </a:r>
            <a:r>
              <a:rPr lang="en-US" dirty="0" err="1" smtClean="0"/>
              <a:t>TensorFlow</a:t>
            </a:r>
            <a:r>
              <a:rPr lang="en-US" dirty="0" smtClean="0"/>
              <a:t> serving response</a:t>
            </a:r>
          </a:p>
          <a:p>
            <a:r>
              <a:rPr lang="en-US" dirty="0" smtClean="0"/>
              <a:t>        context (Context): an object containing request and configuration details</a:t>
            </a:r>
          </a:p>
          <a:p>
            <a:endParaRPr lang="en-US" dirty="0" smtClean="0"/>
          </a:p>
          <a:p>
            <a:r>
              <a:rPr lang="en-US" dirty="0" smtClean="0"/>
              <a:t>    Returns:</a:t>
            </a:r>
          </a:p>
          <a:p>
            <a:r>
              <a:rPr lang="en-US" dirty="0" smtClean="0"/>
              <a:t>        (bytes, string): data to return to client, response content type</a:t>
            </a:r>
          </a:p>
          <a:p>
            <a:r>
              <a:rPr lang="en-US" dirty="0" smtClean="0"/>
              <a:t>    ""“</a:t>
            </a:r>
          </a:p>
          <a:p>
            <a:endParaRPr lang="en-US" dirty="0" smtClean="0"/>
          </a:p>
          <a:p>
            <a:endParaRPr lang="en-US" dirty="0" smtClean="0"/>
          </a:p>
          <a:p>
            <a:r>
              <a:rPr lang="zh-CN" altLang="en-US" dirty="0" smtClean="0"/>
              <a:t>关于</a:t>
            </a:r>
            <a:r>
              <a:rPr lang="en-US" altLang="zh-CN" dirty="0" smtClean="0"/>
              <a:t>enable TFS batching</a:t>
            </a:r>
            <a:r>
              <a:rPr lang="zh-CN" altLang="en-US" dirty="0" smtClean="0"/>
              <a:t>功能的环境变量设置请参考：</a:t>
            </a:r>
            <a:r>
              <a:rPr lang="en-US" altLang="zh-CN" dirty="0" smtClean="0"/>
              <a:t>https://github.com/aws/sagemaker-tensorflow-serving-container/tree/806e8a652545c44d38db97af88a1af878a59555e</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84</a:t>
            </a:fld>
            <a:endParaRPr lang="en-US"/>
          </a:p>
        </p:txBody>
      </p:sp>
    </p:spTree>
    <p:extLst>
      <p:ext uri="{BB962C8B-B14F-4D97-AF65-F5344CB8AC3E}">
        <p14:creationId xmlns:p14="http://schemas.microsoft.com/office/powerpoint/2010/main" val="574278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关于使用</a:t>
            </a:r>
            <a:r>
              <a:rPr lang="en-US" altLang="zh-CN" dirty="0" smtClean="0"/>
              <a:t>SM transformer for TFS </a:t>
            </a:r>
            <a:r>
              <a:rPr lang="zh-CN" altLang="en-US" dirty="0" smtClean="0"/>
              <a:t>使用</a:t>
            </a:r>
            <a:r>
              <a:rPr lang="en-US" altLang="zh-CN" dirty="0" smtClean="0"/>
              <a:t>requirments.txt</a:t>
            </a:r>
            <a:r>
              <a:rPr lang="zh-CN" altLang="en-US" dirty="0" smtClean="0"/>
              <a:t>文件时的目录结构请参考：</a:t>
            </a:r>
            <a:r>
              <a:rPr lang="en-US" sz="1200" u="sng" kern="1200" dirty="0" smtClean="0">
                <a:solidFill>
                  <a:schemeClr val="tx1"/>
                </a:solidFill>
                <a:effectLst/>
                <a:latin typeface="+mn-lt"/>
                <a:ea typeface="+mn-ea"/>
                <a:cs typeface="+mn-cs"/>
                <a:hlinkClick r:id="rId3"/>
              </a:rPr>
              <a:t>https://aws.amazon.com/blogs/machine-learning/performing-batch-inference-with-tensorflow-serving-in-amazon-sagemaker/</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86</a:t>
            </a:fld>
            <a:endParaRPr lang="en-US"/>
          </a:p>
        </p:txBody>
      </p:sp>
    </p:spTree>
    <p:extLst>
      <p:ext uri="{BB962C8B-B14F-4D97-AF65-F5344CB8AC3E}">
        <p14:creationId xmlns:p14="http://schemas.microsoft.com/office/powerpoint/2010/main" val="1149847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具体的流程参考如下：</a:t>
            </a:r>
            <a:endParaRPr lang="en-US" altLang="zh-CN" dirty="0" smtClean="0"/>
          </a:p>
          <a:p>
            <a:r>
              <a:rPr lang="zh-CN" altLang="en-US" dirty="0" smtClean="0"/>
              <a:t>捕获数据：使终端节点能够捕获从传入请求到已训练的 </a:t>
            </a:r>
            <a:r>
              <a:rPr lang="en-US" altLang="zh-CN" dirty="0" smtClean="0"/>
              <a:t>ML </a:t>
            </a:r>
            <a:r>
              <a:rPr lang="zh-CN" altLang="en-US" dirty="0" smtClean="0"/>
              <a:t>模型和结果模型预测的数据。</a:t>
            </a:r>
          </a:p>
          <a:p>
            <a:r>
              <a:rPr lang="zh-CN" altLang="en-US" dirty="0" smtClean="0"/>
              <a:t>创建基准：从用于训练模型的数据集创建基准，计算每个特征的基准</a:t>
            </a:r>
            <a:r>
              <a:rPr lang="en-US" altLang="zh-CN" dirty="0" smtClean="0"/>
              <a:t>schema</a:t>
            </a:r>
            <a:r>
              <a:rPr lang="zh-CN" altLang="en-US" dirty="0" smtClean="0"/>
              <a:t>约束和统计数据。</a:t>
            </a:r>
          </a:p>
          <a:p>
            <a:r>
              <a:rPr lang="zh-CN" altLang="en-US" dirty="0" smtClean="0"/>
              <a:t>计划监控作业：创建一个监控计划，该计划指定要收集哪些数据、数据收集频率、数据分析方式以及生成哪些报告。</a:t>
            </a:r>
          </a:p>
          <a:p>
            <a:r>
              <a:rPr lang="zh-CN" altLang="en-US" dirty="0" smtClean="0"/>
              <a:t>解释结果：检查将最新数据与基准进行比较的报告，并观察报告的任何违规行为以及来自 </a:t>
            </a:r>
            <a:r>
              <a:rPr lang="en-US" altLang="zh-CN" dirty="0" smtClean="0"/>
              <a:t>Amazon </a:t>
            </a:r>
            <a:r>
              <a:rPr lang="en-US" altLang="zh-CN" dirty="0" err="1" smtClean="0"/>
              <a:t>CloudWatch</a:t>
            </a:r>
            <a:r>
              <a:rPr lang="en-US" altLang="zh-CN" dirty="0" smtClean="0"/>
              <a:t> </a:t>
            </a:r>
            <a:r>
              <a:rPr lang="zh-CN" altLang="en-US" dirty="0" smtClean="0"/>
              <a:t>的指标和通知。</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87</a:t>
            </a:fld>
            <a:endParaRPr lang="en-US"/>
          </a:p>
        </p:txBody>
      </p:sp>
    </p:spTree>
    <p:extLst>
      <p:ext uri="{BB962C8B-B14F-4D97-AF65-F5344CB8AC3E}">
        <p14:creationId xmlns:p14="http://schemas.microsoft.com/office/powerpoint/2010/main" val="293899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SageMaker</a:t>
            </a:r>
            <a:r>
              <a:rPr lang="en-US" altLang="zh-CN" dirty="0" smtClean="0"/>
              <a:t> Python SDK</a:t>
            </a:r>
            <a:r>
              <a:rPr lang="zh-CN" altLang="en-US" dirty="0" smtClean="0"/>
              <a:t>（即</a:t>
            </a:r>
            <a:r>
              <a:rPr lang="en-US" altLang="zh-CN" dirty="0" smtClean="0"/>
              <a:t>SM</a:t>
            </a:r>
            <a:r>
              <a:rPr lang="zh-CN" altLang="en-US" dirty="0" smtClean="0"/>
              <a:t>的</a:t>
            </a:r>
            <a:r>
              <a:rPr lang="en-US" altLang="zh-CN" dirty="0" smtClean="0"/>
              <a:t>high level API</a:t>
            </a:r>
            <a:r>
              <a:rPr lang="zh-CN" altLang="en-US" dirty="0" smtClean="0"/>
              <a:t>）参考：</a:t>
            </a:r>
            <a:r>
              <a:rPr lang="en-US" altLang="zh-CN" dirty="0" smtClean="0"/>
              <a:t>https://sagemaker.readthedocs.io/en/stable/overview.html</a:t>
            </a:r>
          </a:p>
          <a:p>
            <a:r>
              <a:rPr lang="en-US" altLang="zh-CN" dirty="0" err="1" smtClean="0"/>
              <a:t>Sagemaker</a:t>
            </a:r>
            <a:r>
              <a:rPr lang="en-US" altLang="zh-CN" dirty="0" smtClean="0"/>
              <a:t> high level API for </a:t>
            </a:r>
            <a:r>
              <a:rPr lang="en-US" altLang="zh-CN" dirty="0" err="1" smtClean="0"/>
              <a:t>Xgboost</a:t>
            </a:r>
            <a:r>
              <a:rPr lang="zh-CN" altLang="en-US" dirty="0" smtClean="0"/>
              <a:t>的参考：（</a:t>
            </a:r>
            <a:r>
              <a:rPr lang="en-US" dirty="0" smtClean="0"/>
              <a:t>https://github.com/aws/sagemaker-python-sdk/tree/master/src/sagemaker/xgboost</a:t>
            </a:r>
            <a:r>
              <a:rPr lang="zh-CN" altLang="en-US" dirty="0" smtClean="0"/>
              <a:t>）</a:t>
            </a:r>
            <a:endParaRPr lang="en-US" altLang="zh-CN"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a:t>
            </a:fld>
            <a:endParaRPr lang="en-US"/>
          </a:p>
        </p:txBody>
      </p:sp>
    </p:spTree>
    <p:extLst>
      <p:ext uri="{BB962C8B-B14F-4D97-AF65-F5344CB8AC3E}">
        <p14:creationId xmlns:p14="http://schemas.microsoft.com/office/powerpoint/2010/main" val="1513722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class </a:t>
            </a:r>
            <a:r>
              <a:rPr lang="en-US" dirty="0" err="1" smtClean="0"/>
              <a:t>sagemaker.model_monitor.model_monitoring.DefaultModelMonitor</a:t>
            </a:r>
            <a:r>
              <a:rPr lang="en-US" dirty="0" smtClean="0"/>
              <a:t>(</a:t>
            </a:r>
            <a:r>
              <a:rPr lang="en-US" i="1" dirty="0" smtClean="0"/>
              <a:t>role</a:t>
            </a:r>
            <a:r>
              <a:rPr lang="en-US" dirty="0" smtClean="0"/>
              <a:t>, </a:t>
            </a:r>
            <a:r>
              <a:rPr lang="en-US" i="1" dirty="0" err="1" smtClean="0"/>
              <a:t>instance_count</a:t>
            </a:r>
            <a:r>
              <a:rPr lang="en-US" i="1" dirty="0" smtClean="0"/>
              <a:t>=1</a:t>
            </a:r>
            <a:r>
              <a:rPr lang="en-US" dirty="0" smtClean="0"/>
              <a:t>, </a:t>
            </a:r>
            <a:r>
              <a:rPr lang="en-US" i="1" dirty="0" err="1" smtClean="0"/>
              <a:t>instance_type</a:t>
            </a:r>
            <a:r>
              <a:rPr lang="en-US" i="1" dirty="0" smtClean="0"/>
              <a:t>='ml.m5.xlarge'</a:t>
            </a:r>
            <a:r>
              <a:rPr lang="en-US" dirty="0" smtClean="0"/>
              <a:t>, </a:t>
            </a:r>
            <a:r>
              <a:rPr lang="en-US" i="1" dirty="0" err="1" smtClean="0"/>
              <a:t>volume_size_in_gb</a:t>
            </a:r>
            <a:r>
              <a:rPr lang="en-US" i="1" dirty="0" smtClean="0"/>
              <a:t>=30</a:t>
            </a:r>
            <a:r>
              <a:rPr lang="en-US" dirty="0" smtClean="0"/>
              <a:t>, </a:t>
            </a:r>
            <a:r>
              <a:rPr lang="en-US" i="1" dirty="0" err="1" smtClean="0"/>
              <a:t>volume_kms_key</a:t>
            </a:r>
            <a:r>
              <a:rPr lang="en-US" i="1" dirty="0" smtClean="0"/>
              <a:t>=None</a:t>
            </a:r>
            <a:r>
              <a:rPr lang="en-US" dirty="0" smtClean="0"/>
              <a:t>, </a:t>
            </a:r>
            <a:r>
              <a:rPr lang="en-US" i="1" dirty="0" err="1" smtClean="0"/>
              <a:t>output_kms_key</a:t>
            </a:r>
            <a:r>
              <a:rPr lang="en-US" i="1" dirty="0" smtClean="0"/>
              <a:t>=None</a:t>
            </a:r>
            <a:r>
              <a:rPr lang="en-US" dirty="0" smtClean="0"/>
              <a:t>, </a:t>
            </a:r>
            <a:r>
              <a:rPr lang="en-US" i="1" dirty="0" err="1" smtClean="0"/>
              <a:t>max_runtime_in_seconds</a:t>
            </a:r>
            <a:r>
              <a:rPr lang="en-US" i="1" dirty="0" smtClean="0"/>
              <a:t>=None</a:t>
            </a:r>
            <a:r>
              <a:rPr lang="en-US" dirty="0" smtClean="0"/>
              <a:t>, </a:t>
            </a:r>
            <a:r>
              <a:rPr lang="en-US" i="1" dirty="0" err="1" smtClean="0"/>
              <a:t>base_job_name</a:t>
            </a:r>
            <a:r>
              <a:rPr lang="en-US" i="1" dirty="0" smtClean="0"/>
              <a:t>=None</a:t>
            </a:r>
            <a:r>
              <a:rPr lang="en-US" dirty="0" smtClean="0"/>
              <a:t>, </a:t>
            </a:r>
            <a:r>
              <a:rPr lang="en-US" i="1" dirty="0" err="1" smtClean="0"/>
              <a:t>sagemaker_session</a:t>
            </a:r>
            <a:r>
              <a:rPr lang="en-US" i="1" dirty="0" smtClean="0"/>
              <a:t>=None</a:t>
            </a:r>
            <a:r>
              <a:rPr lang="en-US" dirty="0" smtClean="0"/>
              <a:t>, </a:t>
            </a:r>
            <a:r>
              <a:rPr lang="en-US" i="1" dirty="0" err="1" smtClean="0"/>
              <a:t>env</a:t>
            </a:r>
            <a:r>
              <a:rPr lang="en-US" i="1" dirty="0" smtClean="0"/>
              <a:t>=None</a:t>
            </a:r>
            <a:r>
              <a:rPr lang="en-US" dirty="0" smtClean="0"/>
              <a:t>, </a:t>
            </a:r>
            <a:r>
              <a:rPr lang="en-US" i="1" dirty="0" smtClean="0"/>
              <a:t>tags=None</a:t>
            </a:r>
            <a:r>
              <a:rPr lang="en-US" dirty="0" smtClean="0"/>
              <a:t>, </a:t>
            </a:r>
            <a:r>
              <a:rPr lang="en-US" i="1" dirty="0" err="1" smtClean="0"/>
              <a:t>network_config</a:t>
            </a:r>
            <a:r>
              <a:rPr lang="en-US" i="1" dirty="0" smtClean="0"/>
              <a:t>=None</a:t>
            </a:r>
            <a:r>
              <a:rPr lang="en-US" dirty="0" smtClean="0"/>
              <a:t>)</a:t>
            </a:r>
          </a:p>
          <a:p>
            <a:r>
              <a:rPr lang="en-US" dirty="0" smtClean="0"/>
              <a:t>	</a:t>
            </a:r>
            <a:r>
              <a:rPr lang="en-US" dirty="0" err="1" smtClean="0"/>
              <a:t>create_monitoring_schedule</a:t>
            </a:r>
            <a:r>
              <a:rPr lang="en-US" dirty="0" smtClean="0"/>
              <a:t>(</a:t>
            </a:r>
            <a:r>
              <a:rPr lang="en-US" i="1" dirty="0" err="1" smtClean="0"/>
              <a:t>endpoint_input</a:t>
            </a:r>
            <a:r>
              <a:rPr lang="en-US" dirty="0" smtClean="0"/>
              <a:t>, </a:t>
            </a:r>
            <a:r>
              <a:rPr lang="en-US" i="1" dirty="0" err="1" smtClean="0"/>
              <a:t>record_preprocessor_script</a:t>
            </a:r>
            <a:r>
              <a:rPr lang="en-US" i="1" dirty="0" smtClean="0"/>
              <a:t>=None</a:t>
            </a:r>
            <a:r>
              <a:rPr lang="en-US" dirty="0" smtClean="0"/>
              <a:t>, </a:t>
            </a:r>
            <a:r>
              <a:rPr lang="en-US" i="1" dirty="0" err="1" smtClean="0"/>
              <a:t>post_analytics_processor_script</a:t>
            </a:r>
            <a:r>
              <a:rPr lang="en-US" i="1" dirty="0" smtClean="0"/>
              <a:t>=None</a:t>
            </a:r>
            <a:r>
              <a:rPr lang="en-US" dirty="0" smtClean="0"/>
              <a:t>, </a:t>
            </a:r>
            <a:r>
              <a:rPr lang="en-US" i="1" dirty="0" smtClean="0"/>
              <a:t>output_s3_uri=None</a:t>
            </a:r>
            <a:r>
              <a:rPr lang="en-US" dirty="0" smtClean="0"/>
              <a:t>, </a:t>
            </a:r>
            <a:r>
              <a:rPr lang="en-US" i="1" dirty="0" smtClean="0"/>
              <a:t>constraints=None</a:t>
            </a:r>
            <a:r>
              <a:rPr lang="en-US" dirty="0" smtClean="0"/>
              <a:t>, 			</a:t>
            </a:r>
            <a:r>
              <a:rPr lang="en-US" i="1" dirty="0" smtClean="0"/>
              <a:t>statistics=None</a:t>
            </a:r>
            <a:r>
              <a:rPr lang="en-US" dirty="0" smtClean="0"/>
              <a:t>, </a:t>
            </a:r>
            <a:r>
              <a:rPr lang="en-US" i="1" dirty="0" err="1" smtClean="0"/>
              <a:t>monitor_schedule_name</a:t>
            </a:r>
            <a:r>
              <a:rPr lang="en-US" i="1" dirty="0" smtClean="0"/>
              <a:t>=None</a:t>
            </a:r>
            <a:r>
              <a:rPr lang="en-US" dirty="0" smtClean="0"/>
              <a:t>, </a:t>
            </a:r>
            <a:r>
              <a:rPr lang="en-US" i="1" dirty="0" err="1" smtClean="0"/>
              <a:t>schedule_cron_expression</a:t>
            </a:r>
            <a:r>
              <a:rPr lang="en-US" i="1" dirty="0" smtClean="0"/>
              <a:t>=None</a:t>
            </a:r>
            <a:r>
              <a:rPr lang="en-US" dirty="0" smtClean="0"/>
              <a:t>, </a:t>
            </a:r>
            <a:r>
              <a:rPr lang="en-US" b="1" i="1" dirty="0" err="1" smtClean="0"/>
              <a:t>enable_cloudwatch_metrics</a:t>
            </a:r>
            <a:r>
              <a:rPr lang="en-US" i="1" dirty="0" smtClean="0"/>
              <a:t>=True</a:t>
            </a:r>
            <a:r>
              <a:rPr lang="en-US" dirty="0" smtClean="0"/>
              <a:t>)</a:t>
            </a:r>
          </a:p>
          <a:p>
            <a:endParaRPr lang="en-US" dirty="0" smtClean="0"/>
          </a:p>
          <a:p>
            <a:r>
              <a:rPr lang="zh-CN" altLang="en-US" dirty="0" smtClean="0"/>
              <a:t>上面的</a:t>
            </a:r>
            <a:r>
              <a:rPr lang="en-US" dirty="0" err="1" smtClean="0"/>
              <a:t>create_monitoring_schedule</a:t>
            </a:r>
            <a:r>
              <a:rPr lang="en-US" altLang="zh-CN" dirty="0" smtClean="0"/>
              <a:t>()</a:t>
            </a:r>
            <a:r>
              <a:rPr lang="zh-CN" altLang="en-US" dirty="0" smtClean="0"/>
              <a:t>是</a:t>
            </a:r>
            <a:r>
              <a:rPr lang="en-US" altLang="zh-CN" dirty="0" err="1" smtClean="0"/>
              <a:t>sagemaker</a:t>
            </a:r>
            <a:r>
              <a:rPr lang="zh-CN" altLang="en-US" dirty="0" smtClean="0"/>
              <a:t>的</a:t>
            </a:r>
            <a:r>
              <a:rPr lang="en-US" dirty="0" err="1" smtClean="0"/>
              <a:t>DefaultModelMonitor</a:t>
            </a:r>
            <a:r>
              <a:rPr lang="zh-CN" altLang="en-US" dirty="0" smtClean="0"/>
              <a:t>类的</a:t>
            </a:r>
            <a:r>
              <a:rPr lang="en-US" altLang="zh-CN" dirty="0" smtClean="0"/>
              <a:t>API</a:t>
            </a:r>
            <a:r>
              <a:rPr lang="zh-CN" altLang="en-US" dirty="0" smtClean="0"/>
              <a:t>。</a:t>
            </a:r>
            <a:endParaRPr lang="en-US" altLang="zh-CN" dirty="0" smtClean="0"/>
          </a:p>
          <a:p>
            <a:endParaRPr lang="en-US" dirty="0" smtClean="0"/>
          </a:p>
          <a:p>
            <a:r>
              <a:rPr lang="zh-CN" altLang="en-US" dirty="0" smtClean="0"/>
              <a:t>内建的</a:t>
            </a:r>
            <a:r>
              <a:rPr lang="en-US" dirty="0" err="1" smtClean="0"/>
              <a:t>DefaultModelMonitor</a:t>
            </a:r>
            <a:r>
              <a:rPr lang="zh-CN" altLang="en-US" dirty="0" smtClean="0"/>
              <a:t>能发布的</a:t>
            </a:r>
            <a:r>
              <a:rPr lang="en-US" altLang="zh-CN" dirty="0" err="1" smtClean="0"/>
              <a:t>cloudwatch</a:t>
            </a:r>
            <a:r>
              <a:rPr lang="en-US" altLang="zh-CN" dirty="0" smtClean="0"/>
              <a:t> metric</a:t>
            </a:r>
            <a:r>
              <a:rPr lang="zh-CN" altLang="en-US" dirty="0" smtClean="0"/>
              <a:t>如下所示：</a:t>
            </a:r>
            <a:endParaRPr lang="en-US" dirty="0" smtClean="0"/>
          </a:p>
          <a:p>
            <a:r>
              <a:rPr lang="en-US" dirty="0" smtClean="0"/>
              <a:t>For numerical fields:</a:t>
            </a:r>
          </a:p>
          <a:p>
            <a:r>
              <a:rPr lang="en-US" dirty="0" smtClean="0"/>
              <a:t>Metric : Max → query for </a:t>
            </a:r>
            <a:r>
              <a:rPr lang="en-US" dirty="0" err="1" smtClean="0"/>
              <a:t>MetricName</a:t>
            </a:r>
            <a:r>
              <a:rPr lang="en-US" dirty="0" smtClean="0"/>
              <a:t>: </a:t>
            </a:r>
            <a:r>
              <a:rPr lang="en-US" dirty="0" err="1" smtClean="0"/>
              <a:t>feature_data</a:t>
            </a:r>
            <a:r>
              <a:rPr lang="en-US" dirty="0" smtClean="0"/>
              <a:t>_{</a:t>
            </a:r>
            <a:r>
              <a:rPr lang="en-US" dirty="0" err="1" smtClean="0"/>
              <a:t>feature_name</a:t>
            </a:r>
            <a:r>
              <a:rPr lang="en-US" dirty="0" smtClean="0"/>
              <a:t>}, Stat: Max</a:t>
            </a:r>
          </a:p>
          <a:p>
            <a:r>
              <a:rPr lang="en-US" dirty="0" smtClean="0"/>
              <a:t>Metric : Min → query for </a:t>
            </a:r>
            <a:r>
              <a:rPr lang="en-US" dirty="0" err="1" smtClean="0"/>
              <a:t>MetricName</a:t>
            </a:r>
            <a:r>
              <a:rPr lang="en-US" dirty="0" smtClean="0"/>
              <a:t>: </a:t>
            </a:r>
            <a:r>
              <a:rPr lang="en-US" dirty="0" err="1" smtClean="0"/>
              <a:t>feature_data</a:t>
            </a:r>
            <a:r>
              <a:rPr lang="en-US" dirty="0" smtClean="0"/>
              <a:t>_{</a:t>
            </a:r>
            <a:r>
              <a:rPr lang="en-US" dirty="0" err="1" smtClean="0"/>
              <a:t>feature_name</a:t>
            </a:r>
            <a:r>
              <a:rPr lang="en-US" dirty="0" smtClean="0"/>
              <a:t>}, Stat: Min</a:t>
            </a:r>
          </a:p>
          <a:p>
            <a:r>
              <a:rPr lang="en-US" dirty="0" smtClean="0"/>
              <a:t>Metric : Sum → query for </a:t>
            </a:r>
            <a:r>
              <a:rPr lang="en-US" dirty="0" err="1" smtClean="0"/>
              <a:t>MetricName</a:t>
            </a:r>
            <a:r>
              <a:rPr lang="en-US" dirty="0" smtClean="0"/>
              <a:t>: </a:t>
            </a:r>
            <a:r>
              <a:rPr lang="en-US" dirty="0" err="1" smtClean="0"/>
              <a:t>feature_data</a:t>
            </a:r>
            <a:r>
              <a:rPr lang="en-US" dirty="0" smtClean="0"/>
              <a:t>_{</a:t>
            </a:r>
            <a:r>
              <a:rPr lang="en-US" dirty="0" err="1" smtClean="0"/>
              <a:t>feature_name</a:t>
            </a:r>
            <a:r>
              <a:rPr lang="en-US" dirty="0" smtClean="0"/>
              <a:t>}, Stat: Sum</a:t>
            </a:r>
          </a:p>
          <a:p>
            <a:r>
              <a:rPr lang="en-US" dirty="0" smtClean="0"/>
              <a:t>Metric : </a:t>
            </a:r>
            <a:r>
              <a:rPr lang="en-US" dirty="0" err="1" smtClean="0"/>
              <a:t>SampleCount</a:t>
            </a:r>
            <a:r>
              <a:rPr lang="en-US" dirty="0" smtClean="0"/>
              <a:t> → query for </a:t>
            </a:r>
            <a:r>
              <a:rPr lang="en-US" dirty="0" err="1" smtClean="0"/>
              <a:t>MetricName</a:t>
            </a:r>
            <a:r>
              <a:rPr lang="en-US" dirty="0" smtClean="0"/>
              <a:t>: </a:t>
            </a:r>
            <a:r>
              <a:rPr lang="en-US" dirty="0" err="1" smtClean="0"/>
              <a:t>feature_data</a:t>
            </a:r>
            <a:r>
              <a:rPr lang="en-US" dirty="0" smtClean="0"/>
              <a:t>_{</a:t>
            </a:r>
            <a:r>
              <a:rPr lang="en-US" dirty="0" err="1" smtClean="0"/>
              <a:t>feature_name</a:t>
            </a:r>
            <a:r>
              <a:rPr lang="en-US" dirty="0" smtClean="0"/>
              <a:t>}, Stat: </a:t>
            </a:r>
            <a:r>
              <a:rPr lang="en-US" dirty="0" err="1" smtClean="0"/>
              <a:t>SampleCount</a:t>
            </a:r>
            <a:endParaRPr lang="en-US" dirty="0" smtClean="0"/>
          </a:p>
          <a:p>
            <a:r>
              <a:rPr lang="en-US" dirty="0" smtClean="0"/>
              <a:t>Metric : Average → query for </a:t>
            </a:r>
            <a:r>
              <a:rPr lang="en-US" dirty="0" err="1" smtClean="0"/>
              <a:t>MetricName</a:t>
            </a:r>
            <a:r>
              <a:rPr lang="en-US" dirty="0" smtClean="0"/>
              <a:t>: </a:t>
            </a:r>
            <a:r>
              <a:rPr lang="en-US" dirty="0" err="1" smtClean="0"/>
              <a:t>feature_data</a:t>
            </a:r>
            <a:r>
              <a:rPr lang="en-US" dirty="0" smtClean="0"/>
              <a:t>_{</a:t>
            </a:r>
            <a:r>
              <a:rPr lang="en-US" dirty="0" err="1" smtClean="0"/>
              <a:t>feature_name</a:t>
            </a:r>
            <a:r>
              <a:rPr lang="en-US" dirty="0" smtClean="0"/>
              <a:t>}, Stat: Average</a:t>
            </a:r>
          </a:p>
          <a:p>
            <a:r>
              <a:rPr lang="en-US" dirty="0" smtClean="0"/>
              <a:t>For both numerical and string fields:</a:t>
            </a:r>
          </a:p>
          <a:p>
            <a:r>
              <a:rPr lang="en-US" dirty="0" smtClean="0"/>
              <a:t>Metric: Completeness → query for </a:t>
            </a:r>
            <a:r>
              <a:rPr lang="en-US" dirty="0" err="1" smtClean="0"/>
              <a:t>MetricName</a:t>
            </a:r>
            <a:r>
              <a:rPr lang="en-US" dirty="0" smtClean="0"/>
              <a:t>: </a:t>
            </a:r>
            <a:r>
              <a:rPr lang="en-US" dirty="0" err="1" smtClean="0"/>
              <a:t>feature_non_null</a:t>
            </a:r>
            <a:r>
              <a:rPr lang="en-US" dirty="0" smtClean="0"/>
              <a:t>_{</a:t>
            </a:r>
            <a:r>
              <a:rPr lang="en-US" dirty="0" err="1" smtClean="0"/>
              <a:t>feature_name</a:t>
            </a:r>
            <a:r>
              <a:rPr lang="en-US" dirty="0" smtClean="0"/>
              <a:t>}, Stat: Sum</a:t>
            </a:r>
          </a:p>
          <a:p>
            <a:r>
              <a:rPr lang="en-US" dirty="0" smtClean="0"/>
              <a:t>Metric: Baseline Drift → query for </a:t>
            </a:r>
            <a:r>
              <a:rPr lang="en-US" dirty="0" err="1" smtClean="0"/>
              <a:t>MetricName</a:t>
            </a:r>
            <a:r>
              <a:rPr lang="en-US" dirty="0" smtClean="0"/>
              <a:t>: </a:t>
            </a:r>
            <a:r>
              <a:rPr lang="en-US" dirty="0" err="1" smtClean="0"/>
              <a:t>feature_baseline_drift</a:t>
            </a:r>
            <a:r>
              <a:rPr lang="en-US" dirty="0" smtClean="0"/>
              <a:t>_{</a:t>
            </a:r>
            <a:r>
              <a:rPr lang="en-US" dirty="0" err="1" smtClean="0"/>
              <a:t>feature_name</a:t>
            </a:r>
            <a:r>
              <a:rPr lang="en-US" dirty="0" smtClean="0"/>
              <a:t>}, Stat: Sum</a:t>
            </a:r>
          </a:p>
          <a:p>
            <a:endParaRPr lang="en-US" dirty="0" smtClean="0"/>
          </a:p>
          <a:p>
            <a:r>
              <a:rPr lang="zh-CN" altLang="en-US" dirty="0" smtClean="0"/>
              <a:t>自建的</a:t>
            </a:r>
            <a:r>
              <a:rPr lang="en-US" altLang="zh-CN" dirty="0" smtClean="0"/>
              <a:t>model monitoring</a:t>
            </a:r>
            <a:r>
              <a:rPr lang="zh-CN" altLang="en-US" dirty="0" smtClean="0"/>
              <a:t>通过在</a:t>
            </a:r>
            <a:r>
              <a:rPr lang="en-US" dirty="0" smtClean="0"/>
              <a:t>/opt/ml/processing/</a:t>
            </a:r>
            <a:r>
              <a:rPr lang="en-US" dirty="0" err="1" smtClean="0"/>
              <a:t>processingjobconfig.json</a:t>
            </a:r>
            <a:r>
              <a:rPr lang="zh-CN" altLang="en-US" dirty="0" smtClean="0"/>
              <a:t>文件中设置</a:t>
            </a:r>
            <a:r>
              <a:rPr lang="en-US" dirty="0" err="1" smtClean="0"/>
              <a:t>publish_cloudwatch_metrics</a:t>
            </a:r>
            <a:r>
              <a:rPr lang="zh-CN" altLang="en-US" dirty="0" smtClean="0"/>
              <a:t>为</a:t>
            </a:r>
            <a:r>
              <a:rPr lang="en-US" dirty="0" smtClean="0"/>
              <a:t>Enabled</a:t>
            </a:r>
            <a:r>
              <a:rPr lang="zh-CN" altLang="en-US" dirty="0" smtClean="0"/>
              <a:t>，也可以发布监控结果到</a:t>
            </a:r>
            <a:r>
              <a:rPr lang="en-US" altLang="zh-CN" dirty="0" err="1" smtClean="0"/>
              <a:t>cloudwatch</a:t>
            </a:r>
            <a:r>
              <a:rPr lang="en-US" altLang="zh-CN" dirty="0" smtClean="0"/>
              <a:t> metric</a:t>
            </a:r>
            <a:r>
              <a:rPr lang="zh-CN" altLang="en-US" dirty="0" smtClean="0"/>
              <a:t>。</a:t>
            </a:r>
            <a:endParaRPr lang="en-US" altLang="zh-CN" dirty="0" smtClean="0"/>
          </a:p>
          <a:p>
            <a:endParaRPr lang="en-US" dirty="0" smtClean="0"/>
          </a:p>
          <a:p>
            <a:endParaRPr lang="en-US" dirty="0" smtClean="0"/>
          </a:p>
          <a:p>
            <a:r>
              <a:rPr lang="zh-CN" altLang="en-US" dirty="0" smtClean="0"/>
              <a:t>内置规则约束进行的检查如下：</a:t>
            </a:r>
            <a:r>
              <a:rPr lang="en-US" altLang="zh-CN" dirty="0" smtClean="0"/>
              <a:t>https://docs.aws.amazon.com/sagemaker/latest/dg/model-monitor-interpreting-violations.html</a:t>
            </a:r>
          </a:p>
          <a:p>
            <a:r>
              <a:rPr lang="en-US" dirty="0" smtClean="0"/>
              <a:t>{</a:t>
            </a:r>
          </a:p>
          <a:p>
            <a:r>
              <a:rPr lang="en-US" dirty="0" smtClean="0"/>
              <a:t>    "violations": [{</a:t>
            </a:r>
          </a:p>
          <a:p>
            <a:r>
              <a:rPr lang="en-US" dirty="0" smtClean="0"/>
              <a:t>      "</a:t>
            </a:r>
            <a:r>
              <a:rPr lang="en-US" dirty="0" err="1" smtClean="0"/>
              <a:t>feature_name</a:t>
            </a:r>
            <a:r>
              <a:rPr lang="en-US" dirty="0" smtClean="0"/>
              <a:t>" : "string",</a:t>
            </a:r>
          </a:p>
          <a:p>
            <a:r>
              <a:rPr lang="en-US" dirty="0" smtClean="0"/>
              <a:t>      "</a:t>
            </a:r>
            <a:r>
              <a:rPr lang="en-US" dirty="0" err="1" smtClean="0"/>
              <a:t>constraint_check_type</a:t>
            </a:r>
            <a:r>
              <a:rPr lang="en-US" dirty="0" smtClean="0"/>
              <a:t>" :</a:t>
            </a:r>
          </a:p>
          <a:p>
            <a:r>
              <a:rPr lang="en-US" dirty="0" smtClean="0"/>
              <a:t>              "</a:t>
            </a:r>
            <a:r>
              <a:rPr lang="en-US" dirty="0" err="1" smtClean="0"/>
              <a:t>data_type_check</a:t>
            </a:r>
            <a:r>
              <a:rPr lang="en-US" dirty="0" smtClean="0"/>
              <a:t>",</a:t>
            </a:r>
          </a:p>
          <a:p>
            <a:r>
              <a:rPr lang="en-US" dirty="0" smtClean="0"/>
              <a:t>            | "</a:t>
            </a:r>
            <a:r>
              <a:rPr lang="en-US" dirty="0" err="1" smtClean="0"/>
              <a:t>completeness_check</a:t>
            </a:r>
            <a:r>
              <a:rPr lang="en-US" dirty="0" smtClean="0"/>
              <a:t>",</a:t>
            </a:r>
          </a:p>
          <a:p>
            <a:r>
              <a:rPr lang="en-US" dirty="0" smtClean="0"/>
              <a:t>            | "</a:t>
            </a:r>
            <a:r>
              <a:rPr lang="en-US" dirty="0" err="1" smtClean="0"/>
              <a:t>baseline_drift_check</a:t>
            </a:r>
            <a:r>
              <a:rPr lang="en-US" dirty="0" smtClean="0"/>
              <a:t>",</a:t>
            </a:r>
          </a:p>
          <a:p>
            <a:r>
              <a:rPr lang="en-US" dirty="0" smtClean="0"/>
              <a:t>            | "</a:t>
            </a:r>
            <a:r>
              <a:rPr lang="en-US" dirty="0" err="1" smtClean="0"/>
              <a:t>missing_column_check</a:t>
            </a:r>
            <a:r>
              <a:rPr lang="en-US" dirty="0" smtClean="0"/>
              <a:t>",</a:t>
            </a:r>
          </a:p>
          <a:p>
            <a:r>
              <a:rPr lang="en-US" dirty="0" smtClean="0"/>
              <a:t>            | "</a:t>
            </a:r>
            <a:r>
              <a:rPr lang="en-US" dirty="0" err="1" smtClean="0"/>
              <a:t>extra_column_check</a:t>
            </a:r>
            <a:r>
              <a:rPr lang="en-US" dirty="0" smtClean="0"/>
              <a:t>",</a:t>
            </a:r>
          </a:p>
          <a:p>
            <a:r>
              <a:rPr lang="en-US" dirty="0" smtClean="0"/>
              <a:t>            | "</a:t>
            </a:r>
            <a:r>
              <a:rPr lang="en-US" dirty="0" err="1" smtClean="0"/>
              <a:t>categorical_values_check</a:t>
            </a:r>
            <a:r>
              <a:rPr lang="en-US" dirty="0" smtClean="0"/>
              <a:t>"</a:t>
            </a:r>
          </a:p>
          <a:p>
            <a:r>
              <a:rPr lang="en-US" dirty="0" smtClean="0"/>
              <a:t>      "description" : "string"</a:t>
            </a:r>
          </a:p>
          <a:p>
            <a:r>
              <a:rPr lang="en-US" dirty="0" smtClean="0"/>
              <a:t>    }]</a:t>
            </a:r>
          </a:p>
          <a:p>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具体判定是否违反了规则约束会按照对应规则的阈值。规则约束的阈值可以对通过</a:t>
            </a:r>
            <a:r>
              <a:rPr lang="en-US" altLang="zh-CN" dirty="0" smtClean="0"/>
              <a:t>baseline</a:t>
            </a:r>
            <a:r>
              <a:rPr lang="zh-CN" altLang="en-US" dirty="0" smtClean="0"/>
              <a:t>数据的分析生成的</a:t>
            </a:r>
            <a:r>
              <a:rPr lang="en-US" altLang="zh-CN" dirty="0" err="1" smtClean="0"/>
              <a:t>constraints.json</a:t>
            </a:r>
            <a:r>
              <a:rPr lang="zh-CN" altLang="en-US" dirty="0" smtClean="0"/>
              <a:t>中的</a:t>
            </a:r>
            <a:r>
              <a:rPr lang="en-US" dirty="0" err="1" smtClean="0"/>
              <a:t>monitoring_config</a:t>
            </a:r>
            <a:r>
              <a:rPr lang="zh-CN" altLang="en-US" dirty="0" smtClean="0"/>
              <a:t>字段中对应的</a:t>
            </a:r>
            <a:r>
              <a:rPr lang="en-US" altLang="zh-CN" dirty="0" err="1" smtClean="0"/>
              <a:t>threshhold</a:t>
            </a:r>
            <a:r>
              <a:rPr lang="zh-CN" altLang="en-US" dirty="0" smtClean="0"/>
              <a:t>进行调整，参考：</a:t>
            </a:r>
            <a:r>
              <a:rPr lang="en-US" altLang="zh-CN" dirty="0" smtClean="0"/>
              <a:t>https://docs.aws.amazon.com/sagemaker/latest/dg/model-monitor-byoc-constraints.html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88</a:t>
            </a:fld>
            <a:endParaRPr lang="en-US"/>
          </a:p>
        </p:txBody>
      </p:sp>
    </p:spTree>
    <p:extLst>
      <p:ext uri="{BB962C8B-B14F-4D97-AF65-F5344CB8AC3E}">
        <p14:creationId xmlns:p14="http://schemas.microsoft.com/office/powerpoint/2010/main" val="428479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参考</a:t>
            </a:r>
            <a:r>
              <a:rPr lang="en-US" sz="1200" u="sng" kern="1200" dirty="0" smtClean="0">
                <a:solidFill>
                  <a:schemeClr val="tx1"/>
                </a:solidFill>
                <a:effectLst/>
                <a:latin typeface="+mn-lt"/>
                <a:ea typeface="+mn-ea"/>
                <a:cs typeface="+mn-cs"/>
                <a:hlinkClick r:id="rId3"/>
              </a:rPr>
              <a:t>https://aws.amazon.com/blogs/machine-learning/introducing-amazon-sagemaker-operators-for-kubernetes/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https://github.com/aws/amazon-sagemaker-operator-for-k8s</a:t>
            </a:r>
            <a:endParaRPr lang="en-US" sz="1200" kern="1200" dirty="0" smtClean="0">
              <a:solidFill>
                <a:schemeClr val="tx1"/>
              </a:solidFill>
              <a:effectLst/>
              <a:latin typeface="+mn-lt"/>
              <a:ea typeface="+mn-ea"/>
              <a:cs typeface="+mn-cs"/>
            </a:endParaRPr>
          </a:p>
          <a:p>
            <a:endParaRPr lang="en-US" dirty="0" smtClean="0"/>
          </a:p>
          <a:p>
            <a:r>
              <a:rPr lang="zh-CN" altLang="en-US" dirty="0" smtClean="0"/>
              <a:t>对应的训练的</a:t>
            </a:r>
            <a:r>
              <a:rPr lang="en-US" altLang="zh-CN" dirty="0" err="1" smtClean="0"/>
              <a:t>yaml</a:t>
            </a:r>
            <a:r>
              <a:rPr lang="zh-CN" altLang="en-US" dirty="0" smtClean="0"/>
              <a:t>文件</a:t>
            </a:r>
            <a:r>
              <a:rPr lang="en-US" dirty="0" err="1" smtClean="0"/>
              <a:t>train.yaml</a:t>
            </a:r>
            <a:r>
              <a:rPr lang="zh-CN" altLang="en-US" dirty="0" smtClean="0"/>
              <a:t>配置参考如下：</a:t>
            </a:r>
            <a:endParaRPr lang="en-US" dirty="0" smtClean="0"/>
          </a:p>
          <a:p>
            <a:endParaRPr lang="en-US" dirty="0" smtClean="0"/>
          </a:p>
          <a:p>
            <a:r>
              <a:rPr lang="en-US" dirty="0" err="1" smtClean="0"/>
              <a:t>apiVersion</a:t>
            </a:r>
            <a:r>
              <a:rPr lang="en-US" dirty="0" smtClean="0"/>
              <a:t>: sagemaker.aws.amazon.com/v1</a:t>
            </a:r>
          </a:p>
          <a:p>
            <a:r>
              <a:rPr lang="en-US" dirty="0" smtClean="0"/>
              <a:t>kind: </a:t>
            </a:r>
            <a:r>
              <a:rPr lang="en-US" dirty="0" err="1" smtClean="0"/>
              <a:t>TrainingJob</a:t>
            </a:r>
            <a:endParaRPr lang="en-US" dirty="0" smtClean="0"/>
          </a:p>
          <a:p>
            <a:r>
              <a:rPr lang="en-US" dirty="0" smtClean="0"/>
              <a:t>metadata:</a:t>
            </a:r>
          </a:p>
          <a:p>
            <a:r>
              <a:rPr lang="en-US" dirty="0" smtClean="0"/>
              <a:t>  name: </a:t>
            </a:r>
            <a:r>
              <a:rPr lang="en-US" dirty="0" err="1" smtClean="0"/>
              <a:t>xgboost-mnist</a:t>
            </a:r>
            <a:endParaRPr lang="en-US" dirty="0" smtClean="0"/>
          </a:p>
          <a:p>
            <a:r>
              <a:rPr lang="en-US" dirty="0" smtClean="0"/>
              <a:t>spec:</a:t>
            </a:r>
          </a:p>
          <a:p>
            <a:r>
              <a:rPr lang="en-US" dirty="0" smtClean="0"/>
              <a:t>  </a:t>
            </a:r>
            <a:r>
              <a:rPr lang="en-US" dirty="0" err="1" smtClean="0"/>
              <a:t>roleArn</a:t>
            </a:r>
            <a:r>
              <a:rPr lang="en-US" dirty="0" smtClean="0"/>
              <a:t>: SAGEMAKER_EXECUTION_ROLE_ARN  </a:t>
            </a:r>
          </a:p>
          <a:p>
            <a:r>
              <a:rPr lang="en-US" dirty="0" smtClean="0"/>
              <a:t>  region: us-east-1</a:t>
            </a:r>
          </a:p>
          <a:p>
            <a:r>
              <a:rPr lang="en-US" dirty="0" smtClean="0"/>
              <a:t>  </a:t>
            </a:r>
            <a:r>
              <a:rPr lang="en-US" dirty="0" err="1" smtClean="0"/>
              <a:t>algorithmSpecification</a:t>
            </a:r>
            <a:r>
              <a:rPr lang="en-US" dirty="0" smtClean="0"/>
              <a:t>:</a:t>
            </a:r>
          </a:p>
          <a:p>
            <a:r>
              <a:rPr lang="en-US" dirty="0" smtClean="0"/>
              <a:t>    </a:t>
            </a:r>
            <a:r>
              <a:rPr lang="en-US" dirty="0" err="1" smtClean="0"/>
              <a:t>trainingImage</a:t>
            </a:r>
            <a:r>
              <a:rPr lang="en-US" dirty="0" smtClean="0"/>
              <a:t>: 811284229777.dkr.ecr.us-east-1.amazonaws.com/</a:t>
            </a:r>
            <a:r>
              <a:rPr lang="en-US" dirty="0" err="1" smtClean="0"/>
              <a:t>xgboost:latest</a:t>
            </a:r>
            <a:endParaRPr lang="en-US" dirty="0" smtClean="0"/>
          </a:p>
          <a:p>
            <a:r>
              <a:rPr lang="en-US" dirty="0" smtClean="0"/>
              <a:t>    </a:t>
            </a:r>
            <a:r>
              <a:rPr lang="en-US" dirty="0" err="1" smtClean="0"/>
              <a:t>trainingInputMode</a:t>
            </a:r>
            <a:r>
              <a:rPr lang="en-US" dirty="0" smtClean="0"/>
              <a:t>: File</a:t>
            </a:r>
          </a:p>
          <a:p>
            <a:r>
              <a:rPr lang="en-US" dirty="0" smtClean="0"/>
              <a:t>  </a:t>
            </a:r>
            <a:r>
              <a:rPr lang="en-US" dirty="0" err="1" smtClean="0"/>
              <a:t>outputDataConfig</a:t>
            </a:r>
            <a:r>
              <a:rPr lang="en-US" dirty="0" smtClean="0"/>
              <a:t>:</a:t>
            </a:r>
          </a:p>
          <a:p>
            <a:r>
              <a:rPr lang="en-US" dirty="0" smtClean="0"/>
              <a:t>    s3OutputPath: s3://BUCKET_NAME/xgboost-mnist/models/</a:t>
            </a:r>
          </a:p>
          <a:p>
            <a:r>
              <a:rPr lang="en-US" dirty="0" smtClean="0"/>
              <a:t>  </a:t>
            </a:r>
            <a:r>
              <a:rPr lang="en-US" dirty="0" err="1" smtClean="0"/>
              <a:t>inputDataConfig</a:t>
            </a:r>
            <a:r>
              <a:rPr lang="en-US" dirty="0" smtClean="0"/>
              <a:t>:</a:t>
            </a:r>
          </a:p>
          <a:p>
            <a:r>
              <a:rPr lang="en-US" dirty="0" smtClean="0"/>
              <a:t>    - </a:t>
            </a:r>
            <a:r>
              <a:rPr lang="en-US" dirty="0" err="1" smtClean="0"/>
              <a:t>channelName</a:t>
            </a:r>
            <a:r>
              <a:rPr lang="en-US" dirty="0" smtClean="0"/>
              <a:t>: train</a:t>
            </a:r>
          </a:p>
          <a:p>
            <a:r>
              <a:rPr lang="en-US" dirty="0" smtClean="0"/>
              <a:t>      </a:t>
            </a:r>
            <a:r>
              <a:rPr lang="en-US" dirty="0" err="1" smtClean="0"/>
              <a:t>dataSource</a:t>
            </a:r>
            <a:r>
              <a:rPr lang="en-US" dirty="0" smtClean="0"/>
              <a:t>:</a:t>
            </a:r>
          </a:p>
          <a:p>
            <a:r>
              <a:rPr lang="en-US" dirty="0" smtClean="0"/>
              <a:t>        s3DataSource:</a:t>
            </a:r>
          </a:p>
          <a:p>
            <a:r>
              <a:rPr lang="en-US" dirty="0" smtClean="0"/>
              <a:t>          s3DataType: S3Prefix</a:t>
            </a:r>
          </a:p>
          <a:p>
            <a:r>
              <a:rPr lang="en-US" dirty="0" smtClean="0"/>
              <a:t>          s3Uri: s3://BUCKET_NAME/xgboost-mnist/train/</a:t>
            </a:r>
          </a:p>
          <a:p>
            <a:r>
              <a:rPr lang="en-US" dirty="0" smtClean="0"/>
              <a:t>          s3DataDistributionType: </a:t>
            </a:r>
            <a:r>
              <a:rPr lang="en-US" dirty="0" err="1" smtClean="0"/>
              <a:t>FullyReplicated</a:t>
            </a:r>
            <a:endParaRPr lang="en-US" dirty="0" smtClean="0"/>
          </a:p>
          <a:p>
            <a:r>
              <a:rPr lang="en-US" dirty="0" smtClean="0"/>
              <a:t>      </a:t>
            </a:r>
            <a:r>
              <a:rPr lang="en-US" dirty="0" err="1" smtClean="0"/>
              <a:t>contentType</a:t>
            </a:r>
            <a:r>
              <a:rPr lang="en-US" dirty="0" smtClean="0"/>
              <a:t>: text/csv</a:t>
            </a:r>
          </a:p>
          <a:p>
            <a:r>
              <a:rPr lang="en-US" dirty="0" smtClean="0"/>
              <a:t>      </a:t>
            </a:r>
            <a:r>
              <a:rPr lang="en-US" dirty="0" err="1" smtClean="0"/>
              <a:t>compressionType</a:t>
            </a:r>
            <a:r>
              <a:rPr lang="en-US" dirty="0" smtClean="0"/>
              <a:t>: None</a:t>
            </a:r>
          </a:p>
          <a:p>
            <a:r>
              <a:rPr lang="en-US" dirty="0" smtClean="0"/>
              <a:t>    - </a:t>
            </a:r>
            <a:r>
              <a:rPr lang="en-US" dirty="0" err="1" smtClean="0"/>
              <a:t>channelName</a:t>
            </a:r>
            <a:r>
              <a:rPr lang="en-US" dirty="0" smtClean="0"/>
              <a:t>: validation</a:t>
            </a:r>
          </a:p>
          <a:p>
            <a:r>
              <a:rPr lang="en-US" dirty="0" smtClean="0"/>
              <a:t>      </a:t>
            </a:r>
            <a:r>
              <a:rPr lang="en-US" dirty="0" err="1" smtClean="0"/>
              <a:t>dataSource</a:t>
            </a:r>
            <a:r>
              <a:rPr lang="en-US" dirty="0" smtClean="0"/>
              <a:t>:</a:t>
            </a:r>
          </a:p>
          <a:p>
            <a:r>
              <a:rPr lang="en-US" dirty="0" smtClean="0"/>
              <a:t>        s3DataSource:</a:t>
            </a:r>
          </a:p>
          <a:p>
            <a:r>
              <a:rPr lang="en-US" dirty="0" smtClean="0"/>
              <a:t>          s3DataType: S3Prefix</a:t>
            </a:r>
          </a:p>
          <a:p>
            <a:r>
              <a:rPr lang="en-US" dirty="0" smtClean="0"/>
              <a:t>          s3Uri: s3://BUCKET_NAME/xgboost-mnist/validation/</a:t>
            </a:r>
          </a:p>
          <a:p>
            <a:r>
              <a:rPr lang="en-US" dirty="0" smtClean="0"/>
              <a:t>          s3DataDistributionType: </a:t>
            </a:r>
            <a:r>
              <a:rPr lang="en-US" dirty="0" err="1" smtClean="0"/>
              <a:t>FullyReplicated</a:t>
            </a:r>
            <a:endParaRPr lang="en-US" dirty="0" smtClean="0"/>
          </a:p>
          <a:p>
            <a:r>
              <a:rPr lang="en-US" dirty="0" smtClean="0"/>
              <a:t>      </a:t>
            </a:r>
            <a:r>
              <a:rPr lang="en-US" dirty="0" err="1" smtClean="0"/>
              <a:t>contentType</a:t>
            </a:r>
            <a:r>
              <a:rPr lang="en-US" dirty="0" smtClean="0"/>
              <a:t>: text/csv</a:t>
            </a:r>
          </a:p>
          <a:p>
            <a:r>
              <a:rPr lang="en-US" dirty="0" smtClean="0"/>
              <a:t>      </a:t>
            </a:r>
            <a:r>
              <a:rPr lang="en-US" dirty="0" err="1" smtClean="0"/>
              <a:t>compressionType</a:t>
            </a:r>
            <a:r>
              <a:rPr lang="en-US" dirty="0" smtClean="0"/>
              <a:t>: None</a:t>
            </a:r>
          </a:p>
          <a:p>
            <a:r>
              <a:rPr lang="en-US" dirty="0" smtClean="0"/>
              <a:t>  </a:t>
            </a:r>
            <a:r>
              <a:rPr lang="en-US" dirty="0" err="1" smtClean="0"/>
              <a:t>resourceConfig</a:t>
            </a:r>
            <a:r>
              <a:rPr lang="en-US" dirty="0" smtClean="0"/>
              <a:t>:</a:t>
            </a:r>
          </a:p>
          <a:p>
            <a:r>
              <a:rPr lang="en-US" dirty="0" smtClean="0"/>
              <a:t>    </a:t>
            </a:r>
            <a:r>
              <a:rPr lang="en-US" dirty="0" err="1" smtClean="0"/>
              <a:t>instanceCount</a:t>
            </a:r>
            <a:r>
              <a:rPr lang="en-US" dirty="0" smtClean="0"/>
              <a:t>: 1</a:t>
            </a:r>
          </a:p>
          <a:p>
            <a:r>
              <a:rPr lang="en-US" dirty="0" smtClean="0"/>
              <a:t>    </a:t>
            </a:r>
            <a:r>
              <a:rPr lang="en-US" dirty="0" err="1" smtClean="0"/>
              <a:t>instanceType</a:t>
            </a:r>
            <a:r>
              <a:rPr lang="en-US" dirty="0" smtClean="0"/>
              <a:t>: ml.m4.xlarge</a:t>
            </a:r>
          </a:p>
          <a:p>
            <a:r>
              <a:rPr lang="en-US" dirty="0" smtClean="0"/>
              <a:t>    </a:t>
            </a:r>
            <a:r>
              <a:rPr lang="en-US" dirty="0" err="1" smtClean="0"/>
              <a:t>volumeSizeInGB</a:t>
            </a:r>
            <a:r>
              <a:rPr lang="en-US" dirty="0" smtClean="0"/>
              <a:t>: 5</a:t>
            </a:r>
          </a:p>
          <a:p>
            <a:r>
              <a:rPr lang="en-US" dirty="0" smtClean="0"/>
              <a:t>  </a:t>
            </a:r>
            <a:r>
              <a:rPr lang="en-US" dirty="0" err="1" smtClean="0"/>
              <a:t>hyperParameters</a:t>
            </a:r>
            <a:r>
              <a:rPr lang="en-US" dirty="0" smtClean="0"/>
              <a:t>:</a:t>
            </a:r>
          </a:p>
          <a:p>
            <a:r>
              <a:rPr lang="en-US" dirty="0" smtClean="0"/>
              <a:t>    - name: </a:t>
            </a:r>
            <a:r>
              <a:rPr lang="en-US" dirty="0" err="1" smtClean="0"/>
              <a:t>max_depth</a:t>
            </a:r>
            <a:endParaRPr lang="en-US" dirty="0" smtClean="0"/>
          </a:p>
          <a:p>
            <a:r>
              <a:rPr lang="en-US" dirty="0" smtClean="0"/>
              <a:t>      value: "5"</a:t>
            </a:r>
          </a:p>
          <a:p>
            <a:r>
              <a:rPr lang="en-US" dirty="0" smtClean="0"/>
              <a:t>    - name: eta</a:t>
            </a:r>
          </a:p>
          <a:p>
            <a:r>
              <a:rPr lang="en-US" dirty="0" smtClean="0"/>
              <a:t>      value: "0.2"</a:t>
            </a:r>
          </a:p>
          <a:p>
            <a:r>
              <a:rPr lang="en-US" dirty="0" smtClean="0"/>
              <a:t>    - name: gamma</a:t>
            </a:r>
          </a:p>
          <a:p>
            <a:r>
              <a:rPr lang="en-US" dirty="0" smtClean="0"/>
              <a:t>      value: "4"</a:t>
            </a:r>
          </a:p>
          <a:p>
            <a:r>
              <a:rPr lang="en-US" dirty="0" smtClean="0"/>
              <a:t>    - name: </a:t>
            </a:r>
            <a:r>
              <a:rPr lang="en-US" dirty="0" err="1" smtClean="0"/>
              <a:t>min_child_weight</a:t>
            </a:r>
            <a:endParaRPr lang="en-US" dirty="0" smtClean="0"/>
          </a:p>
          <a:p>
            <a:r>
              <a:rPr lang="en-US" dirty="0" smtClean="0"/>
              <a:t>      value: "6"</a:t>
            </a:r>
          </a:p>
          <a:p>
            <a:r>
              <a:rPr lang="en-US" dirty="0" smtClean="0"/>
              <a:t>    - name: silent</a:t>
            </a:r>
          </a:p>
          <a:p>
            <a:r>
              <a:rPr lang="en-US" dirty="0" smtClean="0"/>
              <a:t>      value: "0"</a:t>
            </a:r>
          </a:p>
          <a:p>
            <a:r>
              <a:rPr lang="en-US" dirty="0" smtClean="0"/>
              <a:t>    - name: objective</a:t>
            </a:r>
          </a:p>
          <a:p>
            <a:r>
              <a:rPr lang="en-US" dirty="0" smtClean="0"/>
              <a:t>      value: </a:t>
            </a:r>
            <a:r>
              <a:rPr lang="en-US" dirty="0" err="1" smtClean="0"/>
              <a:t>multi:softmax</a:t>
            </a:r>
            <a:endParaRPr lang="en-US" dirty="0" smtClean="0"/>
          </a:p>
          <a:p>
            <a:r>
              <a:rPr lang="en-US" dirty="0" smtClean="0"/>
              <a:t>    - name: </a:t>
            </a:r>
            <a:r>
              <a:rPr lang="en-US" dirty="0" err="1" smtClean="0"/>
              <a:t>num_class</a:t>
            </a:r>
            <a:endParaRPr lang="en-US" dirty="0" smtClean="0"/>
          </a:p>
          <a:p>
            <a:r>
              <a:rPr lang="en-US" dirty="0" smtClean="0"/>
              <a:t>      value: "10"</a:t>
            </a:r>
          </a:p>
          <a:p>
            <a:r>
              <a:rPr lang="en-US" dirty="0" smtClean="0"/>
              <a:t>    - name: </a:t>
            </a:r>
            <a:r>
              <a:rPr lang="en-US" dirty="0" err="1" smtClean="0"/>
              <a:t>num_round</a:t>
            </a:r>
            <a:endParaRPr lang="en-US" dirty="0" smtClean="0"/>
          </a:p>
          <a:p>
            <a:r>
              <a:rPr lang="en-US" dirty="0" smtClean="0"/>
              <a:t>      value: "10"</a:t>
            </a:r>
          </a:p>
          <a:p>
            <a:r>
              <a:rPr lang="en-US" dirty="0" smtClean="0"/>
              <a:t>  </a:t>
            </a:r>
            <a:r>
              <a:rPr lang="en-US" dirty="0" err="1" smtClean="0"/>
              <a:t>stoppingCondition</a:t>
            </a:r>
            <a:r>
              <a:rPr lang="en-US" dirty="0" smtClean="0"/>
              <a:t>:</a:t>
            </a:r>
          </a:p>
          <a:p>
            <a:r>
              <a:rPr lang="en-US" dirty="0" smtClean="0"/>
              <a:t>    </a:t>
            </a:r>
            <a:r>
              <a:rPr lang="en-US" dirty="0" err="1" smtClean="0"/>
              <a:t>maxRuntimeInSeconds</a:t>
            </a:r>
            <a:r>
              <a:rPr lang="en-US" dirty="0" smtClean="0"/>
              <a:t>: 86400</a:t>
            </a:r>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90</a:t>
            </a:fld>
            <a:endParaRPr lang="en-US"/>
          </a:p>
        </p:txBody>
      </p:sp>
    </p:spTree>
    <p:extLst>
      <p:ext uri="{BB962C8B-B14F-4D97-AF65-F5344CB8AC3E}">
        <p14:creationId xmlns:p14="http://schemas.microsoft.com/office/powerpoint/2010/main" val="285983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3"/>
              </a:rPr>
              <a:t>https://github.com/aws/sagemaker-spark#getting-sagemaker-spark</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4"/>
              </a:rPr>
              <a:t>https://aws.amazon.com/blogs/machine-learning/build-amazon-sagemaker-notebooks-backed-by-spark-in-amazon-emr/</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5"/>
              </a:rPr>
              <a:t>https://github.com/awslabs/amazon-sagemaker-examples/blob/master/sagemaker-python-sdk/sparkml_serving_emr_mleap_abalone/sparkml_serving_emr_mleap_abalone.ipynb</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91</a:t>
            </a:fld>
            <a:endParaRPr lang="en-US"/>
          </a:p>
        </p:txBody>
      </p:sp>
    </p:spTree>
    <p:extLst>
      <p:ext uri="{BB962C8B-B14F-4D97-AF65-F5344CB8AC3E}">
        <p14:creationId xmlns:p14="http://schemas.microsoft.com/office/powerpoint/2010/main" val="1297521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https://aws.amazon.com/blogs/machine-learning/classify-your-own-images-using-amazon-sagemaker/</a:t>
            </a:r>
          </a:p>
          <a:p>
            <a:r>
              <a:rPr lang="en-US" dirty="0" smtClean="0"/>
              <a:t>https://aws.amazon.com/blogs/machine-learning/classifying-high-resolution-chest-x-ray-medical-images-with-amazon-sagemaker/</a:t>
            </a:r>
          </a:p>
          <a:p>
            <a:r>
              <a:rPr lang="en-US" dirty="0" smtClean="0"/>
              <a:t>https://github.com/awslabs/amazon-sagemaker-examples/tree/master/introduction_to_amazon_algorithms/imageclassification_mscoco_multi_label</a:t>
            </a:r>
          </a:p>
          <a:p>
            <a:r>
              <a:rPr lang="en-US" dirty="0" smtClean="0"/>
              <a:t>https://github.com/awslabs/amazon-sagemaker-examples/tree/master/introduction_to_amazon_algorithms/imageclassification_Caltech</a:t>
            </a:r>
          </a:p>
          <a:p>
            <a:endParaRPr lang="en-US" dirty="0" smtClean="0"/>
          </a:p>
          <a:p>
            <a:r>
              <a:rPr lang="zh-CN" altLang="en-US" dirty="0" smtClean="0"/>
              <a:t>关于图片数据增强可以参考官网：</a:t>
            </a:r>
            <a:r>
              <a:rPr lang="en-US" altLang="zh-CN" dirty="0" smtClean="0"/>
              <a:t>https://docs.aws.amazon.com/sagemaker/latest/dg/IC-Hyperparameter.html</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95</a:t>
            </a:fld>
            <a:endParaRPr lang="en-US"/>
          </a:p>
        </p:txBody>
      </p:sp>
    </p:spTree>
    <p:extLst>
      <p:ext uri="{BB962C8B-B14F-4D97-AF65-F5344CB8AC3E}">
        <p14:creationId xmlns:p14="http://schemas.microsoft.com/office/powerpoint/2010/main" val="2736870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https://github.com/awsdocs/amazon-sagemaker-developer-guide/blob/master/doc_source/IC-Hyperparameter.md</a:t>
            </a:r>
          </a:p>
          <a:p>
            <a:r>
              <a:rPr lang="en-US" dirty="0" smtClean="0"/>
              <a:t>https://github.com/awsdocs/amazon-sagemaker-developer-guide/blob/master/doc_source/IC-HowItWorks.md</a:t>
            </a:r>
          </a:p>
          <a:p>
            <a:endParaRPr lang="en-US" dirty="0" smtClean="0"/>
          </a:p>
          <a:p>
            <a:r>
              <a:rPr lang="zh-CN" altLang="en-US" dirty="0" smtClean="0"/>
              <a:t>使用增量训练的时候，需要提供</a:t>
            </a:r>
            <a:r>
              <a:rPr lang="en-US" altLang="zh-CN" dirty="0" smtClean="0"/>
              <a:t>model channel</a:t>
            </a:r>
            <a:r>
              <a:rPr lang="zh-CN" altLang="en-US" dirty="0" smtClean="0"/>
              <a:t>，类似如下的代码：</a:t>
            </a:r>
            <a:endParaRPr lang="en-US" dirty="0" smtClean="0"/>
          </a:p>
          <a:p>
            <a:r>
              <a:rPr lang="en-US" dirty="0" smtClean="0"/>
              <a:t># Print the location of the model data from previous training</a:t>
            </a:r>
          </a:p>
          <a:p>
            <a:r>
              <a:rPr lang="en-US" dirty="0" smtClean="0"/>
              <a:t>print(</a:t>
            </a:r>
            <a:r>
              <a:rPr lang="en-US" dirty="0" err="1" smtClean="0"/>
              <a:t>ic.model_data</a:t>
            </a:r>
            <a:r>
              <a:rPr lang="en-US" dirty="0" smtClean="0"/>
              <a:t>)    </a:t>
            </a:r>
            <a:r>
              <a:rPr lang="en-US" altLang="zh-CN" dirty="0" smtClean="0"/>
              <a:t>#</a:t>
            </a:r>
            <a:r>
              <a:rPr lang="zh-CN" altLang="en-US" dirty="0" smtClean="0"/>
              <a:t>“</a:t>
            </a:r>
            <a:r>
              <a:rPr lang="en-US" dirty="0" smtClean="0"/>
              <a:t>s3://sagemaker-us-east-1-</a:t>
            </a:r>
            <a:r>
              <a:rPr lang="en-US" altLang="zh-CN" dirty="0" smtClean="0"/>
              <a:t>XXXX</a:t>
            </a:r>
            <a:r>
              <a:rPr lang="en-US" dirty="0" smtClean="0"/>
              <a:t>/ic/output/image-classification/output/model.tar.gz</a:t>
            </a:r>
            <a:r>
              <a:rPr lang="zh-CN" altLang="en-US" dirty="0" smtClean="0"/>
              <a:t>”</a:t>
            </a:r>
            <a:endParaRPr lang="en-US" dirty="0" smtClean="0"/>
          </a:p>
          <a:p>
            <a:endParaRPr lang="en-US" dirty="0" smtClean="0"/>
          </a:p>
          <a:p>
            <a:r>
              <a:rPr lang="en-US" dirty="0" smtClean="0"/>
              <a:t># Prepare model channel in addition to train and validation</a:t>
            </a:r>
          </a:p>
          <a:p>
            <a:r>
              <a:rPr lang="en-US" dirty="0" err="1" smtClean="0"/>
              <a:t>model_data</a:t>
            </a:r>
            <a:r>
              <a:rPr lang="en-US" dirty="0" smtClean="0"/>
              <a:t> = sagemaker.session.s3_input(</a:t>
            </a:r>
            <a:r>
              <a:rPr lang="en-US" dirty="0" err="1" smtClean="0"/>
              <a:t>ic.model_data</a:t>
            </a:r>
            <a:r>
              <a:rPr lang="en-US" dirty="0" smtClean="0"/>
              <a:t>, distribution='</a:t>
            </a:r>
            <a:r>
              <a:rPr lang="en-US" dirty="0" err="1" smtClean="0"/>
              <a:t>FullyReplicated</a:t>
            </a:r>
            <a:r>
              <a:rPr lang="en-US" dirty="0" smtClean="0"/>
              <a:t>', </a:t>
            </a:r>
          </a:p>
          <a:p>
            <a:r>
              <a:rPr lang="en-US" dirty="0" smtClean="0"/>
              <a:t>                              s3_data_type='S3Prefix', </a:t>
            </a:r>
            <a:r>
              <a:rPr lang="en-US" dirty="0" err="1" smtClean="0"/>
              <a:t>content_type</a:t>
            </a:r>
            <a:r>
              <a:rPr lang="en-US" dirty="0" smtClean="0"/>
              <a:t>='</a:t>
            </a:r>
            <a:r>
              <a:rPr lang="en-US" b="1" dirty="0" smtClean="0"/>
              <a:t>application/x-</a:t>
            </a:r>
            <a:r>
              <a:rPr lang="en-US" b="1" dirty="0" err="1" smtClean="0"/>
              <a:t>sagemaker</a:t>
            </a:r>
            <a:r>
              <a:rPr lang="en-US" b="1" dirty="0" smtClean="0"/>
              <a:t>-mode</a:t>
            </a:r>
            <a:r>
              <a:rPr lang="en-US" dirty="0" smtClean="0"/>
              <a:t>l')</a:t>
            </a:r>
          </a:p>
          <a:p>
            <a:endParaRPr lang="en-US" dirty="0" smtClean="0"/>
          </a:p>
          <a:p>
            <a:r>
              <a:rPr lang="en-US" dirty="0" err="1" smtClean="0"/>
              <a:t>data_channels</a:t>
            </a:r>
            <a:r>
              <a:rPr lang="en-US" dirty="0" smtClean="0"/>
              <a:t> = {'train': </a:t>
            </a:r>
            <a:r>
              <a:rPr lang="en-US" dirty="0" err="1" smtClean="0"/>
              <a:t>train_data</a:t>
            </a:r>
            <a:r>
              <a:rPr lang="en-US" dirty="0" smtClean="0"/>
              <a:t>, 'validation': </a:t>
            </a:r>
            <a:r>
              <a:rPr lang="en-US" dirty="0" err="1" smtClean="0"/>
              <a:t>validation_data</a:t>
            </a:r>
            <a:r>
              <a:rPr lang="en-US" dirty="0" smtClean="0"/>
              <a:t>, 'model': </a:t>
            </a:r>
            <a:r>
              <a:rPr lang="en-US" dirty="0" err="1" smtClean="0"/>
              <a:t>model_data</a:t>
            </a:r>
            <a:r>
              <a:rPr lang="en-US" dirty="0" smtClean="0"/>
              <a:t>}</a:t>
            </a:r>
          </a:p>
          <a:p>
            <a:endParaRPr lang="en-US" dirty="0" smtClean="0"/>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97</a:t>
            </a:fld>
            <a:endParaRPr lang="en-US"/>
          </a:p>
        </p:txBody>
      </p:sp>
    </p:spTree>
    <p:extLst>
      <p:ext uri="{BB962C8B-B14F-4D97-AF65-F5344CB8AC3E}">
        <p14:creationId xmlns:p14="http://schemas.microsoft.com/office/powerpoint/2010/main" val="27097334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https://aws.amazon.com/blogs/iot/sagemaker-object-detection-greengrass-part-2-of-3/</a:t>
            </a:r>
          </a:p>
          <a:p>
            <a:r>
              <a:rPr lang="en-US" dirty="0" smtClean="0"/>
              <a:t>https://github.com/awslabs/amazon-sagemaker-examples/tree/master/introduction_to_amazon_algorithms/object_detection_pascalvoc_coco</a:t>
            </a:r>
          </a:p>
          <a:p>
            <a:endParaRPr lang="en-US" dirty="0" smtClean="0"/>
          </a:p>
          <a:p>
            <a:r>
              <a:rPr lang="en-US" dirty="0" smtClean="0"/>
              <a:t>https://medium.com/@msubzero2000/how-we-enhance-aws-sagemaker-object-detection-with-mandarins-c112af75db16</a:t>
            </a:r>
          </a:p>
          <a:p>
            <a:endParaRPr lang="en-US" dirty="0" smtClean="0"/>
          </a:p>
          <a:p>
            <a:endParaRPr lang="en-US" dirty="0" smtClean="0"/>
          </a:p>
          <a:p>
            <a:r>
              <a:rPr lang="en-US" altLang="zh-CN" dirty="0" smtClean="0"/>
              <a:t>SSD</a:t>
            </a:r>
            <a:r>
              <a:rPr lang="zh-CN" altLang="en-US" dirty="0" smtClean="0"/>
              <a:t>的简单介绍：</a:t>
            </a:r>
            <a:endParaRPr lang="en-US" altLang="zh-CN" dirty="0" smtClean="0"/>
          </a:p>
          <a:p>
            <a:r>
              <a:rPr lang="zh-CN" altLang="en-US" dirty="0" smtClean="0"/>
              <a:t>相比</a:t>
            </a:r>
            <a:r>
              <a:rPr lang="en-US" altLang="zh-CN" dirty="0" smtClean="0"/>
              <a:t>YOLO</a:t>
            </a:r>
            <a:r>
              <a:rPr lang="zh-CN" altLang="en-US" dirty="0" smtClean="0"/>
              <a:t>，</a:t>
            </a:r>
            <a:r>
              <a:rPr lang="en-US" altLang="zh-CN" dirty="0" smtClean="0"/>
              <a:t>SSD</a:t>
            </a:r>
            <a:r>
              <a:rPr lang="zh-CN" altLang="en-US" dirty="0" smtClean="0"/>
              <a:t>主要改进了三点：多尺度特征图，利用卷积进行检测（利用卷积后的</a:t>
            </a:r>
            <a:r>
              <a:rPr lang="en-US" altLang="zh-CN" dirty="0" smtClean="0"/>
              <a:t>feature map</a:t>
            </a:r>
            <a:r>
              <a:rPr lang="zh-CN" altLang="en-US" dirty="0" smtClean="0"/>
              <a:t>作为检测的</a:t>
            </a:r>
            <a:r>
              <a:rPr lang="en-US" altLang="zh-CN" dirty="0" err="1" smtClean="0"/>
              <a:t>bbox</a:t>
            </a:r>
            <a:r>
              <a:rPr lang="zh-CN" altLang="en-US" dirty="0" smtClean="0"/>
              <a:t>和类别结果），设置先验框</a:t>
            </a:r>
            <a:r>
              <a:rPr lang="en-US" altLang="zh-CN" dirty="0" smtClean="0"/>
              <a:t>/default </a:t>
            </a:r>
            <a:r>
              <a:rPr lang="en-US" altLang="zh-CN" dirty="0" err="1" smtClean="0"/>
              <a:t>boxs</a:t>
            </a:r>
            <a:r>
              <a:rPr lang="zh-CN" altLang="en-US" dirty="0" smtClean="0"/>
              <a:t>。这使得</a:t>
            </a:r>
            <a:r>
              <a:rPr lang="en-US" altLang="zh-CN" dirty="0" smtClean="0"/>
              <a:t>SSD</a:t>
            </a:r>
            <a:r>
              <a:rPr lang="zh-CN" altLang="en-US" dirty="0" smtClean="0"/>
              <a:t>在准确度上比</a:t>
            </a:r>
            <a:r>
              <a:rPr lang="en-US" altLang="zh-CN" dirty="0" smtClean="0"/>
              <a:t>Yolo</a:t>
            </a:r>
            <a:r>
              <a:rPr lang="zh-CN" altLang="en-US" dirty="0" smtClean="0"/>
              <a:t>更好，而且对于小目标检测效果也相对好一点。</a:t>
            </a:r>
            <a:endParaRPr lang="en-US" altLang="zh-CN" dirty="0" smtClean="0"/>
          </a:p>
          <a:p>
            <a:pPr lvl="1"/>
            <a:r>
              <a:rPr lang="zh-CN" altLang="en-US" dirty="0" smtClean="0"/>
              <a:t>从论文中的测试结果来看，</a:t>
            </a:r>
            <a:r>
              <a:rPr lang="en-US" altLang="zh-CN" dirty="0" smtClean="0"/>
              <a:t>SSD</a:t>
            </a:r>
            <a:r>
              <a:rPr lang="zh-CN" altLang="en-US" dirty="0" smtClean="0"/>
              <a:t>在预测速度和预测性能上都要好于</a:t>
            </a:r>
            <a:r>
              <a:rPr lang="en-US" altLang="zh-CN" dirty="0" smtClean="0"/>
              <a:t>Faster RCNN</a:t>
            </a:r>
            <a:r>
              <a:rPr lang="zh-CN" altLang="en-US" dirty="0" smtClean="0"/>
              <a:t>和</a:t>
            </a:r>
            <a:r>
              <a:rPr lang="en-US" altLang="zh-CN" dirty="0" smtClean="0"/>
              <a:t>YoloV1</a:t>
            </a:r>
            <a:r>
              <a:rPr lang="zh-CN" altLang="en-US" dirty="0" smtClean="0"/>
              <a:t>。</a:t>
            </a:r>
            <a:endParaRPr lang="en-US" altLang="zh-CN" dirty="0" smtClean="0"/>
          </a:p>
          <a:p>
            <a:r>
              <a:rPr lang="en-US" altLang="zh-CN" dirty="0" smtClean="0"/>
              <a:t>SSD</a:t>
            </a:r>
            <a:r>
              <a:rPr lang="zh-CN" altLang="en-US" dirty="0" smtClean="0"/>
              <a:t>算法对于不同横纵比的</a:t>
            </a:r>
            <a:r>
              <a:rPr lang="en-US" altLang="zh-CN" dirty="0" smtClean="0"/>
              <a:t>object</a:t>
            </a:r>
            <a:r>
              <a:rPr lang="zh-CN" altLang="en-US" dirty="0" smtClean="0"/>
              <a:t>的检测都有效，这是因为算法对于</a:t>
            </a:r>
            <a:r>
              <a:rPr lang="en-US" altLang="zh-CN" dirty="0" smtClean="0"/>
              <a:t>feature map</a:t>
            </a:r>
            <a:r>
              <a:rPr lang="zh-CN" altLang="en-US" dirty="0" smtClean="0"/>
              <a:t>的每个点都使用多种横纵比的</a:t>
            </a:r>
            <a:r>
              <a:rPr lang="en-US" altLang="zh-CN" dirty="0" smtClean="0"/>
              <a:t>default boxes</a:t>
            </a:r>
            <a:r>
              <a:rPr lang="zh-CN" altLang="en-US" dirty="0" smtClean="0"/>
              <a:t>生成</a:t>
            </a:r>
            <a:r>
              <a:rPr lang="en-US" altLang="zh-CN" dirty="0" err="1" smtClean="0"/>
              <a:t>bbox</a:t>
            </a:r>
            <a:r>
              <a:rPr lang="zh-CN" altLang="en-US" dirty="0" smtClean="0"/>
              <a:t>，这也是该算法的核心。</a:t>
            </a:r>
            <a:r>
              <a:rPr lang="en-US" altLang="zh-CN" dirty="0" smtClean="0"/>
              <a:t>default box</a:t>
            </a:r>
            <a:r>
              <a:rPr lang="zh-CN" altLang="en-US" dirty="0" smtClean="0"/>
              <a:t>做法是很类似</a:t>
            </a:r>
            <a:r>
              <a:rPr lang="en-US" altLang="zh-CN" dirty="0" smtClean="0"/>
              <a:t>Faster RCNN</a:t>
            </a:r>
            <a:r>
              <a:rPr lang="zh-CN" altLang="en-US" dirty="0" smtClean="0"/>
              <a:t>中的</a:t>
            </a:r>
            <a:r>
              <a:rPr lang="en-US" altLang="zh-CN" dirty="0" smtClean="0"/>
              <a:t>anchor</a:t>
            </a:r>
            <a:r>
              <a:rPr lang="zh-CN" altLang="en-US" dirty="0" smtClean="0"/>
              <a:t>的做法的。最后该论文也强调了增强数据集的作用，包括随机裁剪，旋转，对比度调整等等。</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作者提到该算法对于小的</a:t>
            </a:r>
            <a:r>
              <a:rPr lang="en-US" altLang="zh-CN" dirty="0" smtClean="0"/>
              <a:t>object</a:t>
            </a:r>
            <a:r>
              <a:rPr lang="zh-CN" altLang="en-US" dirty="0" smtClean="0"/>
              <a:t>的</a:t>
            </a:r>
            <a:r>
              <a:rPr lang="en-US" altLang="zh-CN" dirty="0" smtClean="0"/>
              <a:t>detection</a:t>
            </a:r>
            <a:r>
              <a:rPr lang="zh-CN" altLang="en-US" dirty="0" smtClean="0"/>
              <a:t>比大的</a:t>
            </a:r>
            <a:r>
              <a:rPr lang="en-US" altLang="zh-CN" dirty="0" smtClean="0"/>
              <a:t>object</a:t>
            </a:r>
            <a:r>
              <a:rPr lang="zh-CN" altLang="en-US" dirty="0" smtClean="0"/>
              <a:t>要差。作者认为原因在于这些小的</a:t>
            </a:r>
            <a:r>
              <a:rPr lang="en-US" altLang="zh-CN" dirty="0" smtClean="0"/>
              <a:t>object</a:t>
            </a:r>
            <a:r>
              <a:rPr lang="zh-CN" altLang="en-US" dirty="0" smtClean="0"/>
              <a:t>在网络的顶层所占的信息量太少，所以增加输入图像的尺寸对于小的</a:t>
            </a:r>
            <a:r>
              <a:rPr lang="en-US" altLang="zh-CN" dirty="0" smtClean="0"/>
              <a:t>object</a:t>
            </a:r>
            <a:r>
              <a:rPr lang="zh-CN" altLang="en-US" dirty="0" smtClean="0"/>
              <a:t>的检测有帮助。另外增加数据集对于小的</a:t>
            </a:r>
            <a:r>
              <a:rPr lang="en-US" altLang="zh-CN" dirty="0" smtClean="0"/>
              <a:t>object</a:t>
            </a:r>
            <a:r>
              <a:rPr lang="zh-CN" altLang="en-US" dirty="0" smtClean="0"/>
              <a:t>的检测也有帮助，原因在于随机裁剪后的图像相当于“放大”原图像，所以这样的裁剪操作不仅增加了图像数量，也放大了图像。</a:t>
            </a:r>
          </a:p>
          <a:p>
            <a:endParaRPr lang="en-US" dirty="0" smtClean="0"/>
          </a:p>
          <a:p>
            <a:endParaRPr lang="en-US" dirty="0" smtClean="0"/>
          </a:p>
          <a:p>
            <a:r>
              <a:rPr lang="en-US" altLang="zh-CN" dirty="0" smtClean="0"/>
              <a:t>SSD</a:t>
            </a:r>
            <a:r>
              <a:rPr lang="zh-CN" altLang="en-US" dirty="0" smtClean="0"/>
              <a:t>的预测过程：（注意这里的类别是包括背景的）</a:t>
            </a:r>
            <a:endParaRPr lang="en-US" altLang="zh-CN" dirty="0" smtClean="0"/>
          </a:p>
          <a:p>
            <a:pPr lvl="1"/>
            <a:r>
              <a:rPr lang="zh-CN" altLang="en-US" dirty="0" smtClean="0"/>
              <a:t>对于每个预测框（对于</a:t>
            </a:r>
            <a:r>
              <a:rPr lang="en-US" altLang="zh-CN" dirty="0" smtClean="0"/>
              <a:t>SSD300</a:t>
            </a:r>
            <a:r>
              <a:rPr lang="zh-CN" altLang="en-US" dirty="0" smtClean="0"/>
              <a:t>网络一共</a:t>
            </a:r>
            <a:r>
              <a:rPr lang="en-US" altLang="zh-CN" dirty="0" smtClean="0"/>
              <a:t>8732</a:t>
            </a:r>
            <a:r>
              <a:rPr lang="zh-CN" altLang="en-US" dirty="0" smtClean="0"/>
              <a:t>个预测框），首先根据类别置信度确定其类别（置信度最大者）与置信度值，并过滤掉属于背景类别的预测框。然后根据置信度阈值（如</a:t>
            </a:r>
            <a:r>
              <a:rPr lang="en-US" altLang="zh-CN" dirty="0" smtClean="0"/>
              <a:t>0.5</a:t>
            </a:r>
            <a:r>
              <a:rPr lang="zh-CN" altLang="en-US" dirty="0" smtClean="0"/>
              <a:t>）过滤掉置信度较低的预测框。对于留下的预测框进行解码，根据先验框得到其真实的位置参数（解码后一般还需要做</a:t>
            </a:r>
            <a:r>
              <a:rPr lang="en-US" altLang="zh-CN" dirty="0" smtClean="0"/>
              <a:t>clip</a:t>
            </a:r>
            <a:r>
              <a:rPr lang="zh-CN" altLang="en-US" dirty="0" smtClean="0"/>
              <a:t>，防止预测框位置超出图片）。解码之后，一般需要根据置信度进行降序排列，然后仅保留</a:t>
            </a:r>
            <a:r>
              <a:rPr lang="en-US" altLang="zh-CN" dirty="0" smtClean="0"/>
              <a:t>top-k</a:t>
            </a:r>
            <a:r>
              <a:rPr lang="zh-CN" altLang="en-US" dirty="0" smtClean="0"/>
              <a:t>（如</a:t>
            </a:r>
            <a:r>
              <a:rPr lang="en-US" altLang="zh-CN" dirty="0" smtClean="0"/>
              <a:t>400</a:t>
            </a:r>
            <a:r>
              <a:rPr lang="zh-CN" altLang="en-US" dirty="0" smtClean="0"/>
              <a:t>）个预测框。最后就是进行</a:t>
            </a:r>
            <a:r>
              <a:rPr lang="en-US" altLang="zh-CN" dirty="0" smtClean="0"/>
              <a:t>NMS</a:t>
            </a:r>
            <a:r>
              <a:rPr lang="zh-CN" altLang="en-US" dirty="0" smtClean="0"/>
              <a:t>算法，过滤掉那些重叠度较大的预测框。最后剩余的预测框就是检测结果了。</a:t>
            </a:r>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98</a:t>
            </a:fld>
            <a:endParaRPr lang="en-US"/>
          </a:p>
        </p:txBody>
      </p:sp>
    </p:spTree>
    <p:extLst>
      <p:ext uri="{BB962C8B-B14F-4D97-AF65-F5344CB8AC3E}">
        <p14:creationId xmlns:p14="http://schemas.microsoft.com/office/powerpoint/2010/main" val="3421531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SM</a:t>
            </a:r>
            <a:r>
              <a:rPr lang="zh-CN" altLang="en-US" sz="1200" kern="1200" dirty="0" smtClean="0">
                <a:solidFill>
                  <a:schemeClr val="tx1"/>
                </a:solidFill>
                <a:effectLst/>
                <a:latin typeface="+mn-lt"/>
                <a:ea typeface="+mn-ea"/>
                <a:cs typeface="+mn-cs"/>
              </a:rPr>
              <a:t>的内建的目标检测算法</a:t>
            </a:r>
            <a:r>
              <a:rPr lang="en-US" sz="1200" kern="1200" dirty="0" smtClean="0">
                <a:solidFill>
                  <a:schemeClr val="tx1"/>
                </a:solidFill>
                <a:effectLst/>
                <a:latin typeface="+mn-lt"/>
                <a:ea typeface="+mn-ea"/>
                <a:cs typeface="+mn-cs"/>
              </a:rPr>
              <a:t>object detection</a:t>
            </a:r>
            <a:r>
              <a:rPr lang="zh-CN" altLang="en-US" sz="1200" kern="1200" dirty="0" smtClean="0">
                <a:solidFill>
                  <a:schemeClr val="tx1"/>
                </a:solidFill>
                <a:effectLst/>
                <a:latin typeface="+mn-lt"/>
                <a:ea typeface="+mn-ea"/>
                <a:cs typeface="+mn-cs"/>
              </a:rPr>
              <a:t>对于输入的格式是</a:t>
            </a:r>
            <a:r>
              <a:rPr lang="en-US" sz="1200" kern="1200" dirty="0" err="1" smtClean="0">
                <a:solidFill>
                  <a:schemeClr val="tx1"/>
                </a:solidFill>
                <a:effectLst/>
                <a:latin typeface="+mn-lt"/>
                <a:ea typeface="+mn-ea"/>
                <a:cs typeface="+mn-cs"/>
              </a:rPr>
              <a:t>recordIO</a:t>
            </a:r>
            <a:r>
              <a:rPr lang="zh-CN" altLang="en-US" sz="1200" kern="1200" dirty="0" smtClean="0">
                <a:solidFill>
                  <a:schemeClr val="tx1"/>
                </a:solidFill>
                <a:effectLst/>
                <a:latin typeface="+mn-lt"/>
                <a:ea typeface="+mn-ea"/>
                <a:cs typeface="+mn-cs"/>
              </a:rPr>
              <a:t>时，我们一般会先把原始的标注先转换为</a:t>
            </a:r>
            <a:r>
              <a:rPr lang="en-US" sz="1200" kern="1200" dirty="0" err="1" smtClean="0">
                <a:solidFill>
                  <a:schemeClr val="tx1"/>
                </a:solidFill>
                <a:effectLst/>
                <a:latin typeface="+mn-lt"/>
                <a:ea typeface="+mn-ea"/>
                <a:cs typeface="+mn-cs"/>
              </a:rPr>
              <a:t>recordIO</a:t>
            </a:r>
            <a:r>
              <a:rPr lang="zh-CN" altLang="en-US" sz="1200" kern="1200" dirty="0" smtClean="0">
                <a:solidFill>
                  <a:schemeClr val="tx1"/>
                </a:solidFill>
                <a:effectLst/>
                <a:latin typeface="+mn-lt"/>
                <a:ea typeface="+mn-ea"/>
                <a:cs typeface="+mn-cs"/>
              </a:rPr>
              <a:t>要求的</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lst</a:t>
            </a:r>
            <a:r>
              <a:rPr lang="zh-CN" altLang="en-US" sz="1200" kern="1200" dirty="0" smtClean="0">
                <a:solidFill>
                  <a:schemeClr val="tx1"/>
                </a:solidFill>
                <a:effectLst/>
                <a:latin typeface="+mn-lt"/>
                <a:ea typeface="+mn-ea"/>
                <a:cs typeface="+mn-cs"/>
              </a:rPr>
              <a:t>文件格式，然后在把</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lst</a:t>
            </a:r>
            <a:r>
              <a:rPr lang="zh-CN" altLang="en-US" sz="1200" kern="1200" dirty="0" smtClean="0">
                <a:solidFill>
                  <a:schemeClr val="tx1"/>
                </a:solidFill>
                <a:effectLst/>
                <a:latin typeface="+mn-lt"/>
                <a:ea typeface="+mn-ea"/>
                <a:cs typeface="+mn-cs"/>
              </a:rPr>
              <a:t>文件转为</a:t>
            </a:r>
            <a:r>
              <a:rPr lang="en-US" sz="1200" kern="1200" dirty="0" err="1" smtClean="0">
                <a:solidFill>
                  <a:schemeClr val="tx1"/>
                </a:solidFill>
                <a:effectLst/>
                <a:latin typeface="+mn-lt"/>
                <a:ea typeface="+mn-ea"/>
                <a:cs typeface="+mn-cs"/>
              </a:rPr>
              <a:t>recordIO</a:t>
            </a:r>
            <a:r>
              <a:rPr lang="zh-CN" altLang="en-US" sz="1200" kern="1200" dirty="0" smtClean="0">
                <a:solidFill>
                  <a:schemeClr val="tx1"/>
                </a:solidFill>
                <a:effectLst/>
                <a:latin typeface="+mn-lt"/>
                <a:ea typeface="+mn-ea"/>
                <a:cs typeface="+mn-cs"/>
              </a:rPr>
              <a:t>格式。而</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lst</a:t>
            </a:r>
            <a:r>
              <a:rPr lang="zh-CN" altLang="en-US" sz="1200" kern="1200" dirty="0" smtClean="0">
                <a:solidFill>
                  <a:schemeClr val="tx1"/>
                </a:solidFill>
                <a:effectLst/>
                <a:latin typeface="+mn-lt"/>
                <a:ea typeface="+mn-ea"/>
                <a:cs typeface="+mn-cs"/>
              </a:rPr>
              <a:t>文件的格式类似如下：</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0	2	5	11.0000	0.0350	0.0020	0.9540	1.0000	VOC2012/</a:t>
            </a:r>
            <a:r>
              <a:rPr lang="en-US" sz="1200" kern="1200" dirty="0" err="1" smtClean="0">
                <a:solidFill>
                  <a:schemeClr val="tx1"/>
                </a:solidFill>
                <a:effectLst/>
                <a:latin typeface="+mn-lt"/>
                <a:ea typeface="+mn-ea"/>
                <a:cs typeface="+mn-cs"/>
              </a:rPr>
              <a:t>JPEGImages</a:t>
            </a:r>
            <a:r>
              <a:rPr lang="en-US" sz="1200" kern="1200" dirty="0" smtClean="0">
                <a:solidFill>
                  <a:schemeClr val="tx1"/>
                </a:solidFill>
                <a:effectLst/>
                <a:latin typeface="+mn-lt"/>
                <a:ea typeface="+mn-ea"/>
                <a:cs typeface="+mn-cs"/>
              </a:rPr>
              <a:t>/2008_000078.jpg</a:t>
            </a:r>
          </a:p>
          <a:p>
            <a:r>
              <a:rPr lang="en-US" sz="1200" kern="1200" dirty="0" smtClean="0">
                <a:solidFill>
                  <a:schemeClr val="tx1"/>
                </a:solidFill>
                <a:effectLst/>
                <a:latin typeface="+mn-lt"/>
                <a:ea typeface="+mn-ea"/>
                <a:cs typeface="+mn-cs"/>
              </a:rPr>
              <a:t>1	2	5	0.0000	0.0020	0.2400	1.0000	0.7813	14.0000	0.1680	0.5680	0.2060	0.6667	14.0000	0.2180	0.5653	0.2440	0.6533	14.0000	0.2460	0.5653	0.2800	0.6533	14.0000	0.2940	0.5600	0.3180	0.6160	14.0000	0.1840	0.4133	0.2000	0.4507	14.0000	0.1640	0.4160	0.1780	0.4560	VOC2012/</a:t>
            </a:r>
            <a:r>
              <a:rPr lang="en-US" sz="1200" kern="1200" dirty="0" err="1" smtClean="0">
                <a:solidFill>
                  <a:schemeClr val="tx1"/>
                </a:solidFill>
                <a:effectLst/>
                <a:latin typeface="+mn-lt"/>
                <a:ea typeface="+mn-ea"/>
                <a:cs typeface="+mn-cs"/>
              </a:rPr>
              <a:t>JPEGImages</a:t>
            </a:r>
            <a:r>
              <a:rPr lang="en-US" sz="1200" kern="1200" dirty="0" smtClean="0">
                <a:solidFill>
                  <a:schemeClr val="tx1"/>
                </a:solidFill>
                <a:effectLst/>
                <a:latin typeface="+mn-lt"/>
                <a:ea typeface="+mn-ea"/>
                <a:cs typeface="+mn-cs"/>
              </a:rPr>
              <a:t>/2008_003575.jpg</a:t>
            </a:r>
          </a:p>
          <a:p>
            <a:r>
              <a:rPr lang="en-US" sz="1200" kern="1200" dirty="0" smtClean="0">
                <a:solidFill>
                  <a:schemeClr val="tx1"/>
                </a:solidFill>
                <a:effectLst/>
                <a:latin typeface="+mn-lt"/>
                <a:ea typeface="+mn-ea"/>
                <a:cs typeface="+mn-cs"/>
              </a:rPr>
              <a:t>2	2	5	6.0000	0.0600	0.3333	0.9200	0.7627	6.0000	0.6600	0.2533	1.0000	0.5680	VOC2012/</a:t>
            </a:r>
            <a:r>
              <a:rPr lang="en-US" sz="1200" kern="1200" dirty="0" err="1" smtClean="0">
                <a:solidFill>
                  <a:schemeClr val="tx1"/>
                </a:solidFill>
                <a:effectLst/>
                <a:latin typeface="+mn-lt"/>
                <a:ea typeface="+mn-ea"/>
                <a:cs typeface="+mn-cs"/>
              </a:rPr>
              <a:t>JPEGImages</a:t>
            </a:r>
            <a:r>
              <a:rPr lang="en-US" sz="1200" kern="1200" dirty="0" smtClean="0">
                <a:solidFill>
                  <a:schemeClr val="tx1"/>
                </a:solidFill>
                <a:effectLst/>
                <a:latin typeface="+mn-lt"/>
                <a:ea typeface="+mn-ea"/>
                <a:cs typeface="+mn-cs"/>
              </a:rPr>
              <a:t>/2011_001136.jpg</a:t>
            </a:r>
          </a:p>
          <a:p>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从上面可以看出，</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lst</a:t>
            </a:r>
            <a:r>
              <a:rPr lang="zh-CN" altLang="en-US" sz="1200" kern="1200" dirty="0" smtClean="0">
                <a:solidFill>
                  <a:schemeClr val="tx1"/>
                </a:solidFill>
                <a:effectLst/>
                <a:latin typeface="+mn-lt"/>
                <a:ea typeface="+mn-ea"/>
                <a:cs typeface="+mn-cs"/>
              </a:rPr>
              <a:t>文件中的每一行都代表图像的注释。</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lst</a:t>
            </a:r>
            <a:r>
              <a:rPr lang="zh-CN" altLang="en-US" sz="1200" kern="1200" dirty="0" smtClean="0">
                <a:solidFill>
                  <a:schemeClr val="tx1"/>
                </a:solidFill>
                <a:effectLst/>
                <a:latin typeface="+mn-lt"/>
                <a:ea typeface="+mn-ea"/>
                <a:cs typeface="+mn-cs"/>
              </a:rPr>
              <a:t>文件是带有多列的制表符分隔的文件。文件的行是图像文件的注释。第一列指定唯一的图像索引。第二列指定当前行的标题大小。。在上面的示例</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lst</a:t>
            </a:r>
            <a:r>
              <a:rPr lang="zh-CN" altLang="en-US" sz="1200" kern="1200" dirty="0" smtClean="0">
                <a:solidFill>
                  <a:schemeClr val="tx1"/>
                </a:solidFill>
                <a:effectLst/>
                <a:latin typeface="+mn-lt"/>
                <a:ea typeface="+mn-ea"/>
                <a:cs typeface="+mn-cs"/>
              </a:rPr>
              <a:t>文件中，第二列中的</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表示第二列和第三列是标头信息，这些信息将不被视为当前行指定的图像的标签和边框信息。</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第三列指定单个对象的标签宽度即</a:t>
            </a:r>
            <a:r>
              <a:rPr lang="en-US" sz="1200" kern="1200" dirty="0" smtClean="0">
                <a:solidFill>
                  <a:schemeClr val="tx1"/>
                </a:solidFill>
                <a:effectLst/>
                <a:latin typeface="+mn-lt"/>
                <a:ea typeface="+mn-ea"/>
                <a:cs typeface="+mn-cs"/>
              </a:rPr>
              <a:t>label width</a:t>
            </a:r>
            <a:r>
              <a:rPr lang="zh-CN" altLang="en-US" sz="1200" kern="1200" dirty="0" smtClean="0">
                <a:solidFill>
                  <a:schemeClr val="tx1"/>
                </a:solidFill>
                <a:effectLst/>
                <a:latin typeface="+mn-lt"/>
                <a:ea typeface="+mn-ea"/>
                <a:cs typeface="+mn-cs"/>
              </a:rPr>
              <a:t>。在上述示例</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lst</a:t>
            </a:r>
            <a:r>
              <a:rPr lang="zh-CN" altLang="en-US" sz="1200" kern="1200" dirty="0" smtClean="0">
                <a:solidFill>
                  <a:schemeClr val="tx1"/>
                </a:solidFill>
                <a:effectLst/>
                <a:latin typeface="+mn-lt"/>
                <a:ea typeface="+mn-ea"/>
                <a:cs typeface="+mn-cs"/>
              </a:rPr>
              <a:t>文件的第一行中，第三行中的</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表示图像中的每个对象将具有</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个数字来描述其标签信息，包括类别数字和边界框坐标。如果一个幅图像中有多个对象，则所有标签信息都应在一行中列出。每个对象的注释信息表示为</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class_index</a:t>
            </a:r>
            <a:r>
              <a:rPr lang="zh-CN" alt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xmin</a:t>
            </a:r>
            <a:r>
              <a:rPr lang="en-US" sz="1200" kern="1200" dirty="0" smtClean="0">
                <a:solidFill>
                  <a:schemeClr val="tx1"/>
                </a:solidFill>
                <a:effectLst/>
                <a:latin typeface="+mn-lt"/>
                <a:ea typeface="+mn-ea"/>
                <a:cs typeface="+mn-cs"/>
              </a:rPr>
              <a:t>/width</a:t>
            </a:r>
            <a:r>
              <a:rPr lang="zh-CN" alt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ymin</a:t>
            </a:r>
            <a:r>
              <a:rPr lang="en-US" sz="1200" kern="1200" dirty="0" smtClean="0">
                <a:solidFill>
                  <a:schemeClr val="tx1"/>
                </a:solidFill>
                <a:effectLst/>
                <a:latin typeface="+mn-lt"/>
                <a:ea typeface="+mn-ea"/>
                <a:cs typeface="+mn-cs"/>
              </a:rPr>
              <a:t>/height</a:t>
            </a:r>
            <a:r>
              <a:rPr lang="zh-CN" alt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xmax</a:t>
            </a:r>
            <a:r>
              <a:rPr lang="en-US" sz="1200" kern="1200" dirty="0" smtClean="0">
                <a:solidFill>
                  <a:schemeClr val="tx1"/>
                </a:solidFill>
                <a:effectLst/>
                <a:latin typeface="+mn-lt"/>
                <a:ea typeface="+mn-ea"/>
                <a:cs typeface="+mn-cs"/>
              </a:rPr>
              <a:t>/width</a:t>
            </a:r>
            <a:r>
              <a:rPr lang="zh-CN" alt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ymax</a:t>
            </a:r>
            <a:r>
              <a:rPr lang="en-US" sz="1200" kern="1200" dirty="0" smtClean="0">
                <a:solidFill>
                  <a:schemeClr val="tx1"/>
                </a:solidFill>
                <a:effectLst/>
                <a:latin typeface="+mn-lt"/>
                <a:ea typeface="+mn-ea"/>
                <a:cs typeface="+mn-cs"/>
              </a:rPr>
              <a:t>/height]</a:t>
            </a:r>
            <a:br>
              <a:rPr 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类别索引应标有连续的数字，并从</a:t>
            </a:r>
            <a:r>
              <a:rPr lang="en-US"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开始。边界框坐标是其左上角（</a:t>
            </a:r>
            <a:r>
              <a:rPr lang="en-US" sz="1200" kern="1200" dirty="0" err="1" smtClean="0">
                <a:solidFill>
                  <a:schemeClr val="tx1"/>
                </a:solidFill>
                <a:effectLst/>
                <a:latin typeface="+mn-lt"/>
                <a:ea typeface="+mn-ea"/>
                <a:cs typeface="+mn-cs"/>
              </a:rPr>
              <a:t>xmin</a:t>
            </a:r>
            <a:r>
              <a:rPr lang="zh-CN" alt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ymin</a:t>
            </a:r>
            <a:r>
              <a:rPr lang="zh-CN" altLang="en-US" sz="1200" kern="1200" dirty="0" smtClean="0">
                <a:solidFill>
                  <a:schemeClr val="tx1"/>
                </a:solidFill>
                <a:effectLst/>
                <a:latin typeface="+mn-lt"/>
                <a:ea typeface="+mn-ea"/>
                <a:cs typeface="+mn-cs"/>
              </a:rPr>
              <a:t>）和右下角（</a:t>
            </a:r>
            <a:r>
              <a:rPr lang="en-US" sz="1200" kern="1200" dirty="0" err="1" smtClean="0">
                <a:solidFill>
                  <a:schemeClr val="tx1"/>
                </a:solidFill>
                <a:effectLst/>
                <a:latin typeface="+mn-lt"/>
                <a:ea typeface="+mn-ea"/>
                <a:cs typeface="+mn-cs"/>
              </a:rPr>
              <a:t>xmax</a:t>
            </a:r>
            <a:r>
              <a:rPr lang="zh-CN" alt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ymax</a:t>
            </a:r>
            <a:r>
              <a:rPr lang="zh-CN" altLang="en-US" sz="1200" kern="1200" dirty="0" smtClean="0">
                <a:solidFill>
                  <a:schemeClr val="tx1"/>
                </a:solidFill>
                <a:effectLst/>
                <a:latin typeface="+mn-lt"/>
                <a:ea typeface="+mn-ea"/>
                <a:cs typeface="+mn-cs"/>
              </a:rPr>
              <a:t>）与整个图像尺寸的比率。请注意，整个图像的左上角是原点（</a:t>
            </a:r>
            <a:r>
              <a:rPr lang="en-US"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）。最后一列指定图像文件的相对路径。</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altLang="zh-CN" dirty="0" smtClean="0"/>
              <a:t>NMS</a:t>
            </a:r>
            <a:r>
              <a:rPr lang="zh-CN" altLang="en-US" dirty="0" smtClean="0"/>
              <a:t>（</a:t>
            </a:r>
            <a:r>
              <a:rPr lang="en-US" dirty="0" smtClean="0"/>
              <a:t>Non-Maximum Suppression</a:t>
            </a:r>
            <a:r>
              <a:rPr lang="zh-CN" altLang="en-US" dirty="0" smtClean="0"/>
              <a:t>）</a:t>
            </a:r>
            <a:r>
              <a:rPr lang="en-US" altLang="zh-CN" dirty="0" smtClean="0"/>
              <a:t>---</a:t>
            </a:r>
            <a:r>
              <a:rPr lang="zh-CN" altLang="en-US" dirty="0" smtClean="0"/>
              <a:t>非极大值抑制：</a:t>
            </a:r>
            <a:endParaRPr lang="en-US" altLang="zh-CN" dirty="0" smtClean="0"/>
          </a:p>
          <a:p>
            <a:r>
              <a:rPr lang="zh-CN" altLang="en-US" dirty="0" smtClean="0"/>
              <a:t>顾名思义就是抑制不是极大值的元素；在目标检测中，就是提取置信度高的目标检测框，而抑制置信度低的检测框。</a:t>
            </a:r>
            <a:endParaRPr lang="en-US" altLang="zh-CN" dirty="0" smtClean="0"/>
          </a:p>
          <a:p>
            <a:r>
              <a:rPr lang="zh-CN" altLang="en-US" dirty="0" smtClean="0"/>
              <a:t>最简单的</a:t>
            </a:r>
            <a:r>
              <a:rPr lang="en-US" altLang="zh-CN" dirty="0" smtClean="0"/>
              <a:t>NMS</a:t>
            </a:r>
            <a:r>
              <a:rPr lang="zh-CN" altLang="en-US" dirty="0" smtClean="0"/>
              <a:t>算法，简单理解就是根据设定的固定阈值，对于某个对象的多个测试框，找到该对象置信度最大的检测框</a:t>
            </a:r>
            <a:r>
              <a:rPr lang="en-US" altLang="zh-CN" dirty="0" smtClean="0"/>
              <a:t>A</a:t>
            </a:r>
            <a:r>
              <a:rPr lang="zh-CN" altLang="en-US" dirty="0" smtClean="0"/>
              <a:t>，并计算其他检测框</a:t>
            </a:r>
            <a:r>
              <a:rPr lang="en-US" altLang="zh-CN" dirty="0" smtClean="0"/>
              <a:t>B</a:t>
            </a:r>
            <a:r>
              <a:rPr lang="zh-CN" altLang="en-US" dirty="0" smtClean="0"/>
              <a:t>与这个检测框的</a:t>
            </a:r>
            <a:r>
              <a:rPr lang="en-US" altLang="zh-CN" dirty="0" smtClean="0"/>
              <a:t>IOU</a:t>
            </a:r>
            <a:r>
              <a:rPr lang="zh-CN" altLang="en-US" dirty="0" smtClean="0"/>
              <a:t>，如果</a:t>
            </a:r>
            <a:r>
              <a:rPr lang="en-US" altLang="zh-CN" dirty="0" smtClean="0"/>
              <a:t>IOU</a:t>
            </a:r>
            <a:r>
              <a:rPr lang="zh-CN" altLang="en-US" dirty="0" smtClean="0"/>
              <a:t>超过阈值，那么检测框</a:t>
            </a:r>
            <a:r>
              <a:rPr lang="en-US" altLang="zh-CN" dirty="0" smtClean="0"/>
              <a:t>B</a:t>
            </a:r>
            <a:r>
              <a:rPr lang="zh-CN" altLang="en-US" dirty="0" smtClean="0"/>
              <a:t>就被丢弃。</a:t>
            </a:r>
            <a:endParaRPr lang="en-US" altLang="zh-CN" dirty="0" smtClean="0"/>
          </a:p>
          <a:p>
            <a:endParaRPr lang="en-US" altLang="zh-CN" dirty="0" smtClean="0"/>
          </a:p>
          <a:p>
            <a:r>
              <a:rPr lang="en-US" altLang="zh-CN" b="1" dirty="0" smtClean="0"/>
              <a:t>NMS</a:t>
            </a:r>
            <a:r>
              <a:rPr lang="zh-CN" altLang="en-US" b="1" dirty="0" smtClean="0"/>
              <a:t>只是用在推理阶段，训练阶段因为有</a:t>
            </a:r>
            <a:r>
              <a:rPr lang="en-US" altLang="zh-CN" b="1" dirty="0" smtClean="0"/>
              <a:t>BBOX GT</a:t>
            </a:r>
            <a:r>
              <a:rPr lang="zh-CN" altLang="en-US" b="1" dirty="0" smtClean="0"/>
              <a:t>，所以不需要</a:t>
            </a:r>
            <a:r>
              <a:rPr lang="zh-CN" altLang="en-US" dirty="0" smtClean="0"/>
              <a:t>。</a:t>
            </a:r>
            <a:endParaRPr lang="en-US" altLang="zh-CN" dirty="0" smtClean="0"/>
          </a:p>
          <a:p>
            <a:endParaRPr lang="en-US" dirty="0" smtClean="0"/>
          </a:p>
          <a:p>
            <a:r>
              <a:rPr lang="zh-CN" altLang="en-US" dirty="0" smtClean="0"/>
              <a:t>关于</a:t>
            </a:r>
            <a:r>
              <a:rPr lang="en-US" altLang="zh-CN" dirty="0" smtClean="0"/>
              <a:t>NMS</a:t>
            </a:r>
            <a:r>
              <a:rPr lang="zh-CN" altLang="en-US" dirty="0" smtClean="0"/>
              <a:t>的计算方法可以参考：</a:t>
            </a:r>
            <a:r>
              <a:rPr lang="en-US" altLang="zh-CN" dirty="0" smtClean="0"/>
              <a:t>https://zhuanlan.zhihu.com/p/110256988 </a:t>
            </a:r>
          </a:p>
          <a:p>
            <a:endParaRPr lang="en-US" dirty="0" smtClean="0"/>
          </a:p>
          <a:p>
            <a:r>
              <a:rPr lang="en-US" dirty="0" smtClean="0"/>
              <a:t>https://aws.amazon.com/blogs/iot/sagemaker-object-detection-greengrass-part-2-of-3/</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100</a:t>
            </a:fld>
            <a:endParaRPr lang="en-US"/>
          </a:p>
        </p:txBody>
      </p:sp>
    </p:spTree>
    <p:extLst>
      <p:ext uri="{BB962C8B-B14F-4D97-AF65-F5344CB8AC3E}">
        <p14:creationId xmlns:p14="http://schemas.microsoft.com/office/powerpoint/2010/main" val="2468297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https://aws.amazon.com/blogs/machine-learning/semantic-segmentation-algorithm-is-now-available-in-amazon-sagemaker/</a:t>
            </a:r>
          </a:p>
          <a:p>
            <a:endParaRPr lang="en-US" dirty="0" smtClean="0"/>
          </a:p>
          <a:p>
            <a:r>
              <a:rPr lang="en-US" dirty="0" smtClean="0"/>
              <a:t>https://github.com/awslabs/amazon-sagemaker-examples/blob/master/introduction_to_amazon_algorithms/semantic_segmentation_pascalvoc/semantic_segmentation_pascalvoc.ipynb</a:t>
            </a:r>
          </a:p>
          <a:p>
            <a:endParaRPr lang="en-US" dirty="0" smtClean="0"/>
          </a:p>
          <a:p>
            <a:r>
              <a:rPr lang="en-US" dirty="0" smtClean="0"/>
              <a:t>https://github.com/awsdocs/amazon-sagemaker-developer-guide/blob/master/doc_source/semantic-segmentation.md</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101</a:t>
            </a:fld>
            <a:endParaRPr lang="en-US"/>
          </a:p>
        </p:txBody>
      </p:sp>
    </p:spTree>
    <p:extLst>
      <p:ext uri="{BB962C8B-B14F-4D97-AF65-F5344CB8AC3E}">
        <p14:creationId xmlns:p14="http://schemas.microsoft.com/office/powerpoint/2010/main" val="3770085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https://aws.amazon.com/blogs/machine-learning/amazon-sagemaker-blazingtext-parallelizing-word2vec-on-multiple-cpus-or-gpus/</a:t>
            </a:r>
          </a:p>
          <a:p>
            <a:r>
              <a:rPr lang="en-US" dirty="0" smtClean="0"/>
              <a:t>https://aws.amazon.com/blogs/machine-learning/enhanced-text-classification-and-word-vectors-using-amazon-sagemaker-blazingtext/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105</a:t>
            </a:fld>
            <a:endParaRPr lang="en-US"/>
          </a:p>
        </p:txBody>
      </p:sp>
    </p:spTree>
    <p:extLst>
      <p:ext uri="{BB962C8B-B14F-4D97-AF65-F5344CB8AC3E}">
        <p14:creationId xmlns:p14="http://schemas.microsoft.com/office/powerpoint/2010/main" val="2835461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BlazingText</a:t>
            </a:r>
            <a:r>
              <a:rPr lang="zh-CN" altLang="en-US" dirty="0" smtClean="0"/>
              <a:t>与</a:t>
            </a:r>
            <a:r>
              <a:rPr lang="en-US" altLang="zh-CN" dirty="0" err="1" smtClean="0"/>
              <a:t>FastText</a:t>
            </a:r>
            <a:r>
              <a:rPr lang="zh-CN" altLang="en-US" dirty="0" smtClean="0"/>
              <a:t>都是利用的浅层神经网络来训练模型的，相比</a:t>
            </a:r>
            <a:r>
              <a:rPr lang="en-US" altLang="zh-CN" dirty="0" smtClean="0"/>
              <a:t>deep learning</a:t>
            </a:r>
            <a:r>
              <a:rPr lang="zh-CN" altLang="en-US" dirty="0" smtClean="0"/>
              <a:t>模型的优点是训练速度极快。</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109</a:t>
            </a:fld>
            <a:endParaRPr lang="en-US"/>
          </a:p>
        </p:txBody>
      </p:sp>
    </p:spTree>
    <p:extLst>
      <p:ext uri="{BB962C8B-B14F-4D97-AF65-F5344CB8AC3E}">
        <p14:creationId xmlns:p14="http://schemas.microsoft.com/office/powerpoint/2010/main" val="3624042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Legacy mode </a:t>
            </a:r>
            <a:r>
              <a:rPr lang="zh-CN" altLang="en-US" dirty="0" smtClean="0"/>
              <a:t>参考：</a:t>
            </a:r>
            <a:r>
              <a:rPr lang="en-US" dirty="0" smtClean="0"/>
              <a:t>https://github.com/aws/sagemaker-python-sdk/tree/v1.12.0/src/sagemaker/tensorflow#tensorflow-sagemaker-estimators-and-models</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a:t>
            </a:fld>
            <a:endParaRPr lang="en-US"/>
          </a:p>
        </p:txBody>
      </p:sp>
    </p:spTree>
    <p:extLst>
      <p:ext uri="{BB962C8B-B14F-4D97-AF65-F5344CB8AC3E}">
        <p14:creationId xmlns:p14="http://schemas.microsoft.com/office/powerpoint/2010/main" val="3407202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Blazingtext</a:t>
            </a:r>
            <a:r>
              <a:rPr lang="zh-CN" altLang="en-US" dirty="0" smtClean="0"/>
              <a:t>做</a:t>
            </a:r>
            <a:r>
              <a:rPr lang="en-US" altLang="zh-CN" dirty="0" smtClean="0"/>
              <a:t>word embedding</a:t>
            </a:r>
            <a:r>
              <a:rPr lang="zh-CN" altLang="en-US" dirty="0" smtClean="0"/>
              <a:t>训练后做预测的时候：</a:t>
            </a:r>
            <a:endParaRPr lang="en-US" dirty="0" smtClean="0"/>
          </a:p>
          <a:p>
            <a:endParaRPr lang="en-US" dirty="0" smtClean="0"/>
          </a:p>
          <a:p>
            <a:r>
              <a:rPr lang="en-US" dirty="0" smtClean="0"/>
              <a:t>words = ["awesome", "blazing"]</a:t>
            </a:r>
          </a:p>
          <a:p>
            <a:endParaRPr lang="en-US" dirty="0" smtClean="0"/>
          </a:p>
          <a:p>
            <a:r>
              <a:rPr lang="en-US" dirty="0" smtClean="0"/>
              <a:t>payload = {"instances" : words}</a:t>
            </a:r>
          </a:p>
          <a:p>
            <a:endParaRPr lang="en-US" dirty="0" smtClean="0"/>
          </a:p>
          <a:p>
            <a:r>
              <a:rPr lang="en-US" dirty="0" smtClean="0"/>
              <a:t>response = </a:t>
            </a:r>
            <a:r>
              <a:rPr lang="en-US" dirty="0" err="1" smtClean="0"/>
              <a:t>bt_endpoint.predict</a:t>
            </a:r>
            <a:r>
              <a:rPr lang="en-US" dirty="0" smtClean="0"/>
              <a:t>(</a:t>
            </a:r>
            <a:r>
              <a:rPr lang="en-US" dirty="0" err="1" smtClean="0"/>
              <a:t>json.dumps</a:t>
            </a:r>
            <a:r>
              <a:rPr lang="en-US" dirty="0" smtClean="0"/>
              <a:t>(payload))</a:t>
            </a:r>
          </a:p>
          <a:p>
            <a:endParaRPr lang="en-US" dirty="0" smtClean="0"/>
          </a:p>
          <a:p>
            <a:r>
              <a:rPr lang="en-US" dirty="0" err="1" smtClean="0"/>
              <a:t>vecs</a:t>
            </a:r>
            <a:r>
              <a:rPr lang="en-US" dirty="0" smtClean="0"/>
              <a:t> = </a:t>
            </a:r>
            <a:r>
              <a:rPr lang="en-US" dirty="0" err="1" smtClean="0"/>
              <a:t>json.loads</a:t>
            </a:r>
            <a:r>
              <a:rPr lang="en-US" dirty="0" smtClean="0"/>
              <a:t>(response)</a:t>
            </a:r>
          </a:p>
          <a:p>
            <a:endParaRPr lang="en-US" dirty="0" smtClean="0"/>
          </a:p>
          <a:p>
            <a:r>
              <a:rPr lang="en-US" dirty="0" smtClean="0"/>
              <a:t>print(</a:t>
            </a:r>
            <a:r>
              <a:rPr lang="en-US" dirty="0" err="1" smtClean="0"/>
              <a:t>vecs</a:t>
            </a:r>
            <a:r>
              <a:rPr lang="en-US" dirty="0" smtClean="0"/>
              <a:t>)</a:t>
            </a:r>
          </a:p>
          <a:p>
            <a:r>
              <a:rPr lang="zh-CN" altLang="en-US" dirty="0" smtClean="0"/>
              <a:t>词向量的格式如下（</a:t>
            </a:r>
            <a:r>
              <a:rPr lang="zh-CN" altLang="en-US" b="1" dirty="0" smtClean="0"/>
              <a:t>每个单词对应的输出是一个字典，第一个</a:t>
            </a:r>
            <a:r>
              <a:rPr lang="en-US" altLang="zh-CN" b="1" dirty="0" smtClean="0"/>
              <a:t>key</a:t>
            </a:r>
            <a:r>
              <a:rPr lang="zh-CN" altLang="en-US" b="1" dirty="0" smtClean="0"/>
              <a:t>是</a:t>
            </a:r>
            <a:r>
              <a:rPr lang="en-US" altLang="zh-CN" b="1" dirty="0" smtClean="0"/>
              <a:t>vector</a:t>
            </a:r>
            <a:r>
              <a:rPr lang="zh-CN" altLang="en-US" b="1" dirty="0" smtClean="0"/>
              <a:t>，第一个</a:t>
            </a:r>
            <a:r>
              <a:rPr lang="en-US" altLang="zh-CN" b="1" dirty="0" smtClean="0"/>
              <a:t>value</a:t>
            </a:r>
            <a:r>
              <a:rPr lang="zh-CN" altLang="en-US" b="1" dirty="0" smtClean="0"/>
              <a:t>就是词向量；第二个</a:t>
            </a:r>
            <a:r>
              <a:rPr lang="en-US" altLang="zh-CN" b="1" dirty="0" smtClean="0"/>
              <a:t>key</a:t>
            </a:r>
            <a:r>
              <a:rPr lang="zh-CN" altLang="en-US" b="1" dirty="0" smtClean="0"/>
              <a:t>是</a:t>
            </a:r>
            <a:r>
              <a:rPr lang="en-US" altLang="zh-CN" b="1" dirty="0" smtClean="0"/>
              <a:t>word</a:t>
            </a:r>
            <a:r>
              <a:rPr lang="zh-CN" altLang="en-US" b="1" dirty="0" smtClean="0"/>
              <a:t>，对应的</a:t>
            </a:r>
            <a:r>
              <a:rPr lang="en-US" altLang="zh-CN" b="1" dirty="0" smtClean="0"/>
              <a:t>value</a:t>
            </a:r>
            <a:r>
              <a:rPr lang="zh-CN" altLang="en-US" b="1" dirty="0" smtClean="0"/>
              <a:t>就是单词本身</a:t>
            </a:r>
            <a:r>
              <a:rPr lang="zh-CN" altLang="en-US" dirty="0" smtClean="0"/>
              <a:t>）：</a:t>
            </a:r>
            <a:endParaRPr lang="en-US" altLang="zh-CN" dirty="0" smtClean="0"/>
          </a:p>
          <a:p>
            <a:r>
              <a:rPr lang="en-US" dirty="0" smtClean="0"/>
              <a:t>[{'vector': [0.13646277785301208, 0.06601715832948685, -0.10829296708106995, -0.11976782977581024, -0.0768636092543602, 0.1244170069694519, -0.15800152719020844, 0.12444669008255005, -0.2013368010520935, 0.19779537618160248, -0.2513614892959595, 0.007506017107516527, 0.17049823701381683, -0.06893177330493927, 0.10701936483383179, 0.03399133309721947, -0.005677888169884682, 0.051115553826093674, 0.07483629137277603, 0.06321306526660919, 0.08031998574733734, 0.023315465077757835, -0.1957656592130661, -0.024626171216368675, 0.1130986362695694, -0.08083358407020569, 0.06575972586870193, 0.18561507761478424, 0.03520151600241661, 0.25879573822021484, 0.04665534570813179, 0.17645861208438873, -0.010735074058175087, 0.029302123934030533, -0.0835011899471283, 0.06093238666653633, 0.021922733634710312, -0.017912831157445908, -0.17959673702716827, 0.0820198506116867, 0.013652418740093708, -0.041197534650564194, -0.08822663873434067, -0.040557991713285446, 0.40053805708885193, -0.09392810612916946, 0.12340767681598663, -0.0651622787117958, -0.007340635173022747, -0.10210559517145157, -0.15282484889030457, -0.15289941430091858, -0.20221051573753357, 0.017781736329197884, 0.051220789551734924, -0.06118796393275261, -0.06979314237833023, 0.21563471853733063, -0.22468526661396027, 0.0582965686917305, -0.016761425882577896, 0.13658671081066132, 0.2630403935909271, 0.2547837793827057, 0.08331585675477982, 0.21357867121696472, 0.04830055311322212, 0.14977994561195374, 0.02987690083682537, -0.1437639743089676, 0.11673656105995178, 0.1985732764005661, 0.0903097614645958, -0.12626764178276062, -0.13946259021759033, -0.06269101798534393, 0.08184270560741425, 0.019735412672162056, 0.06441374123096466, -0.18345147371292114, 0.19636991620063782, -0.05675125867128372, 0.10662126541137695, 0.02937336638569832, 0.16456855833530426, 0.028689496219158173, 0.16739386320114136, 0.2800624668598175, -0.264516144990921, 0.07978370785713196, -0.14173132181167603, -0.047045834362506866, 0.2233027219772339, -0.16995427012443542, -0.17636412382125854, -0.16303884983062744, 0.15841951966285706, 0.24026943743228912, 0.04769394174218178, 0.07473494112491608], </a:t>
            </a:r>
            <a:r>
              <a:rPr lang="en-US" b="1" dirty="0" smtClean="0"/>
              <a:t>'word': 'awesome</a:t>
            </a:r>
            <a:r>
              <a:rPr lang="en-US" dirty="0" smtClean="0"/>
              <a:t>'}, {'vector': [0.03192547708749771, -0.006755040492862463, -0.42641791701316833, -0.07255035638809204, -0.45961615443229675, 0.14951373636722565, -0.5046427249908447, -0.09597401320934296, -0.2137182503938675, 0.31522855162620544, -0.11620122194290161, 0.016628358513116837, 0.1801048368215561, 0.13904236257076263, 0.26018404960632324, 0.07044687867164612, -0.016389306634664536, -0.005826715379953384, 0.06568481028079987, 0.21686318516731262, 0.1813698559999466, -0.0639672502875328, -0.40232691168785095, -0.09050005674362183, -0.20447830855846405, -0.04407845064997673, 0.2572828531265259, 0.3778929114341736, -0.059565212577581406, 0.1756310760974884, 0.06971241533756256, 0.2595955729484558, 0.11730629950761795, -0.1388995498418808, -0.30069872736930847, 0.21634574234485626, 0.23999787867069244, -0.17709755897521973, -0.2523481845855713, 0.3714819550514221, 0.05411232262849808, -0.02038564160466194, -0.3123650848865509, 0.13925527036190033, 0.5027137994766235, -0.221566304564476, 0.08557884395122528, -0.13741883635520935, -0.026982754468917847, -0.3473646342754364, -0.3504447340965271, -0.1770232766866684, -0.21599572896957397, -0.06715922802686691, -0.10633707046508789, -0.04136502370238304, -0.12198615074157715, 0.2121613472700119, -0.16570624709129333, 0.09876138716936111, -0.09162747859954834, 0.05611089617013931, 0.36699971556663513, 0.3228641152381897, 0.06480003893375397, 0.2646923065185547, 0.306000292301178, 0.07695449143648148, -0.004444127436727285, -0.22000260651111603, 0.4159255921840668, 0.049127135425806046, 0.04740114137530327, -0.11815223097801208, 0.022791575640439987, -0.06612589955329895, 0.1421293318271637, 0.09276679158210754, -0.04051145911216736, -0.08630552142858505, 0.375284880399704, 0.09504624456167221, 0.09788618236780167, -0.02969175949692726, 0.20167703926563263, 0.0795070081949234, 0.4097297489643097, 0.3131104111671448, -0.5725211501121521, 0.07860501110553741, 0.07983475923538208, 0.02502121403813362, 0.3162337839603424, -0.12299838662147522, -0.3987537920475006, -0.07074220478534698, 0.17704302072525024, 0.10098361223936081, 0.14697863161563873, 0.20791031420230865], </a:t>
            </a:r>
            <a:r>
              <a:rPr lang="en-US" b="1" dirty="0" smtClean="0"/>
              <a:t>'word': 'blazing'}]</a:t>
            </a:r>
          </a:p>
          <a:p>
            <a:endParaRPr lang="en-US" b="1" dirty="0" smtClean="0"/>
          </a:p>
          <a:p>
            <a:endParaRPr lang="en-US" b="1" dirty="0" smtClean="0"/>
          </a:p>
          <a:p>
            <a:r>
              <a:rPr lang="en-US" altLang="zh-CN" b="1" dirty="0" err="1" smtClean="0"/>
              <a:t>blazingtext</a:t>
            </a:r>
            <a:r>
              <a:rPr lang="zh-CN" altLang="en-US" b="1" dirty="0" smtClean="0"/>
              <a:t>训练词向量结束后，对于词向量的评估可以参考</a:t>
            </a:r>
            <a:r>
              <a:rPr lang="en-US" altLang="zh-CN" b="1" dirty="0" err="1" smtClean="0"/>
              <a:t>sagemaker</a:t>
            </a:r>
            <a:r>
              <a:rPr lang="en-US" altLang="zh-CN" b="1" dirty="0" smtClean="0"/>
              <a:t> code example blazingtext_word2vec_text8.ipynb</a:t>
            </a:r>
          </a:p>
          <a:p>
            <a:endParaRPr lang="en-US" altLang="zh-CN" b="1" dirty="0" smtClean="0"/>
          </a:p>
          <a:p>
            <a:endParaRPr lang="en-US" altLang="zh-CN" b="1" dirty="0" smtClean="0"/>
          </a:p>
          <a:p>
            <a:r>
              <a:rPr lang="zh-CN" altLang="en-US" b="0" dirty="0" smtClean="0"/>
              <a:t>在使用</a:t>
            </a:r>
            <a:r>
              <a:rPr lang="en-US" altLang="zh-CN" b="0" dirty="0" smtClean="0"/>
              <a:t>batch </a:t>
            </a:r>
            <a:r>
              <a:rPr lang="en-US" altLang="zh-CN" b="0" dirty="0" err="1" smtClean="0"/>
              <a:t>skipgram</a:t>
            </a:r>
            <a:r>
              <a:rPr lang="zh-CN" altLang="en-US" b="0" dirty="0" smtClean="0"/>
              <a:t>的时候，类似如下的</a:t>
            </a:r>
            <a:r>
              <a:rPr lang="en-US" altLang="zh-CN" b="0" dirty="0" smtClean="0"/>
              <a:t>API</a:t>
            </a:r>
            <a:r>
              <a:rPr lang="zh-CN" altLang="en-US" b="0" dirty="0" smtClean="0"/>
              <a:t>调用：</a:t>
            </a:r>
            <a:endParaRPr lang="en-US" altLang="zh-CN" b="0" dirty="0" smtClean="0"/>
          </a:p>
          <a:p>
            <a:r>
              <a:rPr lang="en-US" altLang="zh-CN" b="0" dirty="0" err="1" smtClean="0"/>
              <a:t>bt_model.set_hyperparameters</a:t>
            </a:r>
            <a:r>
              <a:rPr lang="en-US" altLang="zh-CN" b="0" dirty="0" smtClean="0"/>
              <a:t>(mode="</a:t>
            </a:r>
            <a:r>
              <a:rPr lang="en-US" altLang="zh-CN" b="0" dirty="0" err="1" smtClean="0"/>
              <a:t>batch_skipgram</a:t>
            </a:r>
            <a:r>
              <a:rPr lang="en-US" altLang="zh-CN" b="0" dirty="0" smtClean="0"/>
              <a:t>",</a:t>
            </a:r>
          </a:p>
          <a:p>
            <a:r>
              <a:rPr lang="en-US" altLang="zh-CN" b="0" dirty="0" smtClean="0"/>
              <a:t>                             epochs=5,</a:t>
            </a:r>
          </a:p>
          <a:p>
            <a:r>
              <a:rPr lang="en-US" altLang="zh-CN" b="0" dirty="0" smtClean="0"/>
              <a:t>                             </a:t>
            </a:r>
            <a:r>
              <a:rPr lang="en-US" altLang="zh-CN" b="0" dirty="0" err="1" smtClean="0"/>
              <a:t>min_count</a:t>
            </a:r>
            <a:r>
              <a:rPr lang="en-US" altLang="zh-CN" b="0" dirty="0" smtClean="0"/>
              <a:t>=5,</a:t>
            </a:r>
          </a:p>
          <a:p>
            <a:r>
              <a:rPr lang="en-US" altLang="zh-CN" b="0" dirty="0" smtClean="0"/>
              <a:t>                             </a:t>
            </a:r>
            <a:r>
              <a:rPr lang="en-US" altLang="zh-CN" b="0" dirty="0" err="1" smtClean="0"/>
              <a:t>sampling_threshold</a:t>
            </a:r>
            <a:r>
              <a:rPr lang="en-US" altLang="zh-CN" b="0" dirty="0" smtClean="0"/>
              <a:t>=0.0001,</a:t>
            </a:r>
          </a:p>
          <a:p>
            <a:r>
              <a:rPr lang="en-US" altLang="zh-CN" b="0" dirty="0" smtClean="0"/>
              <a:t>                             </a:t>
            </a:r>
            <a:r>
              <a:rPr lang="en-US" altLang="zh-CN" b="0" dirty="0" err="1" smtClean="0"/>
              <a:t>learning_rate</a:t>
            </a:r>
            <a:r>
              <a:rPr lang="en-US" altLang="zh-CN" b="0" dirty="0" smtClean="0"/>
              <a:t>=0.05,</a:t>
            </a:r>
          </a:p>
          <a:p>
            <a:r>
              <a:rPr lang="en-US" altLang="zh-CN" b="0" dirty="0" smtClean="0"/>
              <a:t>                             </a:t>
            </a:r>
            <a:r>
              <a:rPr lang="en-US" altLang="zh-CN" b="0" dirty="0" err="1" smtClean="0"/>
              <a:t>window_size</a:t>
            </a:r>
            <a:r>
              <a:rPr lang="en-US" altLang="zh-CN" b="0" dirty="0" smtClean="0"/>
              <a:t>=5,</a:t>
            </a:r>
          </a:p>
          <a:p>
            <a:r>
              <a:rPr lang="en-US" altLang="zh-CN" b="0" dirty="0" smtClean="0"/>
              <a:t>                             </a:t>
            </a:r>
            <a:r>
              <a:rPr lang="en-US" altLang="zh-CN" b="0" dirty="0" err="1" smtClean="0"/>
              <a:t>vector_dim</a:t>
            </a:r>
            <a:r>
              <a:rPr lang="en-US" altLang="zh-CN" b="0" dirty="0" smtClean="0"/>
              <a:t>=100,</a:t>
            </a:r>
          </a:p>
          <a:p>
            <a:r>
              <a:rPr lang="en-US" altLang="zh-CN" b="0" dirty="0" smtClean="0"/>
              <a:t>                             </a:t>
            </a:r>
            <a:r>
              <a:rPr lang="en-US" altLang="zh-CN" b="0" dirty="0" err="1" smtClean="0"/>
              <a:t>negative_samples</a:t>
            </a:r>
            <a:r>
              <a:rPr lang="en-US" altLang="zh-CN" b="0" dirty="0" smtClean="0"/>
              <a:t>=5,</a:t>
            </a:r>
          </a:p>
          <a:p>
            <a:r>
              <a:rPr lang="en-US" altLang="zh-CN" b="0" dirty="0" smtClean="0"/>
              <a:t>                             </a:t>
            </a:r>
            <a:r>
              <a:rPr lang="en-US" altLang="zh-CN" b="0" dirty="0" err="1" smtClean="0"/>
              <a:t>batch_size</a:t>
            </a:r>
            <a:r>
              <a:rPr lang="en-US" altLang="zh-CN" b="0" dirty="0" smtClean="0"/>
              <a:t>=11, #  = (2*</a:t>
            </a:r>
            <a:r>
              <a:rPr lang="en-US" altLang="zh-CN" b="0" dirty="0" err="1" smtClean="0"/>
              <a:t>window_size</a:t>
            </a:r>
            <a:r>
              <a:rPr lang="en-US" altLang="zh-CN" b="0" dirty="0" smtClean="0"/>
              <a:t> + 1) (Preferred. Used only if mode is </a:t>
            </a:r>
            <a:r>
              <a:rPr lang="en-US" altLang="zh-CN" b="0" dirty="0" err="1" smtClean="0"/>
              <a:t>batch_skipgram</a:t>
            </a:r>
            <a:r>
              <a:rPr lang="en-US" altLang="zh-CN" b="0" dirty="0" smtClean="0"/>
              <a:t>)</a:t>
            </a:r>
          </a:p>
          <a:p>
            <a:r>
              <a:rPr lang="en-US" altLang="zh-CN" b="0" dirty="0" smtClean="0"/>
              <a:t>                             evaluation=True,# Perform similarity evaluation on WS-353 dataset at the end of training</a:t>
            </a:r>
          </a:p>
          <a:p>
            <a:r>
              <a:rPr lang="en-US" altLang="zh-CN" b="0" dirty="0" smtClean="0"/>
              <a:t>                             </a:t>
            </a:r>
            <a:r>
              <a:rPr lang="en-US" altLang="zh-CN" b="0" dirty="0" err="1" smtClean="0"/>
              <a:t>subwords</a:t>
            </a:r>
            <a:r>
              <a:rPr lang="en-US" altLang="zh-CN" b="0" dirty="0" smtClean="0"/>
              <a:t>=False) # </a:t>
            </a:r>
            <a:r>
              <a:rPr lang="en-US" altLang="zh-CN" b="0" dirty="0" err="1" smtClean="0"/>
              <a:t>Subword</a:t>
            </a:r>
            <a:r>
              <a:rPr lang="en-US" altLang="zh-CN" b="0" dirty="0" smtClean="0"/>
              <a:t> embedding learning is not supported by </a:t>
            </a:r>
            <a:r>
              <a:rPr lang="en-US" altLang="zh-CN" b="0" dirty="0" err="1" smtClean="0"/>
              <a:t>batch_skipgram</a:t>
            </a:r>
            <a:endParaRPr lang="en-US" altLang="zh-CN" b="0" dirty="0" smtClean="0"/>
          </a:p>
          <a:p>
            <a:endParaRPr lang="en-US" altLang="zh-CN" b="0" dirty="0" smtClean="0"/>
          </a:p>
          <a:p>
            <a:r>
              <a:rPr lang="zh-CN" altLang="en-US" b="0" dirty="0" smtClean="0"/>
              <a:t>可以设置</a:t>
            </a:r>
            <a:r>
              <a:rPr lang="en-US" altLang="zh-CN" b="0" dirty="0" smtClean="0"/>
              <a:t>evaluation</a:t>
            </a:r>
            <a:r>
              <a:rPr lang="zh-CN" altLang="en-US" b="0" dirty="0" smtClean="0"/>
              <a:t>来训练结束后使用</a:t>
            </a:r>
            <a:r>
              <a:rPr lang="en-US" altLang="zh-CN" b="0" dirty="0" smtClean="0"/>
              <a:t>WS-353</a:t>
            </a:r>
            <a:r>
              <a:rPr lang="zh-CN" altLang="en-US" b="0" dirty="0" smtClean="0"/>
              <a:t>进行相近词的词向量相似度的评估。</a:t>
            </a:r>
            <a:endParaRPr lang="en-US" altLang="zh-CN" b="0" dirty="0" smtClean="0"/>
          </a:p>
          <a:p>
            <a:r>
              <a:rPr lang="en-US" altLang="zh-CN" b="0" dirty="0" err="1" smtClean="0"/>
              <a:t>Subword</a:t>
            </a:r>
            <a:r>
              <a:rPr lang="zh-CN" altLang="en-US" b="0" dirty="0" smtClean="0"/>
              <a:t>的功能在</a:t>
            </a:r>
            <a:r>
              <a:rPr lang="en-US" altLang="zh-CN" b="0" dirty="0" smtClean="0"/>
              <a:t>batch </a:t>
            </a:r>
            <a:r>
              <a:rPr lang="en-US" altLang="zh-CN" b="0" dirty="0" err="1" smtClean="0"/>
              <a:t>skipgram</a:t>
            </a:r>
            <a:r>
              <a:rPr lang="zh-CN" altLang="en-US" b="0" dirty="0" smtClean="0"/>
              <a:t>不支持。</a:t>
            </a:r>
            <a:endParaRPr lang="en-US" altLang="zh-CN" b="0" dirty="0" smtClean="0"/>
          </a:p>
          <a:p>
            <a:endParaRPr lang="en-US" altLang="zh-CN" b="0" dirty="0" smtClean="0"/>
          </a:p>
          <a:p>
            <a:endParaRPr lang="en-US" altLang="zh-CN" b="0" dirty="0" smtClean="0"/>
          </a:p>
          <a:p>
            <a:r>
              <a:rPr lang="zh-CN" altLang="en-US" b="1" dirty="0" smtClean="0"/>
              <a:t>在用</a:t>
            </a:r>
            <a:r>
              <a:rPr lang="en-US" altLang="zh-CN" b="1" dirty="0" err="1" smtClean="0"/>
              <a:t>blazingtext</a:t>
            </a:r>
            <a:r>
              <a:rPr lang="zh-CN" altLang="en-US" b="1" dirty="0" smtClean="0"/>
              <a:t>做文本分类的预测时，最好预测时的也要做训练时相应的预处理，否则结果不好</a:t>
            </a:r>
            <a:r>
              <a:rPr lang="zh-CN" altLang="en-US" b="0" dirty="0" smtClean="0"/>
              <a:t>。比如如下的例子：</a:t>
            </a:r>
            <a:endParaRPr lang="en-US" altLang="zh-CN" b="0" dirty="0" smtClean="0"/>
          </a:p>
          <a:p>
            <a:r>
              <a:rPr lang="zh-CN" altLang="en-US" b="0" dirty="0" smtClean="0"/>
              <a:t>（同样的一句话，有大小写，句号没有用空格和前一个词分开，这样三句话出来的结果相差很多。在训练的时候，是做了</a:t>
            </a:r>
            <a:r>
              <a:rPr lang="en-US" altLang="zh-CN" b="0" dirty="0" smtClean="0"/>
              <a:t>lower</a:t>
            </a:r>
            <a:r>
              <a:rPr lang="zh-CN" altLang="en-US" b="0" dirty="0" smtClean="0"/>
              <a:t>小写化和用空格分开标点符号的处理的。）</a:t>
            </a:r>
            <a:r>
              <a:rPr lang="en-US" altLang="zh-CN" b="0" dirty="0" smtClean="0"/>
              <a:t/>
            </a:r>
            <a:br>
              <a:rPr lang="en-US" altLang="zh-CN" b="0" dirty="0" smtClean="0"/>
            </a:br>
            <a:r>
              <a:rPr lang="en-US" altLang="zh-CN" b="0" dirty="0" smtClean="0"/>
              <a:t>sentences_2 = ["YOU ARE PEOPLE.",</a:t>
            </a:r>
          </a:p>
          <a:p>
            <a:r>
              <a:rPr lang="en-US" altLang="zh-CN" b="0" dirty="0" smtClean="0"/>
              <a:t>              "you are people.",</a:t>
            </a:r>
          </a:p>
          <a:p>
            <a:r>
              <a:rPr lang="en-US" altLang="zh-CN" b="0" dirty="0" smtClean="0"/>
              <a:t>              "you are people ."]</a:t>
            </a:r>
          </a:p>
          <a:p>
            <a:r>
              <a:rPr lang="en-US" altLang="zh-CN" b="0" dirty="0" smtClean="0"/>
              <a:t>payload = {"instances" : sentences_2}</a:t>
            </a:r>
          </a:p>
          <a:p>
            <a:endParaRPr lang="en-US" altLang="zh-CN" b="0" dirty="0" smtClean="0"/>
          </a:p>
          <a:p>
            <a:r>
              <a:rPr lang="en-US" altLang="zh-CN" b="0" dirty="0" smtClean="0"/>
              <a:t>response = </a:t>
            </a:r>
            <a:r>
              <a:rPr lang="en-US" altLang="zh-CN" b="0" dirty="0" err="1" smtClean="0"/>
              <a:t>text_classifier.predict</a:t>
            </a:r>
            <a:r>
              <a:rPr lang="en-US" altLang="zh-CN" b="0" dirty="0" smtClean="0"/>
              <a:t>(</a:t>
            </a:r>
            <a:r>
              <a:rPr lang="en-US" altLang="zh-CN" b="0" dirty="0" err="1" smtClean="0"/>
              <a:t>json.dumps</a:t>
            </a:r>
            <a:r>
              <a:rPr lang="en-US" altLang="zh-CN" b="0" dirty="0" smtClean="0"/>
              <a:t>(payload))</a:t>
            </a:r>
          </a:p>
          <a:p>
            <a:endParaRPr lang="en-US" altLang="zh-CN" b="0" dirty="0" smtClean="0"/>
          </a:p>
          <a:p>
            <a:r>
              <a:rPr lang="en-US" altLang="zh-CN" b="0" dirty="0" smtClean="0"/>
              <a:t>predictions = </a:t>
            </a:r>
            <a:r>
              <a:rPr lang="en-US" altLang="zh-CN" b="0" dirty="0" err="1" smtClean="0"/>
              <a:t>json.loads</a:t>
            </a:r>
            <a:r>
              <a:rPr lang="en-US" altLang="zh-CN" b="0" dirty="0" smtClean="0"/>
              <a:t>(response)</a:t>
            </a:r>
          </a:p>
          <a:p>
            <a:r>
              <a:rPr lang="en-US" altLang="zh-CN" b="0" dirty="0" smtClean="0"/>
              <a:t>print(</a:t>
            </a:r>
            <a:r>
              <a:rPr lang="en-US" altLang="zh-CN" b="0" dirty="0" err="1" smtClean="0"/>
              <a:t>json.dumps</a:t>
            </a:r>
            <a:r>
              <a:rPr lang="en-US" altLang="zh-CN" b="0" dirty="0" smtClean="0"/>
              <a:t>(predictions, indent=2))</a:t>
            </a:r>
          </a:p>
          <a:p>
            <a:endParaRPr lang="en-US" altLang="zh-CN" b="0" dirty="0" smtClean="0"/>
          </a:p>
          <a:p>
            <a:r>
              <a:rPr lang="en-US" dirty="0" smtClean="0"/>
              <a:t>[ { "</a:t>
            </a:r>
            <a:r>
              <a:rPr lang="en-US" dirty="0" err="1" smtClean="0"/>
              <a:t>prob</a:t>
            </a:r>
            <a:r>
              <a:rPr lang="en-US" dirty="0" smtClean="0"/>
              <a:t>": [ 0.41497987508773804 ], "label": [ "__label__</a:t>
            </a:r>
            <a:r>
              <a:rPr lang="en-US" dirty="0" err="1" smtClean="0"/>
              <a:t>MeanOfTransportation</a:t>
            </a:r>
            <a:r>
              <a:rPr lang="en-US" dirty="0" smtClean="0"/>
              <a:t>" ] }, { "</a:t>
            </a:r>
            <a:r>
              <a:rPr lang="en-US" dirty="0" err="1" smtClean="0"/>
              <a:t>prob</a:t>
            </a:r>
            <a:r>
              <a:rPr lang="en-US" dirty="0" smtClean="0"/>
              <a:t>": [ 0.9927109479904175 ], "label": [ "__</a:t>
            </a:r>
            <a:r>
              <a:rPr lang="en-US" dirty="0" err="1" smtClean="0"/>
              <a:t>label__Animal</a:t>
            </a:r>
            <a:r>
              <a:rPr lang="en-US" dirty="0" smtClean="0"/>
              <a:t>" ] }, { "</a:t>
            </a:r>
            <a:r>
              <a:rPr lang="en-US" dirty="0" err="1" smtClean="0"/>
              <a:t>prob</a:t>
            </a:r>
            <a:r>
              <a:rPr lang="en-US" dirty="0" smtClean="0"/>
              <a:t>": [ 0.7055023312568665 ], "label": [ "__</a:t>
            </a:r>
            <a:r>
              <a:rPr lang="en-US" dirty="0" err="1" smtClean="0"/>
              <a:t>label__Company</a:t>
            </a:r>
            <a:r>
              <a:rPr lang="en-US" dirty="0" smtClean="0"/>
              <a:t>" ] } ]</a:t>
            </a:r>
          </a:p>
          <a:p>
            <a:endParaRPr lang="en-US" altLang="zh-CN" b="0" dirty="0" smtClean="0"/>
          </a:p>
          <a:p>
            <a:endParaRPr lang="en-US" altLang="zh-CN" b="0" dirty="0" smtClean="0"/>
          </a:p>
          <a:p>
            <a:endParaRPr lang="en-US" b="1" dirty="0"/>
          </a:p>
        </p:txBody>
      </p:sp>
      <p:sp>
        <p:nvSpPr>
          <p:cNvPr id="4" name="Slide Number Placeholder 3"/>
          <p:cNvSpPr>
            <a:spLocks noGrp="1"/>
          </p:cNvSpPr>
          <p:nvPr>
            <p:ph type="sldNum" sz="quarter" idx="10"/>
          </p:nvPr>
        </p:nvSpPr>
        <p:spPr/>
        <p:txBody>
          <a:bodyPr/>
          <a:lstStyle/>
          <a:p>
            <a:fld id="{966470E8-0F9A-495C-B808-245D67B5A4E1}" type="slidenum">
              <a:rPr lang="en-US" smtClean="0"/>
              <a:t>110</a:t>
            </a:fld>
            <a:endParaRPr lang="en-US"/>
          </a:p>
        </p:txBody>
      </p:sp>
    </p:spTree>
    <p:extLst>
      <p:ext uri="{BB962C8B-B14F-4D97-AF65-F5344CB8AC3E}">
        <p14:creationId xmlns:p14="http://schemas.microsoft.com/office/powerpoint/2010/main" val="1881095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Sparkml</a:t>
            </a:r>
            <a:r>
              <a:rPr lang="zh-CN" altLang="en-US" dirty="0" smtClean="0"/>
              <a:t>的</a:t>
            </a:r>
            <a:r>
              <a:rPr lang="en-US" altLang="zh-CN" dirty="0" smtClean="0"/>
              <a:t>LDA</a:t>
            </a:r>
            <a:r>
              <a:rPr lang="zh-CN" altLang="en-US" dirty="0" smtClean="0"/>
              <a:t>主题模型可以做基于</a:t>
            </a:r>
            <a:r>
              <a:rPr lang="en-US" altLang="zh-CN" dirty="0" smtClean="0"/>
              <a:t>CPU</a:t>
            </a:r>
            <a:r>
              <a:rPr lang="zh-CN" altLang="en-US" dirty="0" smtClean="0"/>
              <a:t>的分布式训练。</a:t>
            </a:r>
            <a:endParaRPr lang="en-US" altLang="zh-CN" dirty="0" smtClean="0"/>
          </a:p>
          <a:p>
            <a:endParaRPr lang="en-US" dirty="0" smtClean="0"/>
          </a:p>
          <a:p>
            <a:r>
              <a:rPr lang="en-US" dirty="0" smtClean="0"/>
              <a:t>https://scikit-learn.org/stable/modules/feature_extraction.html</a:t>
            </a:r>
            <a:r>
              <a:rPr lang="zh-CN" altLang="en-US" dirty="0" smtClean="0"/>
              <a:t>中关于文本的预处理可以参考，英文的词干归并操作由</a:t>
            </a:r>
            <a:r>
              <a:rPr lang="en-US" altLang="zh-CN" dirty="0" err="1" smtClean="0"/>
              <a:t>ntlk</a:t>
            </a:r>
            <a:r>
              <a:rPr lang="zh-CN" altLang="en-US" dirty="0" smtClean="0"/>
              <a:t>库提供。</a:t>
            </a:r>
            <a:endParaRPr lang="en-US" altLang="zh-CN" dirty="0" smtClean="0"/>
          </a:p>
          <a:p>
            <a:endParaRPr lang="en-US" dirty="0" smtClean="0"/>
          </a:p>
          <a:p>
            <a:r>
              <a:rPr lang="en-US" altLang="zh-CN" dirty="0" smtClean="0"/>
              <a:t>LDA</a:t>
            </a:r>
            <a:r>
              <a:rPr lang="zh-CN" altLang="en-US" dirty="0" smtClean="0"/>
              <a:t>的经典版本在训练完之后就不会在更新</a:t>
            </a:r>
            <a:r>
              <a:rPr lang="en-US" altLang="zh-CN" dirty="0" smtClean="0"/>
              <a:t>topic-word</a:t>
            </a:r>
            <a:r>
              <a:rPr lang="zh-CN" altLang="en-US" dirty="0" smtClean="0"/>
              <a:t>的概率分布了，而改进版的</a:t>
            </a:r>
            <a:r>
              <a:rPr lang="en-US" altLang="zh-CN" dirty="0" err="1" smtClean="0"/>
              <a:t>onlineLDA</a:t>
            </a:r>
            <a:r>
              <a:rPr lang="zh-CN" altLang="en-US" dirty="0" smtClean="0"/>
              <a:t>则可以根据新的</a:t>
            </a:r>
            <a:r>
              <a:rPr lang="en-US" altLang="zh-CN" dirty="0" smtClean="0"/>
              <a:t>document</a:t>
            </a:r>
            <a:r>
              <a:rPr lang="zh-CN" altLang="en-US" dirty="0" smtClean="0"/>
              <a:t>来更新</a:t>
            </a:r>
            <a:r>
              <a:rPr lang="en-US" altLang="zh-CN" dirty="0" smtClean="0"/>
              <a:t>topic-word</a:t>
            </a:r>
            <a:r>
              <a:rPr lang="zh-CN" altLang="en-US" dirty="0" smtClean="0"/>
              <a:t>概率分布。</a:t>
            </a:r>
            <a:endParaRPr lang="en-US" altLang="zh-CN" dirty="0" smtClean="0"/>
          </a:p>
          <a:p>
            <a:endParaRPr lang="en-US" dirty="0" smtClean="0"/>
          </a:p>
          <a:p>
            <a:r>
              <a:rPr lang="zh-CN" altLang="en-US" dirty="0" smtClean="0"/>
              <a:t>另一种常见的关键字提取算法</a:t>
            </a:r>
            <a:r>
              <a:rPr lang="en-US" altLang="zh-CN" dirty="0" err="1" smtClean="0"/>
              <a:t>textrank</a:t>
            </a:r>
            <a:r>
              <a:rPr lang="zh-CN" altLang="en-US" dirty="0" smtClean="0"/>
              <a:t>利用的</a:t>
            </a:r>
            <a:r>
              <a:rPr lang="en-US" altLang="zh-CN" dirty="0" err="1" smtClean="0"/>
              <a:t>pagerank</a:t>
            </a:r>
            <a:r>
              <a:rPr lang="zh-CN" altLang="en-US" dirty="0" smtClean="0"/>
              <a:t>的思路来构造图的邻接矩阵，图的节点就是分词，根据滑动窗口来看两个分词是否在窗口内共现来决定是否有边。</a:t>
            </a:r>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112</a:t>
            </a:fld>
            <a:endParaRPr lang="en-US"/>
          </a:p>
        </p:txBody>
      </p:sp>
    </p:spTree>
    <p:extLst>
      <p:ext uri="{BB962C8B-B14F-4D97-AF65-F5344CB8AC3E}">
        <p14:creationId xmlns:p14="http://schemas.microsoft.com/office/powerpoint/2010/main" val="24361032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关于张量分解可以参考：</a:t>
            </a:r>
            <a:r>
              <a:rPr lang="en-US" altLang="zh-CN" dirty="0" smtClean="0"/>
              <a:t>http://jmlr.org/papers/volume15/anandkumar14b/anandkumar14b.pdf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114</a:t>
            </a:fld>
            <a:endParaRPr lang="en-US"/>
          </a:p>
        </p:txBody>
      </p:sp>
    </p:spTree>
    <p:extLst>
      <p:ext uri="{BB962C8B-B14F-4D97-AF65-F5344CB8AC3E}">
        <p14:creationId xmlns:p14="http://schemas.microsoft.com/office/powerpoint/2010/main" val="20302667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一个使用</a:t>
            </a:r>
            <a:r>
              <a:rPr lang="en-US" sz="1200" kern="1200" dirty="0" smtClean="0">
                <a:solidFill>
                  <a:schemeClr val="tx1"/>
                </a:solidFill>
                <a:effectLst/>
                <a:latin typeface="+mn-lt"/>
                <a:ea typeface="+mn-ea"/>
                <a:cs typeface="+mn-cs"/>
              </a:rPr>
              <a:t>SM </a:t>
            </a:r>
            <a:r>
              <a:rPr lang="zh-CN" altLang="en-US" sz="1200" kern="1200" dirty="0" smtClean="0">
                <a:solidFill>
                  <a:schemeClr val="tx1"/>
                </a:solidFill>
                <a:effectLst/>
                <a:latin typeface="+mn-lt"/>
                <a:ea typeface="+mn-ea"/>
                <a:cs typeface="+mn-cs"/>
              </a:rPr>
              <a:t>内建</a:t>
            </a:r>
            <a:r>
              <a:rPr lang="en-US" sz="1200" kern="1200" dirty="0" smtClean="0">
                <a:solidFill>
                  <a:schemeClr val="tx1"/>
                </a:solidFill>
                <a:effectLst/>
                <a:latin typeface="+mn-lt"/>
                <a:ea typeface="+mn-ea"/>
                <a:cs typeface="+mn-cs"/>
              </a:rPr>
              <a:t>LDA</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demo</a:t>
            </a:r>
            <a:r>
              <a:rPr lang="zh-CN" altLang="en-US" sz="1200" kern="1200" dirty="0" smtClean="0">
                <a:solidFill>
                  <a:schemeClr val="tx1"/>
                </a:solidFill>
                <a:effectLst/>
                <a:latin typeface="+mn-lt"/>
                <a:ea typeface="+mn-ea"/>
                <a:cs typeface="+mn-cs"/>
              </a:rPr>
              <a:t>参考：</a:t>
            </a:r>
            <a:r>
              <a:rPr lang="en-US" sz="1200" u="sng" kern="1200" dirty="0" smtClean="0">
                <a:solidFill>
                  <a:schemeClr val="tx1"/>
                </a:solidFill>
                <a:effectLst/>
                <a:latin typeface="+mn-lt"/>
                <a:ea typeface="+mn-ea"/>
                <a:cs typeface="+mn-cs"/>
                <a:hlinkClick r:id="rId3"/>
              </a:rPr>
              <a:t>https://alexandersimes.com/unsupervised/machine/learning/nlp/sagemaker/2019/09/01/got.html</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（同时也可以参考它的文本预处理）</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115</a:t>
            </a:fld>
            <a:endParaRPr lang="en-US"/>
          </a:p>
        </p:txBody>
      </p:sp>
    </p:spTree>
    <p:extLst>
      <p:ext uri="{BB962C8B-B14F-4D97-AF65-F5344CB8AC3E}">
        <p14:creationId xmlns:p14="http://schemas.microsoft.com/office/powerpoint/2010/main" val="4104795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SM NTM</a:t>
            </a:r>
            <a:r>
              <a:rPr lang="zh-CN" altLang="en-US" dirty="0" smtClean="0"/>
              <a:t>的</a:t>
            </a:r>
            <a:r>
              <a:rPr lang="en-US" altLang="zh-CN" dirty="0" smtClean="0"/>
              <a:t>under the hood</a:t>
            </a:r>
            <a:r>
              <a:rPr lang="zh-CN" altLang="en-US" dirty="0" smtClean="0"/>
              <a:t>介绍参考：</a:t>
            </a:r>
            <a:r>
              <a:rPr lang="en-US" altLang="zh-CN" dirty="0" smtClean="0"/>
              <a:t>https://aws.amazon.com/blogs/machine-learning/introduction-to-the-amazon-sagemaker-neural-topic-model/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116</a:t>
            </a:fld>
            <a:endParaRPr lang="en-US"/>
          </a:p>
        </p:txBody>
      </p:sp>
    </p:spTree>
    <p:extLst>
      <p:ext uri="{BB962C8B-B14F-4D97-AF65-F5344CB8AC3E}">
        <p14:creationId xmlns:p14="http://schemas.microsoft.com/office/powerpoint/2010/main" val="4237495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a:t>
            </a:r>
            <a:r>
              <a:rPr lang="en-US" altLang="zh-CN" dirty="0" smtClean="0"/>
              <a:t> https://github.com/awslabs/amazon-sagemaker-examples/blob/master/scientific_details_of_algorithms/ntm_topic_modeling/ntm_wikitext.ipynb </a:t>
            </a:r>
          </a:p>
          <a:p>
            <a:endParaRPr lang="en-US" dirty="0" smtClean="0"/>
          </a:p>
          <a:p>
            <a:r>
              <a:rPr lang="en-US" altLang="zh-CN" dirty="0" smtClean="0"/>
              <a:t>NTM</a:t>
            </a:r>
            <a:r>
              <a:rPr lang="zh-CN" altLang="en-US" dirty="0" smtClean="0"/>
              <a:t>是基于变分推断网络的一个概率生成模型，具体可以参考</a:t>
            </a:r>
            <a:r>
              <a:rPr lang="en-US" altLang="zh-CN" dirty="0" smtClean="0"/>
              <a:t>https://arxiv.org/pdf/1511.06038.pdf</a:t>
            </a:r>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117</a:t>
            </a:fld>
            <a:endParaRPr lang="en-US"/>
          </a:p>
        </p:txBody>
      </p:sp>
    </p:spTree>
    <p:extLst>
      <p:ext uri="{BB962C8B-B14F-4D97-AF65-F5344CB8AC3E}">
        <p14:creationId xmlns:p14="http://schemas.microsoft.com/office/powerpoint/2010/main" val="1781061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t>主题模型量化评价指标：</a:t>
            </a:r>
            <a:r>
              <a:rPr lang="en-US" altLang="zh-CN" b="0" dirty="0" smtClean="0"/>
              <a:t>https://zhuanlan.zhihu.com/p/105226228</a:t>
            </a:r>
            <a:endParaRPr lang="zh-CN" altLang="en-US" b="0"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118</a:t>
            </a:fld>
            <a:endParaRPr lang="en-US"/>
          </a:p>
        </p:txBody>
      </p:sp>
    </p:spTree>
    <p:extLst>
      <p:ext uri="{BB962C8B-B14F-4D97-AF65-F5344CB8AC3E}">
        <p14:creationId xmlns:p14="http://schemas.microsoft.com/office/powerpoint/2010/main" val="27874483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NTM</a:t>
            </a:r>
            <a:r>
              <a:rPr lang="zh-CN" altLang="en-US" dirty="0" smtClean="0"/>
              <a:t>中涉及到的主题连贯性</a:t>
            </a:r>
            <a:r>
              <a:rPr lang="en-US" altLang="zh-CN" dirty="0" smtClean="0"/>
              <a:t>WETC</a:t>
            </a:r>
            <a:r>
              <a:rPr lang="zh-CN" altLang="en-US" dirty="0" smtClean="0"/>
              <a:t>和主题唯一性</a:t>
            </a:r>
            <a:r>
              <a:rPr lang="en-US" altLang="zh-CN" dirty="0" smtClean="0"/>
              <a:t>TU</a:t>
            </a:r>
            <a:r>
              <a:rPr lang="zh-CN" altLang="en-US" dirty="0" smtClean="0"/>
              <a:t>可以参考官方</a:t>
            </a:r>
            <a:r>
              <a:rPr lang="en-US" altLang="zh-CN" dirty="0" smtClean="0"/>
              <a:t>blog</a:t>
            </a:r>
            <a:r>
              <a:rPr lang="zh-CN" altLang="en-US" dirty="0" smtClean="0"/>
              <a:t>：</a:t>
            </a:r>
            <a:r>
              <a:rPr lang="en-US" altLang="zh-CN" dirty="0" smtClean="0"/>
              <a:t>https://aws.amazon.com/blogs/machine-learning/amazon-sagemaker-neural-topic-model-now-supports-auxiliary-vocabulary-channel-new-topic-evaluation-metrics-and-training-subsampling/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119</a:t>
            </a:fld>
            <a:endParaRPr lang="en-US"/>
          </a:p>
        </p:txBody>
      </p:sp>
    </p:spTree>
    <p:extLst>
      <p:ext uri="{BB962C8B-B14F-4D97-AF65-F5344CB8AC3E}">
        <p14:creationId xmlns:p14="http://schemas.microsoft.com/office/powerpoint/2010/main" val="2522586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err="1" smtClean="0"/>
              <a:t>sklearn</a:t>
            </a:r>
            <a:r>
              <a:rPr lang="zh-CN" altLang="en-US" dirty="0" smtClean="0"/>
              <a:t>的</a:t>
            </a:r>
            <a:r>
              <a:rPr lang="en-US" dirty="0" err="1" smtClean="0"/>
              <a:t>CountVectorizer</a:t>
            </a:r>
            <a:r>
              <a:rPr lang="zh-CN" altLang="en-US" dirty="0" smtClean="0"/>
              <a:t>用法参考：</a:t>
            </a:r>
            <a:r>
              <a:rPr lang="en-US" dirty="0" smtClean="0"/>
              <a:t>https://scikit-learn.org/stable/modules/generated/sklearn.feature_extraction.text.CountVectorizer.html</a:t>
            </a:r>
          </a:p>
          <a:p>
            <a:endParaRPr lang="en-US" altLang="zh-CN" dirty="0" smtClean="0"/>
          </a:p>
          <a:p>
            <a:r>
              <a:rPr lang="zh-CN" altLang="en-US" dirty="0" smtClean="0"/>
              <a:t>利用</a:t>
            </a:r>
            <a:r>
              <a:rPr lang="en-US" altLang="zh-CN" dirty="0" smtClean="0"/>
              <a:t>NTM</a:t>
            </a:r>
            <a:r>
              <a:rPr lang="zh-CN" altLang="en-US" dirty="0" smtClean="0"/>
              <a:t>训练完的模型可以获得</a:t>
            </a:r>
            <a:r>
              <a:rPr lang="en-US" altLang="zh-CN" dirty="0" smtClean="0"/>
              <a:t>topic-word</a:t>
            </a:r>
            <a:r>
              <a:rPr lang="zh-CN" altLang="en-US" dirty="0" smtClean="0"/>
              <a:t>分布矩阵，参考：</a:t>
            </a:r>
            <a:r>
              <a:rPr lang="en-US" altLang="zh-CN" dirty="0" smtClean="0"/>
              <a:t>https://github.com/awslabs/amazon-sagemaker-examples/blob/master/introduction_to_applying_machine_learning/ntm_20newsgroups_topic_modeling/ntm_20newsgroups_topic_model.ipynb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120</a:t>
            </a:fld>
            <a:endParaRPr lang="en-US"/>
          </a:p>
        </p:txBody>
      </p:sp>
    </p:spTree>
    <p:extLst>
      <p:ext uri="{BB962C8B-B14F-4D97-AF65-F5344CB8AC3E}">
        <p14:creationId xmlns:p14="http://schemas.microsoft.com/office/powerpoint/2010/main" val="9808078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SM LDA vs SM NTM</a:t>
            </a:r>
            <a:r>
              <a:rPr lang="zh-CN" altLang="en-US" dirty="0" smtClean="0"/>
              <a:t>可以参考： </a:t>
            </a:r>
            <a:endParaRPr lang="en-US" altLang="zh-CN" dirty="0" smtClean="0"/>
          </a:p>
          <a:p>
            <a:r>
              <a:rPr lang="en-US" dirty="0" smtClean="0"/>
              <a:t>https://stackoverflow.com/questions/59109982/what-is-the-difference-between-lda-and-ntm-in-amazon-sagemaker-for-topic-modelin  </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121</a:t>
            </a:fld>
            <a:endParaRPr lang="en-US"/>
          </a:p>
        </p:txBody>
      </p:sp>
    </p:spTree>
    <p:extLst>
      <p:ext uri="{BB962C8B-B14F-4D97-AF65-F5344CB8AC3E}">
        <p14:creationId xmlns:p14="http://schemas.microsoft.com/office/powerpoint/2010/main" val="100026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需要在</a:t>
            </a:r>
            <a:r>
              <a:rPr lang="en-US" sz="1200" kern="1200" dirty="0" smtClean="0">
                <a:solidFill>
                  <a:schemeClr val="tx1"/>
                </a:solidFill>
                <a:effectLst/>
                <a:latin typeface="+mn-lt"/>
                <a:ea typeface="+mn-ea"/>
                <a:cs typeface="+mn-cs"/>
              </a:rPr>
              <a:t>local</a:t>
            </a:r>
            <a:r>
              <a:rPr lang="zh-CN" altLang="en-US" sz="1200" kern="1200" dirty="0" smtClean="0">
                <a:solidFill>
                  <a:schemeClr val="tx1"/>
                </a:solidFill>
                <a:effectLst/>
                <a:latin typeface="+mn-lt"/>
                <a:ea typeface="+mn-ea"/>
                <a:cs typeface="+mn-cs"/>
              </a:rPr>
              <a:t>安装容器</a:t>
            </a:r>
            <a:r>
              <a:rPr lang="en-US" sz="1200" kern="1200" dirty="0" smtClean="0">
                <a:solidFill>
                  <a:schemeClr val="tx1"/>
                </a:solidFill>
                <a:effectLst/>
                <a:latin typeface="+mn-lt"/>
                <a:ea typeface="+mn-ea"/>
                <a:cs typeface="+mn-cs"/>
              </a:rPr>
              <a:t>runtime</a:t>
            </a:r>
            <a:r>
              <a:rPr lang="zh-CN" altLang="en-US" sz="1200" kern="1200" dirty="0" smtClean="0">
                <a:solidFill>
                  <a:schemeClr val="tx1"/>
                </a:solidFill>
                <a:effectLst/>
                <a:latin typeface="+mn-lt"/>
                <a:ea typeface="+mn-ea"/>
                <a:cs typeface="+mn-cs"/>
              </a:rPr>
              <a:t>相关的依赖，这个可以通过从</a:t>
            </a:r>
            <a:r>
              <a:rPr lang="en-US" sz="1200" u="sng" kern="1200" dirty="0" smtClean="0">
                <a:solidFill>
                  <a:schemeClr val="tx1"/>
                </a:solidFill>
                <a:effectLst/>
                <a:latin typeface="+mn-lt"/>
                <a:ea typeface="+mn-ea"/>
                <a:cs typeface="+mn-cs"/>
                <a:hlinkClick r:id="rId3"/>
              </a:rPr>
              <a:t>https://github.com/awslabs/amazon-sagemaker-examples/tree/4c2a93114104e0b9555d7c10aaab018cac3d7c04/sagemaker-python-sdk/tensorflow_script_mode_quickstart</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中下载</a:t>
            </a:r>
            <a:r>
              <a:rPr lang="en-US" sz="1200" kern="1200" dirty="0" smtClean="0">
                <a:solidFill>
                  <a:schemeClr val="tx1"/>
                </a:solidFill>
                <a:effectLst/>
                <a:latin typeface="+mn-lt"/>
                <a:ea typeface="+mn-ea"/>
                <a:cs typeface="+mn-cs"/>
              </a:rPr>
              <a:t>setup.sh</a:t>
            </a:r>
            <a:r>
              <a:rPr lang="zh-CN" altLang="en-US" sz="1200" kern="1200" dirty="0" smtClean="0">
                <a:solidFill>
                  <a:schemeClr val="tx1"/>
                </a:solidFill>
                <a:effectLst/>
                <a:latin typeface="+mn-lt"/>
                <a:ea typeface="+mn-ea"/>
                <a:cs typeface="+mn-cs"/>
              </a:rPr>
              <a:t>和</a:t>
            </a:r>
            <a:r>
              <a:rPr lang="en-US" sz="1200" kern="1200" dirty="0" err="1" smtClean="0">
                <a:solidFill>
                  <a:schemeClr val="tx1"/>
                </a:solidFill>
                <a:effectLst/>
                <a:latin typeface="+mn-lt"/>
                <a:ea typeface="+mn-ea"/>
                <a:cs typeface="+mn-cs"/>
              </a:rPr>
              <a:t>daemon.json</a:t>
            </a:r>
            <a:r>
              <a:rPr lang="zh-CN" altLang="en-US" sz="1200" kern="1200" dirty="0" smtClean="0">
                <a:solidFill>
                  <a:schemeClr val="tx1"/>
                </a:solidFill>
                <a:effectLst/>
                <a:latin typeface="+mn-lt"/>
                <a:ea typeface="+mn-ea"/>
                <a:cs typeface="+mn-cs"/>
              </a:rPr>
              <a:t>文件到本地并执行</a:t>
            </a:r>
            <a:r>
              <a:rPr lang="en-US" sz="1200" kern="1200" dirty="0" smtClean="0">
                <a:solidFill>
                  <a:schemeClr val="tx1"/>
                </a:solidFill>
                <a:effectLst/>
                <a:latin typeface="+mn-lt"/>
                <a:ea typeface="+mn-ea"/>
                <a:cs typeface="+mn-cs"/>
              </a:rPr>
              <a:t>setup.sh</a:t>
            </a:r>
            <a:r>
              <a:rPr lang="zh-CN" altLang="en-US" sz="1200" kern="1200" dirty="0" smtClean="0">
                <a:solidFill>
                  <a:schemeClr val="tx1"/>
                </a:solidFill>
                <a:effectLst/>
                <a:latin typeface="+mn-lt"/>
                <a:ea typeface="+mn-ea"/>
                <a:cs typeface="+mn-cs"/>
              </a:rPr>
              <a:t>来安装</a:t>
            </a:r>
            <a:r>
              <a:rPr lang="en-US" sz="1200" kern="1200" dirty="0" err="1" smtClean="0">
                <a:solidFill>
                  <a:schemeClr val="tx1"/>
                </a:solidFill>
                <a:effectLst/>
                <a:latin typeface="+mn-lt"/>
                <a:ea typeface="+mn-ea"/>
                <a:cs typeface="+mn-cs"/>
              </a:rPr>
              <a:t>S</a:t>
            </a:r>
            <a:r>
              <a:rPr lang="en-US" altLang="zh-CN" sz="1200" kern="1200" dirty="0" err="1" smtClean="0">
                <a:solidFill>
                  <a:schemeClr val="tx1"/>
                </a:solidFill>
                <a:effectLst/>
                <a:latin typeface="+mn-lt"/>
                <a:ea typeface="+mn-ea"/>
                <a:cs typeface="+mn-cs"/>
              </a:rPr>
              <a:t>agemaker</a:t>
            </a:r>
            <a:r>
              <a:rPr lang="zh-CN" altLang="en-US" sz="1200" kern="1200" dirty="0" smtClean="0">
                <a:solidFill>
                  <a:schemeClr val="tx1"/>
                </a:solidFill>
                <a:effectLst/>
                <a:latin typeface="+mn-lt"/>
                <a:ea typeface="+mn-ea"/>
                <a:cs typeface="+mn-cs"/>
              </a:rPr>
              <a:t>需要的容器</a:t>
            </a:r>
            <a:r>
              <a:rPr lang="en-US" sz="1200" kern="1200" dirty="0" smtClean="0">
                <a:solidFill>
                  <a:schemeClr val="tx1"/>
                </a:solidFill>
                <a:effectLst/>
                <a:latin typeface="+mn-lt"/>
                <a:ea typeface="+mn-ea"/>
                <a:cs typeface="+mn-cs"/>
              </a:rPr>
              <a:t>runtime</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为了快速测试模型部署以及预测结果，可以在</a:t>
            </a:r>
            <a:r>
              <a:rPr lang="en-US" sz="1200" kern="1200" dirty="0" smtClean="0">
                <a:solidFill>
                  <a:schemeClr val="tx1"/>
                </a:solidFill>
                <a:effectLst/>
                <a:latin typeface="+mn-lt"/>
                <a:ea typeface="+mn-ea"/>
                <a:cs typeface="+mn-cs"/>
              </a:rPr>
              <a:t>local</a:t>
            </a:r>
            <a:r>
              <a:rPr lang="zh-CN" altLang="en-US" sz="1200" kern="1200" dirty="0" smtClean="0">
                <a:solidFill>
                  <a:schemeClr val="tx1"/>
                </a:solidFill>
                <a:effectLst/>
                <a:latin typeface="+mn-lt"/>
                <a:ea typeface="+mn-ea"/>
                <a:cs typeface="+mn-cs"/>
              </a:rPr>
              <a:t>部署模型和做</a:t>
            </a:r>
            <a:r>
              <a:rPr lang="en-US" sz="1200" kern="1200" dirty="0" smtClean="0">
                <a:solidFill>
                  <a:schemeClr val="tx1"/>
                </a:solidFill>
                <a:effectLst/>
                <a:latin typeface="+mn-lt"/>
                <a:ea typeface="+mn-ea"/>
                <a:cs typeface="+mn-cs"/>
              </a:rPr>
              <a:t>local</a:t>
            </a:r>
            <a:r>
              <a:rPr lang="zh-CN" altLang="en-US" sz="1200" kern="1200" dirty="0" smtClean="0">
                <a:solidFill>
                  <a:schemeClr val="tx1"/>
                </a:solidFill>
                <a:effectLst/>
                <a:latin typeface="+mn-lt"/>
                <a:ea typeface="+mn-ea"/>
                <a:cs typeface="+mn-cs"/>
              </a:rPr>
              <a:t>预测，类似如下的代码：</a:t>
            </a:r>
            <a:endParaRPr lang="en-US" sz="1200" kern="1200" dirty="0" smtClean="0">
              <a:solidFill>
                <a:schemeClr val="tx1"/>
              </a:solidFill>
              <a:effectLst/>
              <a:latin typeface="+mn-lt"/>
              <a:ea typeface="+mn-ea"/>
              <a:cs typeface="+mn-cs"/>
            </a:endParaRPr>
          </a:p>
          <a:p>
            <a:r>
              <a:rPr lang="en-US" sz="1200" b="0" kern="1200" dirty="0" err="1" smtClean="0">
                <a:solidFill>
                  <a:schemeClr val="tx1"/>
                </a:solidFill>
                <a:effectLst/>
                <a:latin typeface="+mn-lt"/>
                <a:ea typeface="+mn-ea"/>
                <a:cs typeface="+mn-cs"/>
              </a:rPr>
              <a:t>local_predictor</a:t>
            </a:r>
            <a:r>
              <a:rPr lang="en-US" sz="1200" b="0" kern="1200" dirty="0" smtClean="0">
                <a:solidFill>
                  <a:schemeClr val="tx1"/>
                </a:solidFill>
                <a:effectLst/>
                <a:latin typeface="+mn-lt"/>
                <a:ea typeface="+mn-ea"/>
                <a:cs typeface="+mn-cs"/>
              </a:rPr>
              <a:t> = </a:t>
            </a:r>
            <a:r>
              <a:rPr lang="en-US" sz="1200" b="0" kern="1200" dirty="0" err="1" smtClean="0">
                <a:solidFill>
                  <a:schemeClr val="tx1"/>
                </a:solidFill>
                <a:effectLst/>
                <a:latin typeface="+mn-lt"/>
                <a:ea typeface="+mn-ea"/>
                <a:cs typeface="+mn-cs"/>
              </a:rPr>
              <a:t>local_estimator.deploy</a:t>
            </a:r>
            <a:r>
              <a:rPr lang="en-US" sz="1200" b="0" kern="1200" dirty="0" smtClean="0">
                <a:solidFill>
                  <a:schemeClr val="tx1"/>
                </a:solidFill>
                <a:effectLst/>
                <a:latin typeface="+mn-lt"/>
                <a:ea typeface="+mn-ea"/>
                <a:cs typeface="+mn-cs"/>
              </a:rPr>
              <a:t>(</a:t>
            </a:r>
            <a:r>
              <a:rPr lang="en-US" sz="1200" b="0" kern="1200" dirty="0" err="1" smtClean="0">
                <a:solidFill>
                  <a:schemeClr val="tx1"/>
                </a:solidFill>
                <a:effectLst/>
                <a:latin typeface="+mn-lt"/>
                <a:ea typeface="+mn-ea"/>
                <a:cs typeface="+mn-cs"/>
              </a:rPr>
              <a:t>initial_instance_count</a:t>
            </a:r>
            <a:r>
              <a:rPr lang="en-US" sz="1200" b="0" kern="1200" dirty="0" smtClean="0">
                <a:solidFill>
                  <a:schemeClr val="tx1"/>
                </a:solidFill>
                <a:effectLst/>
                <a:latin typeface="+mn-lt"/>
                <a:ea typeface="+mn-ea"/>
                <a:cs typeface="+mn-cs"/>
              </a:rPr>
              <a:t>=1,instance_type='local')</a:t>
            </a:r>
            <a:endParaRPr lang="en-US" sz="1200" kern="1200" dirty="0" smtClean="0">
              <a:solidFill>
                <a:schemeClr val="tx1"/>
              </a:solidFill>
              <a:effectLst/>
              <a:latin typeface="+mn-lt"/>
              <a:ea typeface="+mn-ea"/>
              <a:cs typeface="+mn-cs"/>
            </a:endParaRPr>
          </a:p>
          <a:p>
            <a:r>
              <a:rPr lang="zh-CN" altLang="en-US" sz="1200" b="0" kern="1200" dirty="0" smtClean="0">
                <a:solidFill>
                  <a:schemeClr val="tx1"/>
                </a:solidFill>
                <a:effectLst/>
                <a:latin typeface="+mn-lt"/>
                <a:ea typeface="+mn-ea"/>
                <a:cs typeface="+mn-cs"/>
              </a:rPr>
              <a:t>上面的</a:t>
            </a:r>
            <a:r>
              <a:rPr lang="en-US" sz="1200" b="0" kern="1200" dirty="0" err="1" smtClean="0">
                <a:solidFill>
                  <a:schemeClr val="tx1"/>
                </a:solidFill>
                <a:effectLst/>
                <a:latin typeface="+mn-lt"/>
                <a:ea typeface="+mn-ea"/>
                <a:cs typeface="+mn-cs"/>
              </a:rPr>
              <a:t>instance</a:t>
            </a:r>
            <a:r>
              <a:rPr lang="en-US" sz="1200" kern="1200" dirty="0" err="1" smtClean="0">
                <a:solidFill>
                  <a:schemeClr val="tx1"/>
                </a:solidFill>
                <a:effectLst/>
                <a:latin typeface="+mn-lt"/>
                <a:ea typeface="+mn-ea"/>
                <a:cs typeface="+mn-cs"/>
              </a:rPr>
              <a:t>_type</a:t>
            </a:r>
            <a:r>
              <a:rPr lang="zh-CN" altLang="en-US" sz="1200" kern="1200" dirty="0" smtClean="0">
                <a:solidFill>
                  <a:schemeClr val="tx1"/>
                </a:solidFill>
                <a:effectLst/>
                <a:latin typeface="+mn-lt"/>
                <a:ea typeface="+mn-ea"/>
                <a:cs typeface="+mn-cs"/>
              </a:rPr>
              <a:t>可以是</a:t>
            </a:r>
            <a:r>
              <a:rPr lang="en-US" sz="1200" kern="1200" dirty="0" smtClean="0">
                <a:solidFill>
                  <a:schemeClr val="tx1"/>
                </a:solidFill>
                <a:effectLst/>
                <a:latin typeface="+mn-lt"/>
                <a:ea typeface="+mn-ea"/>
                <a:cs typeface="+mn-cs"/>
              </a:rPr>
              <a:t>local</a:t>
            </a:r>
            <a:r>
              <a:rPr lang="zh-CN" altLang="en-US" sz="1200" kern="1200" dirty="0" smtClean="0">
                <a:solidFill>
                  <a:schemeClr val="tx1"/>
                </a:solidFill>
                <a:effectLst/>
                <a:latin typeface="+mn-lt"/>
                <a:ea typeface="+mn-ea"/>
                <a:cs typeface="+mn-cs"/>
              </a:rPr>
              <a:t>或者</a:t>
            </a:r>
            <a:r>
              <a:rPr lang="en-US" sz="1200" kern="1200" dirty="0" err="1" smtClean="0">
                <a:solidFill>
                  <a:schemeClr val="tx1"/>
                </a:solidFill>
                <a:effectLst/>
                <a:latin typeface="+mn-lt"/>
                <a:ea typeface="+mn-ea"/>
                <a:cs typeface="+mn-cs"/>
              </a:rPr>
              <a:t>local_gpu</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a:t>
            </a:r>
            <a:r>
              <a:rPr lang="en-US" altLang="zh-CN" sz="1200" kern="1200" dirty="0" err="1" smtClean="0">
                <a:solidFill>
                  <a:schemeClr val="tx1"/>
                </a:solidFill>
                <a:effectLst/>
                <a:latin typeface="+mn-lt"/>
                <a:ea typeface="+mn-ea"/>
                <a:cs typeface="+mn-cs"/>
              </a:rPr>
              <a:t>Sagemaker</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notebook</a:t>
            </a:r>
            <a:r>
              <a:rPr lang="zh-CN" altLang="en-US" sz="1200" kern="1200" dirty="0" smtClean="0">
                <a:solidFill>
                  <a:schemeClr val="tx1"/>
                </a:solidFill>
                <a:effectLst/>
                <a:latin typeface="+mn-lt"/>
                <a:ea typeface="+mn-ea"/>
                <a:cs typeface="+mn-cs"/>
              </a:rPr>
              <a:t>实例上用</a:t>
            </a:r>
            <a:r>
              <a:rPr lang="en-US" altLang="zh-CN" sz="1200" kern="1200" dirty="0" smtClean="0">
                <a:solidFill>
                  <a:schemeClr val="tx1"/>
                </a:solidFill>
                <a:effectLst/>
                <a:latin typeface="+mn-lt"/>
                <a:ea typeface="+mn-ea"/>
                <a:cs typeface="+mn-cs"/>
              </a:rPr>
              <a:t>local mode</a:t>
            </a:r>
            <a:r>
              <a:rPr lang="zh-CN" altLang="en-US" sz="1200" kern="1200" dirty="0" smtClean="0">
                <a:solidFill>
                  <a:schemeClr val="tx1"/>
                </a:solidFill>
                <a:effectLst/>
                <a:latin typeface="+mn-lt"/>
                <a:ea typeface="+mn-ea"/>
                <a:cs typeface="+mn-cs"/>
              </a:rPr>
              <a:t>进行训练请参考：</a:t>
            </a:r>
            <a:r>
              <a:rPr lang="en-US" altLang="zh-CN" sz="1200" kern="1200" dirty="0" smtClean="0">
                <a:solidFill>
                  <a:schemeClr val="tx1"/>
                </a:solidFill>
                <a:effectLst/>
                <a:latin typeface="+mn-lt"/>
                <a:ea typeface="+mn-ea"/>
                <a:cs typeface="+mn-cs"/>
              </a:rPr>
              <a:t>https://aws.amazon.com/blogs/machine-learning/use-the-amazon-sagemaker-local-mode-to-train-on-your-notebook-instance/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其实只要安装了</a:t>
            </a:r>
            <a:r>
              <a:rPr lang="en-US" altLang="zh-CN" sz="1200" kern="1200" dirty="0" err="1" smtClean="0">
                <a:solidFill>
                  <a:schemeClr val="tx1"/>
                </a:solidFill>
                <a:effectLst/>
                <a:latin typeface="+mn-lt"/>
                <a:ea typeface="+mn-ea"/>
                <a:cs typeface="+mn-cs"/>
              </a:rPr>
              <a:t>Sagemaker</a:t>
            </a:r>
            <a:r>
              <a:rPr lang="en-US" altLang="zh-CN" sz="1200" kern="1200" dirty="0" smtClean="0">
                <a:solidFill>
                  <a:schemeClr val="tx1"/>
                </a:solidFill>
                <a:effectLst/>
                <a:latin typeface="+mn-lt"/>
                <a:ea typeface="+mn-ea"/>
                <a:cs typeface="+mn-cs"/>
              </a:rPr>
              <a:t> python SDK</a:t>
            </a:r>
            <a:r>
              <a:rPr lang="zh-CN" altLang="en-US" sz="1200" kern="1200" dirty="0" smtClean="0">
                <a:solidFill>
                  <a:schemeClr val="tx1"/>
                </a:solidFill>
                <a:effectLst/>
                <a:latin typeface="+mn-lt"/>
                <a:ea typeface="+mn-ea"/>
                <a:cs typeface="+mn-cs"/>
              </a:rPr>
              <a:t>以及对应的容器</a:t>
            </a:r>
            <a:r>
              <a:rPr lang="en-US" altLang="zh-CN" sz="1200" kern="1200" dirty="0" smtClean="0">
                <a:solidFill>
                  <a:schemeClr val="tx1"/>
                </a:solidFill>
                <a:effectLst/>
                <a:latin typeface="+mn-lt"/>
                <a:ea typeface="+mn-ea"/>
                <a:cs typeface="+mn-cs"/>
              </a:rPr>
              <a:t>runtime</a:t>
            </a:r>
            <a:r>
              <a:rPr lang="zh-CN" altLang="en-US" sz="1200" kern="1200" dirty="0" smtClean="0">
                <a:solidFill>
                  <a:schemeClr val="tx1"/>
                </a:solidFill>
                <a:effectLst/>
                <a:latin typeface="+mn-lt"/>
                <a:ea typeface="+mn-ea"/>
                <a:cs typeface="+mn-cs"/>
              </a:rPr>
              <a:t>，就可以用</a:t>
            </a:r>
            <a:r>
              <a:rPr lang="en-US" altLang="zh-CN" sz="1200" kern="1200" dirty="0" smtClean="0">
                <a:solidFill>
                  <a:schemeClr val="tx1"/>
                </a:solidFill>
                <a:effectLst/>
                <a:latin typeface="+mn-lt"/>
                <a:ea typeface="+mn-ea"/>
                <a:cs typeface="+mn-cs"/>
              </a:rPr>
              <a:t>local mode</a:t>
            </a:r>
            <a:r>
              <a:rPr lang="zh-CN" altLang="en-US" sz="1200" kern="1200" dirty="0" smtClean="0">
                <a:solidFill>
                  <a:schemeClr val="tx1"/>
                </a:solidFill>
                <a:effectLst/>
                <a:latin typeface="+mn-lt"/>
                <a:ea typeface="+mn-ea"/>
                <a:cs typeface="+mn-cs"/>
              </a:rPr>
              <a:t>进行训练和部署，不一定限制在</a:t>
            </a:r>
            <a:r>
              <a:rPr lang="en-US" altLang="zh-CN" sz="1200" kern="1200" dirty="0" err="1" smtClean="0">
                <a:solidFill>
                  <a:schemeClr val="tx1"/>
                </a:solidFill>
                <a:effectLst/>
                <a:latin typeface="+mn-lt"/>
                <a:ea typeface="+mn-ea"/>
                <a:cs typeface="+mn-cs"/>
              </a:rPr>
              <a:t>Sagemaker</a:t>
            </a:r>
            <a:r>
              <a:rPr lang="en-US" altLang="zh-CN" sz="1200" kern="1200" dirty="0" smtClean="0">
                <a:solidFill>
                  <a:schemeClr val="tx1"/>
                </a:solidFill>
                <a:effectLst/>
                <a:latin typeface="+mn-lt"/>
                <a:ea typeface="+mn-ea"/>
                <a:cs typeface="+mn-cs"/>
              </a:rPr>
              <a:t> notebook</a:t>
            </a:r>
            <a:r>
              <a:rPr lang="zh-CN" altLang="en-US" sz="1200" kern="1200" dirty="0" smtClean="0">
                <a:solidFill>
                  <a:schemeClr val="tx1"/>
                </a:solidFill>
                <a:effectLst/>
                <a:latin typeface="+mn-lt"/>
                <a:ea typeface="+mn-ea"/>
                <a:cs typeface="+mn-cs"/>
              </a:rPr>
              <a:t>实例。</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a:t>
            </a:fld>
            <a:endParaRPr lang="en-US"/>
          </a:p>
        </p:txBody>
      </p:sp>
    </p:spTree>
    <p:extLst>
      <p:ext uri="{BB962C8B-B14F-4D97-AF65-F5344CB8AC3E}">
        <p14:creationId xmlns:p14="http://schemas.microsoft.com/office/powerpoint/2010/main" val="80792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https://aws.amazon.com/blogs/machine-learning/create-a-word-pronunciation-sequence-to-sequence-model-using-amazon-sagemaker/</a:t>
            </a:r>
          </a:p>
          <a:p>
            <a:r>
              <a:rPr lang="en-US" dirty="0" smtClean="0"/>
              <a:t>https://github.com/awslabs/amazon-sagemaker-examples/tree/master/introduction_to_amazon_algorithms/seq2seq_translation_en-de</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122</a:t>
            </a:fld>
            <a:endParaRPr lang="en-US"/>
          </a:p>
        </p:txBody>
      </p:sp>
    </p:spTree>
    <p:extLst>
      <p:ext uri="{BB962C8B-B14F-4D97-AF65-F5344CB8AC3E}">
        <p14:creationId xmlns:p14="http://schemas.microsoft.com/office/powerpoint/2010/main" val="2965665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sentence = 'can you drive a car ?'</a:t>
            </a:r>
          </a:p>
          <a:p>
            <a:endParaRPr lang="en-US" dirty="0" smtClean="0"/>
          </a:p>
          <a:p>
            <a:r>
              <a:rPr lang="en-US" dirty="0" smtClean="0"/>
              <a:t>payload = {"instances" : [{</a:t>
            </a:r>
          </a:p>
          <a:p>
            <a:r>
              <a:rPr lang="en-US" dirty="0" smtClean="0"/>
              <a:t>                            "data" : sentence,</a:t>
            </a:r>
          </a:p>
          <a:p>
            <a:r>
              <a:rPr lang="en-US" dirty="0" smtClean="0"/>
              <a:t>                            "configuration" : {"</a:t>
            </a:r>
            <a:r>
              <a:rPr lang="en-US" dirty="0" err="1" smtClean="0"/>
              <a:t>attention_matrix":"true</a:t>
            </a:r>
            <a:r>
              <a:rPr lang="en-US" dirty="0" smtClean="0"/>
              <a:t>"}</a:t>
            </a:r>
          </a:p>
          <a:p>
            <a:r>
              <a:rPr lang="en-US" dirty="0" smtClean="0"/>
              <a:t>                          }</a:t>
            </a:r>
          </a:p>
          <a:p>
            <a:r>
              <a:rPr lang="en-US" dirty="0" smtClean="0"/>
              <a:t>                         ]}</a:t>
            </a:r>
          </a:p>
          <a:p>
            <a:endParaRPr lang="en-US" dirty="0" smtClean="0"/>
          </a:p>
          <a:p>
            <a:r>
              <a:rPr lang="en-US" dirty="0" smtClean="0"/>
              <a:t>response = </a:t>
            </a:r>
            <a:r>
              <a:rPr lang="en-US" dirty="0" err="1" smtClean="0"/>
              <a:t>runtime.invoke_endpoint</a:t>
            </a:r>
            <a:r>
              <a:rPr lang="en-US" dirty="0" smtClean="0"/>
              <a:t>(</a:t>
            </a:r>
            <a:r>
              <a:rPr lang="en-US" dirty="0" err="1" smtClean="0"/>
              <a:t>EndpointName</a:t>
            </a:r>
            <a:r>
              <a:rPr lang="en-US" dirty="0" smtClean="0"/>
              <a:t>=</a:t>
            </a:r>
            <a:r>
              <a:rPr lang="en-US" dirty="0" err="1" smtClean="0"/>
              <a:t>endpoint_name</a:t>
            </a:r>
            <a:r>
              <a:rPr lang="en-US" dirty="0" smtClean="0"/>
              <a:t>, </a:t>
            </a:r>
          </a:p>
          <a:p>
            <a:r>
              <a:rPr lang="en-US" dirty="0" smtClean="0"/>
              <a:t>                                   </a:t>
            </a:r>
            <a:r>
              <a:rPr lang="en-US" dirty="0" err="1" smtClean="0"/>
              <a:t>ContentType</a:t>
            </a:r>
            <a:r>
              <a:rPr lang="en-US" dirty="0" smtClean="0"/>
              <a:t>='application/</a:t>
            </a:r>
            <a:r>
              <a:rPr lang="en-US" dirty="0" err="1" smtClean="0"/>
              <a:t>json</a:t>
            </a:r>
            <a:r>
              <a:rPr lang="en-US" dirty="0" smtClean="0"/>
              <a:t>', </a:t>
            </a:r>
          </a:p>
          <a:p>
            <a:r>
              <a:rPr lang="en-US" dirty="0" smtClean="0"/>
              <a:t>                                   Body=</a:t>
            </a:r>
            <a:r>
              <a:rPr lang="en-US" dirty="0" err="1" smtClean="0"/>
              <a:t>json.dumps</a:t>
            </a:r>
            <a:r>
              <a:rPr lang="en-US" dirty="0" smtClean="0"/>
              <a:t>(payload))</a:t>
            </a:r>
          </a:p>
          <a:p>
            <a:endParaRPr lang="en-US" dirty="0" smtClean="0"/>
          </a:p>
          <a:p>
            <a:r>
              <a:rPr lang="en-US" dirty="0" smtClean="0"/>
              <a:t>response = response["Body"].read().decode("utf-8")</a:t>
            </a:r>
          </a:p>
          <a:p>
            <a:r>
              <a:rPr lang="en-US" dirty="0" smtClean="0"/>
              <a:t>response = </a:t>
            </a:r>
            <a:r>
              <a:rPr lang="en-US" dirty="0" err="1" smtClean="0"/>
              <a:t>json.loads</a:t>
            </a:r>
            <a:r>
              <a:rPr lang="en-US" dirty="0" smtClean="0"/>
              <a:t>(response)['predictions'][0]</a:t>
            </a:r>
          </a:p>
          <a:p>
            <a:endParaRPr lang="en-US" dirty="0" smtClean="0"/>
          </a:p>
          <a:p>
            <a:r>
              <a:rPr lang="en-US" dirty="0" smtClean="0"/>
              <a:t>source = sentence</a:t>
            </a:r>
          </a:p>
          <a:p>
            <a:r>
              <a:rPr lang="en-US" dirty="0" smtClean="0"/>
              <a:t>target = response["target"]</a:t>
            </a:r>
          </a:p>
          <a:p>
            <a:r>
              <a:rPr lang="en-US" dirty="0" err="1" smtClean="0"/>
              <a:t>attention_matrix</a:t>
            </a:r>
            <a:r>
              <a:rPr lang="en-US" dirty="0" smtClean="0"/>
              <a:t> = </a:t>
            </a:r>
            <a:r>
              <a:rPr lang="en-US" dirty="0" err="1" smtClean="0"/>
              <a:t>np.array</a:t>
            </a:r>
            <a:r>
              <a:rPr lang="en-US" dirty="0" smtClean="0"/>
              <a:t>(response["matrix"])</a:t>
            </a:r>
          </a:p>
          <a:p>
            <a:endParaRPr lang="en-US" dirty="0" smtClean="0"/>
          </a:p>
          <a:p>
            <a:r>
              <a:rPr lang="en-US" dirty="0" smtClean="0"/>
              <a:t>print("Source: %s \</a:t>
            </a:r>
            <a:r>
              <a:rPr lang="en-US" dirty="0" err="1" smtClean="0"/>
              <a:t>nTarget</a:t>
            </a:r>
            <a:r>
              <a:rPr lang="en-US" dirty="0" smtClean="0"/>
              <a:t>: %s" % (source, target))</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124</a:t>
            </a:fld>
            <a:endParaRPr lang="en-US"/>
          </a:p>
        </p:txBody>
      </p:sp>
    </p:spTree>
    <p:extLst>
      <p:ext uri="{BB962C8B-B14F-4D97-AF65-F5344CB8AC3E}">
        <p14:creationId xmlns:p14="http://schemas.microsoft.com/office/powerpoint/2010/main" val="13175352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smtClean="0"/>
              <a:t>我自己理解的</a:t>
            </a:r>
            <a:r>
              <a:rPr lang="en-US" altLang="zh-CN" b="1" dirty="0" smtClean="0"/>
              <a:t>bucket</a:t>
            </a:r>
            <a:r>
              <a:rPr lang="zh-CN" altLang="en-US" b="1" dirty="0" smtClean="0"/>
              <a:t>的计算过程如下</a:t>
            </a:r>
            <a:r>
              <a:rPr lang="zh-CN" altLang="en-US" dirty="0" smtClean="0"/>
              <a:t>：</a:t>
            </a:r>
            <a:endParaRPr lang="en-US" altLang="zh-CN" dirty="0" smtClean="0"/>
          </a:p>
          <a:p>
            <a:endParaRPr lang="en-US" altLang="zh-CN" dirty="0" smtClean="0"/>
          </a:p>
          <a:p>
            <a:r>
              <a:rPr lang="zh-CN" altLang="en-US" dirty="0" smtClean="0"/>
              <a:t>比如</a:t>
            </a:r>
            <a:r>
              <a:rPr lang="en-US" altLang="zh-CN" dirty="0" smtClean="0"/>
              <a:t>target</a:t>
            </a:r>
            <a:r>
              <a:rPr lang="zh-CN" altLang="en-US" dirty="0" smtClean="0"/>
              <a:t>句子的长度变化范围是</a:t>
            </a:r>
            <a:r>
              <a:rPr lang="en-US" altLang="zh-CN" dirty="0" smtClean="0"/>
              <a:t>100</a:t>
            </a:r>
            <a:r>
              <a:rPr lang="zh-CN" altLang="en-US" dirty="0" smtClean="0"/>
              <a:t>～</a:t>
            </a:r>
            <a:r>
              <a:rPr lang="en-US" altLang="zh-CN" dirty="0" smtClean="0"/>
              <a:t>1000</a:t>
            </a:r>
            <a:r>
              <a:rPr lang="zh-CN" altLang="en-US" dirty="0" smtClean="0"/>
              <a:t>，</a:t>
            </a:r>
            <a:r>
              <a:rPr lang="en-US" altLang="zh-CN" dirty="0" smtClean="0"/>
              <a:t>source</a:t>
            </a:r>
            <a:r>
              <a:rPr lang="zh-CN" altLang="en-US" dirty="0" smtClean="0"/>
              <a:t>句子的长度变化范围是</a:t>
            </a:r>
            <a:r>
              <a:rPr lang="en-US" altLang="zh-CN" dirty="0" smtClean="0"/>
              <a:t>10</a:t>
            </a:r>
            <a:r>
              <a:rPr lang="zh-CN" altLang="en-US" dirty="0" smtClean="0"/>
              <a:t>～</a:t>
            </a:r>
            <a:r>
              <a:rPr lang="en-US" altLang="zh-CN" dirty="0" smtClean="0"/>
              <a:t>200</a:t>
            </a:r>
            <a:r>
              <a:rPr lang="zh-CN" altLang="en-US" dirty="0" smtClean="0"/>
              <a:t>，</a:t>
            </a:r>
            <a:r>
              <a:rPr lang="en-US" altLang="zh-CN" dirty="0" smtClean="0"/>
              <a:t>max </a:t>
            </a:r>
            <a:r>
              <a:rPr lang="en-US" altLang="zh-CN" dirty="0" err="1" smtClean="0"/>
              <a:t>seq</a:t>
            </a:r>
            <a:r>
              <a:rPr lang="en-US" altLang="zh-CN" dirty="0" smtClean="0"/>
              <a:t> </a:t>
            </a:r>
            <a:r>
              <a:rPr lang="en-US" altLang="zh-CN" dirty="0" err="1" smtClean="0"/>
              <a:t>len</a:t>
            </a:r>
            <a:r>
              <a:rPr lang="zh-CN" altLang="en-US" dirty="0" smtClean="0"/>
              <a:t>设置为</a:t>
            </a:r>
            <a:r>
              <a:rPr lang="en-US" altLang="zh-CN" dirty="0" smtClean="0"/>
              <a:t>1000</a:t>
            </a:r>
            <a:r>
              <a:rPr lang="zh-CN" altLang="en-US" dirty="0" smtClean="0"/>
              <a:t>，设置的</a:t>
            </a:r>
            <a:r>
              <a:rPr lang="en-US" altLang="zh-CN" dirty="0" smtClean="0"/>
              <a:t>bucket-width</a:t>
            </a:r>
            <a:r>
              <a:rPr lang="zh-CN" altLang="en-US" dirty="0" smtClean="0"/>
              <a:t>是</a:t>
            </a:r>
            <a:r>
              <a:rPr lang="en-US" altLang="zh-CN" dirty="0" smtClean="0"/>
              <a:t>100</a:t>
            </a:r>
            <a:r>
              <a:rPr lang="zh-CN" altLang="en-US" dirty="0" smtClean="0"/>
              <a:t>的话，</a:t>
            </a:r>
            <a:r>
              <a:rPr lang="en-US" altLang="zh-CN" dirty="0" smtClean="0"/>
              <a:t>target</a:t>
            </a:r>
            <a:r>
              <a:rPr lang="zh-CN" altLang="en-US" dirty="0" smtClean="0"/>
              <a:t>的平均长度假设是</a:t>
            </a:r>
            <a:r>
              <a:rPr lang="en-US" altLang="zh-CN" dirty="0" smtClean="0"/>
              <a:t>500</a:t>
            </a:r>
            <a:r>
              <a:rPr lang="zh-CN" altLang="en-US" dirty="0" smtClean="0"/>
              <a:t>，</a:t>
            </a:r>
            <a:r>
              <a:rPr lang="en-US" altLang="zh-CN" dirty="0" smtClean="0"/>
              <a:t>source</a:t>
            </a:r>
            <a:r>
              <a:rPr lang="zh-CN" altLang="en-US" dirty="0" smtClean="0"/>
              <a:t>的平均长度假设是</a:t>
            </a:r>
            <a:r>
              <a:rPr lang="en-US" altLang="zh-CN" dirty="0" smtClean="0"/>
              <a:t>50</a:t>
            </a:r>
            <a:r>
              <a:rPr lang="zh-CN" altLang="en-US" dirty="0" smtClean="0"/>
              <a:t>，那么</a:t>
            </a:r>
            <a:r>
              <a:rPr lang="en-US" altLang="zh-CN" dirty="0" smtClean="0"/>
              <a:t>target</a:t>
            </a:r>
            <a:r>
              <a:rPr lang="zh-CN" altLang="en-US" dirty="0" smtClean="0"/>
              <a:t>的</a:t>
            </a:r>
            <a:r>
              <a:rPr lang="en-US" altLang="zh-CN" dirty="0" smtClean="0"/>
              <a:t>step</a:t>
            </a:r>
            <a:r>
              <a:rPr lang="zh-CN" altLang="en-US" dirty="0" smtClean="0"/>
              <a:t>就是</a:t>
            </a:r>
            <a:r>
              <a:rPr lang="en-US" altLang="zh-CN" dirty="0" smtClean="0"/>
              <a:t>bucket-width</a:t>
            </a:r>
            <a:r>
              <a:rPr lang="zh-CN" altLang="en-US" dirty="0" smtClean="0"/>
              <a:t>即</a:t>
            </a:r>
            <a:r>
              <a:rPr lang="en-US" altLang="zh-CN" dirty="0" smtClean="0"/>
              <a:t>100</a:t>
            </a:r>
            <a:r>
              <a:rPr lang="zh-CN" altLang="en-US" dirty="0" smtClean="0"/>
              <a:t>，</a:t>
            </a:r>
            <a:r>
              <a:rPr lang="en-US" altLang="zh-CN" dirty="0" smtClean="0"/>
              <a:t>source</a:t>
            </a:r>
            <a:r>
              <a:rPr lang="zh-CN" altLang="en-US" dirty="0" smtClean="0"/>
              <a:t>的</a:t>
            </a:r>
            <a:r>
              <a:rPr lang="en-US" altLang="zh-CN" dirty="0" smtClean="0"/>
              <a:t>step</a:t>
            </a:r>
            <a:r>
              <a:rPr lang="zh-CN" altLang="en-US" dirty="0" smtClean="0"/>
              <a:t>就是</a:t>
            </a:r>
            <a:r>
              <a:rPr lang="en-US" altLang="zh-CN" dirty="0" smtClean="0"/>
              <a:t>500/50=10</a:t>
            </a:r>
            <a:r>
              <a:rPr lang="zh-CN" altLang="en-US" dirty="0" smtClean="0"/>
              <a:t>，那么会把训练样本过程</a:t>
            </a:r>
            <a:r>
              <a:rPr lang="en-US" altLang="zh-CN" dirty="0" smtClean="0"/>
              <a:t>N</a:t>
            </a:r>
            <a:r>
              <a:rPr lang="zh-CN" altLang="en-US" dirty="0" smtClean="0"/>
              <a:t>个组，第一组的长度是（</a:t>
            </a:r>
            <a:r>
              <a:rPr lang="en-US" altLang="zh-CN" dirty="0" smtClean="0"/>
              <a:t>10+500/50</a:t>
            </a:r>
            <a:r>
              <a:rPr lang="zh-CN" altLang="en-US" dirty="0" smtClean="0"/>
              <a:t>，</a:t>
            </a:r>
            <a:r>
              <a:rPr lang="en-US" altLang="zh-CN" dirty="0" smtClean="0"/>
              <a:t>100+100</a:t>
            </a:r>
            <a:r>
              <a:rPr lang="zh-CN" altLang="en-US" dirty="0" smtClean="0"/>
              <a:t>），第二组长度是（</a:t>
            </a:r>
            <a:r>
              <a:rPr lang="en-US" altLang="zh-CN" dirty="0" smtClean="0"/>
              <a:t>10+500/50+500/50</a:t>
            </a:r>
            <a:r>
              <a:rPr lang="zh-CN" altLang="en-US" dirty="0" smtClean="0"/>
              <a:t>，</a:t>
            </a:r>
            <a:r>
              <a:rPr lang="en-US" altLang="zh-CN" dirty="0" smtClean="0"/>
              <a:t>100+100+100</a:t>
            </a:r>
            <a:r>
              <a:rPr lang="zh-CN" altLang="en-US" dirty="0" smtClean="0"/>
              <a:t>），一直这样下去，直到</a:t>
            </a:r>
            <a:r>
              <a:rPr lang="en-US" altLang="zh-CN" dirty="0" smtClean="0"/>
              <a:t>source</a:t>
            </a:r>
            <a:r>
              <a:rPr lang="zh-CN" altLang="en-US" dirty="0" smtClean="0"/>
              <a:t>或者</a:t>
            </a:r>
            <a:r>
              <a:rPr lang="en-US" altLang="zh-CN" dirty="0" smtClean="0"/>
              <a:t>target</a:t>
            </a:r>
            <a:r>
              <a:rPr lang="zh-CN" altLang="en-US" dirty="0" smtClean="0"/>
              <a:t>达到</a:t>
            </a:r>
            <a:r>
              <a:rPr lang="en-US" altLang="zh-CN" dirty="0" smtClean="0"/>
              <a:t>max </a:t>
            </a:r>
            <a:r>
              <a:rPr lang="en-US" altLang="zh-CN" dirty="0" err="1" smtClean="0"/>
              <a:t>seq</a:t>
            </a:r>
            <a:r>
              <a:rPr lang="en-US" altLang="zh-CN" dirty="0" smtClean="0"/>
              <a:t> </a:t>
            </a:r>
            <a:r>
              <a:rPr lang="en-US" altLang="zh-CN" dirty="0" err="1" smtClean="0"/>
              <a:t>len</a:t>
            </a:r>
            <a:r>
              <a:rPr lang="zh-CN" altLang="en-US" dirty="0" smtClean="0"/>
              <a:t>，如果某个先达到自己的最大长度，那么后续的</a:t>
            </a:r>
            <a:r>
              <a:rPr lang="en-US" altLang="zh-CN" dirty="0" smtClean="0"/>
              <a:t>bucket</a:t>
            </a:r>
            <a:r>
              <a:rPr lang="zh-CN" altLang="en-US" dirty="0" smtClean="0"/>
              <a:t>的这个</a:t>
            </a:r>
            <a:r>
              <a:rPr lang="en-US" altLang="zh-CN" dirty="0" smtClean="0"/>
              <a:t>side</a:t>
            </a:r>
            <a:r>
              <a:rPr lang="zh-CN" altLang="en-US" dirty="0" smtClean="0"/>
              <a:t>就</a:t>
            </a:r>
            <a:r>
              <a:rPr lang="en-US" altLang="zh-CN" dirty="0" smtClean="0"/>
              <a:t>fix</a:t>
            </a:r>
            <a:r>
              <a:rPr lang="zh-CN" altLang="en-US" dirty="0" smtClean="0"/>
              <a:t>为这个长度，另一个</a:t>
            </a:r>
            <a:r>
              <a:rPr lang="en-US" altLang="zh-CN" dirty="0" smtClean="0"/>
              <a:t>side</a:t>
            </a:r>
            <a:r>
              <a:rPr lang="zh-CN" altLang="en-US" dirty="0" smtClean="0"/>
              <a:t>继续按照</a:t>
            </a:r>
            <a:r>
              <a:rPr lang="en-US" altLang="zh-CN" dirty="0" smtClean="0"/>
              <a:t>step</a:t>
            </a:r>
            <a:r>
              <a:rPr lang="zh-CN" altLang="en-US" dirty="0" smtClean="0"/>
              <a:t>增加直到</a:t>
            </a:r>
            <a:r>
              <a:rPr lang="en-US" altLang="zh-CN" dirty="0" smtClean="0"/>
              <a:t>max </a:t>
            </a:r>
            <a:r>
              <a:rPr lang="en-US" altLang="zh-CN" dirty="0" err="1" smtClean="0"/>
              <a:t>seq</a:t>
            </a:r>
            <a:r>
              <a:rPr lang="en-US" altLang="zh-CN" dirty="0" smtClean="0"/>
              <a:t> </a:t>
            </a:r>
            <a:r>
              <a:rPr lang="en-US" altLang="zh-CN" dirty="0" err="1" smtClean="0"/>
              <a:t>len</a:t>
            </a:r>
            <a:r>
              <a:rPr lang="zh-CN" altLang="en-US" dirty="0" smtClean="0"/>
              <a:t>。</a:t>
            </a:r>
            <a:endParaRPr lang="en-US" altLang="zh-CN" dirty="0" smtClean="0"/>
          </a:p>
          <a:p>
            <a:endParaRPr lang="en-US" dirty="0" smtClean="0"/>
          </a:p>
          <a:p>
            <a:r>
              <a:rPr lang="zh-CN" altLang="en-US" dirty="0" smtClean="0"/>
              <a:t>分好</a:t>
            </a:r>
            <a:r>
              <a:rPr lang="en-US" altLang="zh-CN" dirty="0" smtClean="0"/>
              <a:t>bucket</a:t>
            </a:r>
            <a:r>
              <a:rPr lang="zh-CN" altLang="en-US" dirty="0" smtClean="0"/>
              <a:t>之后，对训练样本划分到</a:t>
            </a:r>
            <a:r>
              <a:rPr lang="en-US" altLang="zh-CN" dirty="0" smtClean="0"/>
              <a:t>bucket</a:t>
            </a:r>
            <a:r>
              <a:rPr lang="zh-CN" altLang="en-US" dirty="0" smtClean="0"/>
              <a:t>里面，需要满足</a:t>
            </a:r>
            <a:r>
              <a:rPr lang="en-US" altLang="zh-CN" b="1" dirty="0" err="1" smtClean="0"/>
              <a:t>bucket.source</a:t>
            </a:r>
            <a:r>
              <a:rPr lang="en-US" altLang="zh-CN" b="1" dirty="0" smtClean="0"/>
              <a:t> &gt; </a:t>
            </a:r>
            <a:r>
              <a:rPr lang="en-US" altLang="zh-CN" b="1" dirty="0" err="1" smtClean="0"/>
              <a:t>example.sourceLen</a:t>
            </a:r>
            <a:r>
              <a:rPr lang="en-US" altLang="zh-CN" b="1" dirty="0" smtClean="0"/>
              <a:t> and </a:t>
            </a:r>
            <a:r>
              <a:rPr lang="en-US" altLang="zh-CN" b="1" dirty="0" err="1" smtClean="0"/>
              <a:t>bucket.target</a:t>
            </a:r>
            <a:r>
              <a:rPr lang="en-US" altLang="zh-CN" b="1" dirty="0" smtClean="0"/>
              <a:t> &gt; </a:t>
            </a:r>
            <a:r>
              <a:rPr lang="en-US" altLang="zh-CN" b="1" dirty="0" err="1" smtClean="0"/>
              <a:t>example.targetLen</a:t>
            </a:r>
            <a:r>
              <a:rPr lang="zh-CN" altLang="en-US" dirty="0" smtClean="0"/>
              <a:t>。比如一个样本</a:t>
            </a:r>
            <a:r>
              <a:rPr lang="en-US" altLang="zh-CN" dirty="0" smtClean="0"/>
              <a:t>source</a:t>
            </a:r>
            <a:r>
              <a:rPr lang="zh-CN" altLang="en-US" dirty="0" smtClean="0"/>
              <a:t>长度是</a:t>
            </a:r>
            <a:r>
              <a:rPr lang="en-US" altLang="zh-CN" dirty="0" smtClean="0"/>
              <a:t>25</a:t>
            </a:r>
            <a:r>
              <a:rPr lang="zh-CN" altLang="en-US" dirty="0" smtClean="0"/>
              <a:t>，</a:t>
            </a:r>
            <a:r>
              <a:rPr lang="en-US" altLang="zh-CN" dirty="0" smtClean="0"/>
              <a:t>target</a:t>
            </a:r>
            <a:r>
              <a:rPr lang="zh-CN" altLang="en-US" dirty="0" smtClean="0"/>
              <a:t>长度是</a:t>
            </a:r>
            <a:r>
              <a:rPr lang="en-US" altLang="zh-CN" dirty="0" smtClean="0"/>
              <a:t>120</a:t>
            </a:r>
            <a:r>
              <a:rPr lang="zh-CN" altLang="en-US" dirty="0" smtClean="0"/>
              <a:t>，那么他会被分入第二个</a:t>
            </a:r>
            <a:r>
              <a:rPr lang="en-US" altLang="zh-CN" dirty="0" smtClean="0"/>
              <a:t>bucket.</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125</a:t>
            </a:fld>
            <a:endParaRPr lang="en-US"/>
          </a:p>
        </p:txBody>
      </p:sp>
    </p:spTree>
    <p:extLst>
      <p:ext uri="{BB962C8B-B14F-4D97-AF65-F5344CB8AC3E}">
        <p14:creationId xmlns:p14="http://schemas.microsoft.com/office/powerpoint/2010/main" val="29477888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DeepAR</a:t>
            </a:r>
            <a:r>
              <a:rPr lang="zh-CN" altLang="en-US" dirty="0" smtClean="0"/>
              <a:t>的论文可以参考：</a:t>
            </a:r>
            <a:r>
              <a:rPr lang="en-US" altLang="zh-CN" dirty="0" smtClean="0"/>
              <a:t>https://arxiv.org/pdf/1704.04110.pdf</a:t>
            </a:r>
          </a:p>
          <a:p>
            <a:endParaRPr lang="en-US" altLang="zh-CN" dirty="0" smtClean="0"/>
          </a:p>
          <a:p>
            <a:r>
              <a:rPr lang="en-US" altLang="zh-CN" dirty="0" smtClean="0"/>
              <a:t>https://aws.amazon.com/blogs/machine-learning/now-available-in-amazon-sagemaker-deepar-algorithm-for-more-accurate-time-series-forecasting/</a:t>
            </a:r>
          </a:p>
          <a:p>
            <a:endParaRPr lang="en-US" dirty="0"/>
          </a:p>
        </p:txBody>
      </p:sp>
      <p:sp>
        <p:nvSpPr>
          <p:cNvPr id="4" name="Slide Number Placeholder 3"/>
          <p:cNvSpPr>
            <a:spLocks noGrp="1"/>
          </p:cNvSpPr>
          <p:nvPr>
            <p:ph type="sldNum" sz="quarter" idx="10"/>
          </p:nvPr>
        </p:nvSpPr>
        <p:spPr/>
        <p:txBody>
          <a:bodyPr/>
          <a:lstStyle/>
          <a:p>
            <a:fld id="{E223D7C8-B37B-40ED-9F96-24C83B87C3EF}" type="slidenum">
              <a:rPr lang="en-US" smtClean="0"/>
              <a:t>127</a:t>
            </a:fld>
            <a:endParaRPr lang="en-US"/>
          </a:p>
        </p:txBody>
      </p:sp>
    </p:spTree>
    <p:extLst>
      <p:ext uri="{BB962C8B-B14F-4D97-AF65-F5344CB8AC3E}">
        <p14:creationId xmlns:p14="http://schemas.microsoft.com/office/powerpoint/2010/main" val="37420490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蒙特卡洛采样还提供了一个置信区间。假设您已模拟了 </a:t>
                </a:r>
                <a14:m>
                  <m:oMath xmlns:m="http://schemas.openxmlformats.org/officeDocument/2006/math">
                    <m:r>
                      <a:rPr lang="zh-CN" altLang="en-US">
                        <a:latin typeface="Cambria Math" panose="02040503050406030204" pitchFamily="18" charset="0"/>
                      </a:rPr>
                      <m:t>𝑁</m:t>
                    </m:r>
                  </m:oMath>
                </a14:m>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 1000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个样本。按照从最小到最大的顺序排列这些样本，然后可以取第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本（</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0.05</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分位数）和</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本（</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0.95</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并且知道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的模拟路径位于这两个值之间。所以置信区间为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（这里用两个分位数的差来估计置信区间）。</a:t>
                </a:r>
                <a:endPar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蒙特卡洛采样还提供了一个置信区间。假设您已模拟了 </a:t>
                </a:r>
                <a:r>
                  <a:rPr lang="zh-CN" altLang="en-US" i="0">
                    <a:latin typeface="Cambria Math" panose="02040503050406030204" pitchFamily="18" charset="0"/>
                  </a:rPr>
                  <a:t>𝑁</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 1000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个样本。按照从最小到最大的顺序排列这些样本，然后可以取第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本（</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0.05</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分位数）和</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本（</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0.95</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并且知道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的模拟路径位于这两个值之间。所以置信区间为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（这里用两个分位数的差来估计置信区间）。</a:t>
                </a:r>
                <a:endPar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endParaRPr lang="en-US" dirty="0"/>
              </a:p>
            </p:txBody>
          </p:sp>
        </mc:Fallback>
      </mc:AlternateContent>
      <p:sp>
        <p:nvSpPr>
          <p:cNvPr id="4" name="Slide Number Placeholder 3"/>
          <p:cNvSpPr>
            <a:spLocks noGrp="1"/>
          </p:cNvSpPr>
          <p:nvPr>
            <p:ph type="sldNum" sz="quarter" idx="10"/>
          </p:nvPr>
        </p:nvSpPr>
        <p:spPr/>
        <p:txBody>
          <a:bodyPr/>
          <a:lstStyle/>
          <a:p>
            <a:fld id="{650FEBEF-6AFB-4209-844D-4B5A638074B9}" type="slidenum">
              <a:rPr lang="en-US" smtClean="0"/>
              <a:t>128</a:t>
            </a:fld>
            <a:endParaRPr lang="en-US"/>
          </a:p>
        </p:txBody>
      </p:sp>
    </p:spTree>
    <p:extLst>
      <p:ext uri="{BB962C8B-B14F-4D97-AF65-F5344CB8AC3E}">
        <p14:creationId xmlns:p14="http://schemas.microsoft.com/office/powerpoint/2010/main" val="500077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https://aws.amazon.com/blogs/machine-learning/amazon-sagemaker-deepar-now-supports-missing-values-categorical-and-time-series-features-and-generalized-frequencies/</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131</a:t>
            </a:fld>
            <a:endParaRPr lang="en-US"/>
          </a:p>
        </p:txBody>
      </p:sp>
    </p:spTree>
    <p:extLst>
      <p:ext uri="{BB962C8B-B14F-4D97-AF65-F5344CB8AC3E}">
        <p14:creationId xmlns:p14="http://schemas.microsoft.com/office/powerpoint/2010/main" val="659354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具体可以参考</a:t>
            </a:r>
            <a:r>
              <a:rPr lang="en-US" altLang="zh-CN" dirty="0" err="1" smtClean="0"/>
              <a:t>Sagemaker</a:t>
            </a:r>
            <a:r>
              <a:rPr lang="zh-CN" altLang="en-US" dirty="0" smtClean="0"/>
              <a:t>的</a:t>
            </a:r>
            <a:r>
              <a:rPr lang="en-US" altLang="zh-CN" dirty="0" smtClean="0"/>
              <a:t>notebook example</a:t>
            </a:r>
            <a:r>
              <a:rPr lang="zh-CN" altLang="en-US" dirty="0" smtClean="0"/>
              <a:t>：</a:t>
            </a:r>
            <a:r>
              <a:rPr lang="en-US" altLang="zh-CN" dirty="0" err="1" smtClean="0"/>
              <a:t>DeepAR-Electricity.ipynb</a:t>
            </a:r>
            <a:endParaRPr lang="en-US" altLang="zh-CN" dirty="0" smtClean="0"/>
          </a:p>
          <a:p>
            <a:r>
              <a:rPr lang="en-US" dirty="0" smtClean="0"/>
              <a:t>https://medium.com/@albertoarrigoni/paper-review-code-amazon-deepar-809938a319d9</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132</a:t>
            </a:fld>
            <a:endParaRPr lang="en-US"/>
          </a:p>
        </p:txBody>
      </p:sp>
    </p:spTree>
    <p:extLst>
      <p:ext uri="{BB962C8B-B14F-4D97-AF65-F5344CB8AC3E}">
        <p14:creationId xmlns:p14="http://schemas.microsoft.com/office/powerpoint/2010/main" val="126436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num_test_windows</a:t>
            </a:r>
            <a:r>
              <a:rPr lang="en-US" sz="1200" kern="1200" dirty="0" smtClean="0">
                <a:solidFill>
                  <a:schemeClr val="tx1"/>
                </a:solidFill>
                <a:effectLst/>
                <a:latin typeface="+mn-lt"/>
                <a:ea typeface="+mn-ea"/>
                <a:cs typeface="+mn-cs"/>
              </a:rPr>
              <a:t> = 4</a:t>
            </a: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test_data</a:t>
            </a:r>
            <a:r>
              <a:rPr lang="en-US" sz="1200" kern="1200" dirty="0" smtClean="0">
                <a:solidFill>
                  <a:schemeClr val="tx1"/>
                </a:solidFill>
                <a:effectLst/>
                <a:latin typeface="+mn-lt"/>
                <a:ea typeface="+mn-ea"/>
                <a:cs typeface="+mn-cs"/>
              </a:rPr>
              <a:t> =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"start": </a:t>
            </a:r>
            <a:r>
              <a:rPr lang="en-US" sz="1200" kern="1200" dirty="0" err="1" smtClean="0">
                <a:solidFill>
                  <a:schemeClr val="tx1"/>
                </a:solidFill>
                <a:effectLst/>
                <a:latin typeface="+mn-lt"/>
                <a:ea typeface="+mn-ea"/>
                <a:cs typeface="+mn-cs"/>
              </a:rPr>
              <a:t>str</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start_dataset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"target": </a:t>
            </a:r>
            <a:r>
              <a:rPr lang="en-US" sz="1200" kern="1200" dirty="0" err="1" smtClean="0">
                <a:solidFill>
                  <a:schemeClr val="tx1"/>
                </a:solidFill>
                <a:effectLst/>
                <a:latin typeface="+mn-lt"/>
                <a:ea typeface="+mn-ea"/>
                <a:cs typeface="+mn-cs"/>
              </a:rPr>
              <a:t>ts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start_dataset:end_training</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timedelta</a:t>
            </a:r>
            <a:r>
              <a:rPr lang="en-US" sz="1200" kern="1200" dirty="0" smtClean="0">
                <a:solidFill>
                  <a:schemeClr val="tx1"/>
                </a:solidFill>
                <a:effectLst/>
                <a:latin typeface="+mn-lt"/>
                <a:ea typeface="+mn-ea"/>
                <a:cs typeface="+mn-cs"/>
              </a:rPr>
              <a:t>(days=k * </a:t>
            </a:r>
            <a:r>
              <a:rPr lang="en-US" sz="1200" kern="1200" dirty="0" err="1" smtClean="0">
                <a:solidFill>
                  <a:schemeClr val="tx1"/>
                </a:solidFill>
                <a:effectLst/>
                <a:latin typeface="+mn-lt"/>
                <a:ea typeface="+mn-ea"/>
                <a:cs typeface="+mn-cs"/>
              </a:rPr>
              <a:t>prediction_length</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tolist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 k in range(1, </a:t>
            </a:r>
            <a:r>
              <a:rPr lang="en-US" sz="1200" kern="1200" dirty="0" err="1" smtClean="0">
                <a:solidFill>
                  <a:schemeClr val="tx1"/>
                </a:solidFill>
                <a:effectLst/>
                <a:latin typeface="+mn-lt"/>
                <a:ea typeface="+mn-ea"/>
                <a:cs typeface="+mn-cs"/>
              </a:rPr>
              <a:t>num_test_windows</a:t>
            </a:r>
            <a:r>
              <a:rPr lang="en-US" sz="1200" kern="1200" dirty="0" smtClean="0">
                <a:solidFill>
                  <a:schemeClr val="tx1"/>
                </a:solidFill>
                <a:effectLst/>
                <a:latin typeface="+mn-lt"/>
                <a:ea typeface="+mn-ea"/>
                <a:cs typeface="+mn-cs"/>
              </a:rPr>
              <a:t> + 1) </a:t>
            </a:r>
          </a:p>
          <a:p>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ts</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timeseries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134</a:t>
            </a:fld>
            <a:endParaRPr lang="en-US"/>
          </a:p>
        </p:txBody>
      </p:sp>
    </p:spTree>
    <p:extLst>
      <p:ext uri="{BB962C8B-B14F-4D97-AF65-F5344CB8AC3E}">
        <p14:creationId xmlns:p14="http://schemas.microsoft.com/office/powerpoint/2010/main" val="36138214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DeepAR</a:t>
            </a:r>
            <a:r>
              <a:rPr lang="zh-CN" altLang="en-US" dirty="0" smtClean="0"/>
              <a:t>数据格式介绍</a:t>
            </a:r>
            <a:r>
              <a:rPr lang="en-US" altLang="zh-CN" dirty="0" smtClean="0"/>
              <a:t>:</a:t>
            </a:r>
          </a:p>
          <a:p>
            <a:pPr lvl="1"/>
            <a:r>
              <a:rPr lang="en-US" altLang="zh-CN" dirty="0" err="1" smtClean="0"/>
              <a:t>DeepAR</a:t>
            </a:r>
            <a:r>
              <a:rPr lang="zh-CN" altLang="en-US" dirty="0" smtClean="0"/>
              <a:t>对输入数据的格式要求类似如下：</a:t>
            </a:r>
            <a:r>
              <a:rPr lang="en-US" altLang="zh-CN" dirty="0" smtClean="0"/>
              <a:t/>
            </a:r>
            <a:br>
              <a:rPr lang="en-US" altLang="zh-CN" dirty="0" smtClean="0"/>
            </a:br>
            <a:r>
              <a:rPr lang="en-US" altLang="zh-CN" dirty="0" smtClean="0"/>
              <a:t>{"start": "2016-01-01 00:00:00", "target": [6.647385717719994, 6.321168861544766, 7.503038240918427, 6.806057413680039, ...]}</a:t>
            </a:r>
          </a:p>
          <a:p>
            <a:pPr marL="457200" lvl="1" indent="0">
              <a:buNone/>
            </a:pPr>
            <a:r>
              <a:rPr lang="en-US" altLang="zh-CN" dirty="0" smtClean="0"/>
              <a:t>   {"start": "2016-01-01 00:00:00", "target": [8.594734502673044, 10.188799716094119, 9.562500901714202, 10.593800436354545, ...]}</a:t>
            </a:r>
          </a:p>
          <a:p>
            <a:pPr lvl="2"/>
            <a:r>
              <a:rPr lang="zh-CN" altLang="en-US" dirty="0" smtClean="0"/>
              <a:t>注意上面表示的是</a:t>
            </a:r>
            <a:r>
              <a:rPr lang="en-US" altLang="zh-CN" dirty="0" smtClean="0"/>
              <a:t>2</a:t>
            </a:r>
            <a:r>
              <a:rPr lang="zh-CN" altLang="en-US" dirty="0" smtClean="0"/>
              <a:t>条相关但是不同的时间序列，每条时间序列是一行，</a:t>
            </a:r>
            <a:r>
              <a:rPr lang="en-US" altLang="zh-CN" dirty="0" smtClean="0"/>
              <a:t>start</a:t>
            </a:r>
            <a:r>
              <a:rPr lang="zh-CN" altLang="en-US" dirty="0" smtClean="0"/>
              <a:t>字段是每条时间序列的开始时间戳，不同的时间序列的</a:t>
            </a:r>
            <a:r>
              <a:rPr lang="en-US" altLang="zh-CN" dirty="0" smtClean="0"/>
              <a:t>start</a:t>
            </a:r>
            <a:r>
              <a:rPr lang="zh-CN" altLang="en-US" dirty="0" smtClean="0"/>
              <a:t>字段的值可以不同。而</a:t>
            </a:r>
            <a:r>
              <a:rPr lang="en-US" altLang="zh-CN" b="1" dirty="0" smtClean="0">
                <a:solidFill>
                  <a:srgbClr val="FF0000"/>
                </a:solidFill>
              </a:rPr>
              <a:t>target</a:t>
            </a:r>
            <a:r>
              <a:rPr lang="zh-CN" altLang="en-US" b="1" dirty="0" smtClean="0">
                <a:solidFill>
                  <a:srgbClr val="FF0000"/>
                </a:solidFill>
              </a:rPr>
              <a:t>字段中包含单条时间序列的所有的数据点</a:t>
            </a:r>
            <a:r>
              <a:rPr lang="zh-CN" altLang="en-US" dirty="0" smtClean="0"/>
              <a:t>（当然训练集和测试集要提前切分）。</a:t>
            </a:r>
            <a:endParaRPr lang="en-US" altLang="zh-CN" dirty="0" smtClean="0"/>
          </a:p>
          <a:p>
            <a:endParaRPr lang="en-US" dirty="0" smtClean="0"/>
          </a:p>
          <a:p>
            <a:r>
              <a:rPr lang="zh-CN" altLang="en-US" dirty="0" smtClean="0"/>
              <a:t>一条时间序列的数据格式如下：</a:t>
            </a:r>
            <a:endParaRPr lang="en-US" altLang="zh-CN" dirty="0" smtClean="0"/>
          </a:p>
          <a:p>
            <a:pPr lvl="1"/>
            <a:r>
              <a:rPr lang="en-US" dirty="0" smtClean="0"/>
              <a:t>{"start": "2009-11-01 00:00:00", "target": [4.3, "</a:t>
            </a:r>
            <a:r>
              <a:rPr lang="en-US" dirty="0" err="1" smtClean="0"/>
              <a:t>NaN</a:t>
            </a:r>
            <a:r>
              <a:rPr lang="en-US" dirty="0" smtClean="0"/>
              <a:t>", 5.1, ...], "cat": [0, 1], "</a:t>
            </a:r>
            <a:r>
              <a:rPr lang="en-US" dirty="0" err="1" smtClean="0"/>
              <a:t>dynamic_feat</a:t>
            </a:r>
            <a:r>
              <a:rPr lang="en-US" dirty="0" smtClean="0"/>
              <a:t>": [[1.1, 1.2, 0.5, ...]]}</a:t>
            </a:r>
          </a:p>
          <a:p>
            <a:pPr lvl="1"/>
            <a:r>
              <a:rPr lang="zh-CN" altLang="en-US" dirty="0" smtClean="0"/>
              <a:t>注意上面的字段</a:t>
            </a:r>
            <a:r>
              <a:rPr lang="en-US" altLang="zh-CN" dirty="0" smtClean="0"/>
              <a:t>cat</a:t>
            </a:r>
            <a:r>
              <a:rPr lang="zh-CN" altLang="en-US" dirty="0" smtClean="0"/>
              <a:t>表示这条</a:t>
            </a:r>
            <a:r>
              <a:rPr lang="en-US" altLang="zh-CN" dirty="0" smtClean="0"/>
              <a:t>target</a:t>
            </a:r>
            <a:r>
              <a:rPr lang="zh-CN" altLang="en-US" dirty="0" smtClean="0"/>
              <a:t>时间序列的与时间无关的静态特征，是一个简单数组，数组的元素个数就是静态特征的个数，也就是说对于每条</a:t>
            </a:r>
            <a:r>
              <a:rPr lang="en-US" altLang="zh-CN" dirty="0" smtClean="0"/>
              <a:t>target</a:t>
            </a:r>
            <a:r>
              <a:rPr lang="zh-CN" altLang="en-US" dirty="0" smtClean="0"/>
              <a:t>时间序列，每个静态特征只有一个值，这个值对所有的这条</a:t>
            </a:r>
            <a:r>
              <a:rPr lang="en-US" altLang="zh-CN" dirty="0" smtClean="0"/>
              <a:t>target</a:t>
            </a:r>
            <a:r>
              <a:rPr lang="zh-CN" altLang="en-US" dirty="0" smtClean="0"/>
              <a:t>时间序列的数据点都是一样的。</a:t>
            </a:r>
            <a:endParaRPr lang="en-US" altLang="zh-CN" dirty="0" smtClean="0"/>
          </a:p>
          <a:p>
            <a:pPr lvl="2"/>
            <a:r>
              <a:rPr lang="zh-CN" altLang="en-US" dirty="0" smtClean="0"/>
              <a:t>注意</a:t>
            </a:r>
            <a:r>
              <a:rPr lang="en-US" altLang="zh-CN" dirty="0" smtClean="0"/>
              <a:t>SM</a:t>
            </a:r>
            <a:r>
              <a:rPr lang="zh-CN" altLang="en-US" dirty="0" smtClean="0"/>
              <a:t>的</a:t>
            </a:r>
            <a:r>
              <a:rPr lang="en-US" altLang="zh-CN" dirty="0" err="1" smtClean="0"/>
              <a:t>DeepAR</a:t>
            </a:r>
            <a:r>
              <a:rPr lang="zh-CN" altLang="en-US" dirty="0" smtClean="0"/>
              <a:t>与</a:t>
            </a:r>
            <a:r>
              <a:rPr lang="en-US" altLang="zh-CN" dirty="0" smtClean="0"/>
              <a:t>Forecast</a:t>
            </a:r>
            <a:r>
              <a:rPr lang="zh-CN" altLang="en-US" dirty="0" smtClean="0"/>
              <a:t>的</a:t>
            </a:r>
            <a:r>
              <a:rPr lang="en-US" altLang="zh-CN" dirty="0" err="1" smtClean="0"/>
              <a:t>DeepAR</a:t>
            </a:r>
            <a:r>
              <a:rPr lang="en-US" altLang="zh-CN" dirty="0" smtClean="0"/>
              <a:t>+</a:t>
            </a:r>
            <a:r>
              <a:rPr lang="zh-CN" altLang="en-US" dirty="0" smtClean="0"/>
              <a:t>的数据输入格式有区别，</a:t>
            </a:r>
            <a:r>
              <a:rPr lang="en-US" altLang="zh-CN" dirty="0" smtClean="0"/>
              <a:t>Forecast</a:t>
            </a:r>
            <a:r>
              <a:rPr lang="zh-CN" altLang="en-US" dirty="0" smtClean="0"/>
              <a:t>的</a:t>
            </a:r>
            <a:r>
              <a:rPr lang="en-US" altLang="zh-CN" dirty="0" err="1" smtClean="0"/>
              <a:t>DeepAR</a:t>
            </a:r>
            <a:r>
              <a:rPr lang="en-US" altLang="zh-CN" dirty="0" smtClean="0"/>
              <a:t>+</a:t>
            </a:r>
            <a:r>
              <a:rPr lang="zh-CN" altLang="en-US" dirty="0" smtClean="0"/>
              <a:t>有</a:t>
            </a:r>
            <a:r>
              <a:rPr lang="en-US" altLang="zh-CN" dirty="0" err="1" smtClean="0"/>
              <a:t>item_id</a:t>
            </a:r>
            <a:r>
              <a:rPr lang="zh-CN" altLang="en-US" dirty="0" smtClean="0"/>
              <a:t>来表示每个不同的</a:t>
            </a:r>
            <a:r>
              <a:rPr lang="en-US" altLang="zh-CN" dirty="0" smtClean="0"/>
              <a:t>target</a:t>
            </a:r>
            <a:r>
              <a:rPr lang="zh-CN" altLang="en-US" dirty="0" smtClean="0"/>
              <a:t>时间序列，而</a:t>
            </a:r>
            <a:r>
              <a:rPr lang="en-US" altLang="zh-CN" b="1" dirty="0" smtClean="0"/>
              <a:t>SM</a:t>
            </a:r>
            <a:r>
              <a:rPr lang="zh-CN" altLang="en-US" b="1" dirty="0" smtClean="0"/>
              <a:t>的</a:t>
            </a:r>
            <a:r>
              <a:rPr lang="en-US" altLang="zh-CN" b="1" dirty="0" err="1" smtClean="0"/>
              <a:t>DeepAR</a:t>
            </a:r>
            <a:r>
              <a:rPr lang="zh-CN" altLang="en-US" b="1" dirty="0" smtClean="0"/>
              <a:t>没有这样的字段</a:t>
            </a:r>
            <a:endParaRPr lang="en-US" altLang="zh-CN" b="1" dirty="0" smtClean="0"/>
          </a:p>
          <a:p>
            <a:endParaRPr lang="en-US" dirty="0" smtClean="0"/>
          </a:p>
          <a:p>
            <a:pPr lvl="1"/>
            <a:r>
              <a:rPr lang="zh-CN" altLang="en-US" dirty="0" smtClean="0"/>
              <a:t>注意上面的字段</a:t>
            </a:r>
            <a:r>
              <a:rPr lang="en-US" dirty="0" err="1" smtClean="0"/>
              <a:t>dynamic_feat</a:t>
            </a:r>
            <a:r>
              <a:rPr lang="zh-CN" altLang="en-US" dirty="0" smtClean="0"/>
              <a:t>表示这条</a:t>
            </a:r>
            <a:r>
              <a:rPr lang="en-US" altLang="zh-CN" dirty="0" smtClean="0"/>
              <a:t>target</a:t>
            </a:r>
            <a:r>
              <a:rPr lang="zh-CN" altLang="en-US" dirty="0" smtClean="0"/>
              <a:t>时间序列的与时间有关的动态特征，它是一个数组的数组，数组的每个元素表示一条与目标时间序列相关的</a:t>
            </a:r>
            <a:r>
              <a:rPr lang="en-US" altLang="zh-CN" dirty="0" smtClean="0"/>
              <a:t>feature</a:t>
            </a:r>
            <a:r>
              <a:rPr lang="zh-CN" altLang="en-US" dirty="0" smtClean="0"/>
              <a:t>时间序列，长度与</a:t>
            </a:r>
            <a:r>
              <a:rPr lang="en-US" altLang="zh-CN" dirty="0" smtClean="0"/>
              <a:t>target</a:t>
            </a:r>
            <a:r>
              <a:rPr lang="zh-CN" altLang="en-US" dirty="0" smtClean="0"/>
              <a:t>的长度一样，也就是说这条</a:t>
            </a:r>
            <a:r>
              <a:rPr lang="en-US" altLang="zh-CN" dirty="0" smtClean="0"/>
              <a:t>target</a:t>
            </a:r>
            <a:r>
              <a:rPr lang="zh-CN" altLang="en-US" dirty="0" smtClean="0"/>
              <a:t>时间序列的不同数据点对应不同的动态特征值。不同的外层数组元素表示不同的与目标时间序列相关的</a:t>
            </a:r>
            <a:r>
              <a:rPr lang="en-US" altLang="zh-CN" dirty="0" smtClean="0"/>
              <a:t>feature</a:t>
            </a:r>
            <a:r>
              <a:rPr lang="zh-CN" altLang="en-US" dirty="0" smtClean="0"/>
              <a:t>时间序列。</a:t>
            </a:r>
            <a:endParaRPr lang="en-US" dirty="0" smtClean="0"/>
          </a:p>
          <a:p>
            <a:pPr lvl="2"/>
            <a:r>
              <a:rPr lang="zh-CN" altLang="en-US" dirty="0" smtClean="0"/>
              <a:t>注意：</a:t>
            </a:r>
            <a:r>
              <a:rPr lang="zh-CN" altLang="en-US" b="1" dirty="0" smtClean="0"/>
              <a:t>如果有动态的</a:t>
            </a:r>
            <a:r>
              <a:rPr lang="en-US" altLang="zh-CN" b="1" dirty="0" smtClean="0"/>
              <a:t>category</a:t>
            </a:r>
            <a:r>
              <a:rPr lang="zh-CN" altLang="en-US" b="1" dirty="0" smtClean="0"/>
              <a:t>特征与</a:t>
            </a:r>
            <a:r>
              <a:rPr lang="en-US" altLang="zh-CN" b="1" dirty="0" smtClean="0"/>
              <a:t>target</a:t>
            </a:r>
            <a:r>
              <a:rPr lang="zh-CN" altLang="en-US" b="1" dirty="0" smtClean="0"/>
              <a:t>时间序列有关，需要把它转换为多个值为</a:t>
            </a:r>
            <a:r>
              <a:rPr lang="en-US" altLang="zh-CN" b="1" dirty="0" smtClean="0"/>
              <a:t>[0</a:t>
            </a:r>
            <a:r>
              <a:rPr lang="zh-CN" altLang="en-US" b="1" dirty="0" smtClean="0"/>
              <a:t>，</a:t>
            </a:r>
            <a:r>
              <a:rPr lang="en-US" altLang="zh-CN" b="1" dirty="0" smtClean="0"/>
              <a:t>1]</a:t>
            </a:r>
            <a:r>
              <a:rPr lang="zh-CN" altLang="en-US" b="1" dirty="0" smtClean="0"/>
              <a:t>的</a:t>
            </a:r>
            <a:r>
              <a:rPr lang="en-US" altLang="zh-CN" b="1" dirty="0" smtClean="0"/>
              <a:t>dynamic feature time series</a:t>
            </a:r>
            <a:r>
              <a:rPr lang="zh-CN" altLang="en-US" dirty="0" smtClean="0"/>
              <a:t>。不能直接把动态变化的</a:t>
            </a:r>
            <a:r>
              <a:rPr lang="en-US" altLang="zh-CN" dirty="0" smtClean="0"/>
              <a:t>category</a:t>
            </a:r>
            <a:r>
              <a:rPr lang="zh-CN" altLang="en-US" dirty="0" smtClean="0"/>
              <a:t>特征尤其是无序的</a:t>
            </a:r>
            <a:r>
              <a:rPr lang="en-US" altLang="zh-CN" dirty="0" smtClean="0"/>
              <a:t>category</a:t>
            </a:r>
            <a:r>
              <a:rPr lang="zh-CN" altLang="en-US" dirty="0" smtClean="0"/>
              <a:t>特征作为</a:t>
            </a:r>
            <a:r>
              <a:rPr lang="en-US" altLang="zh-CN" dirty="0" smtClean="0"/>
              <a:t>dynamic feature time series</a:t>
            </a:r>
            <a:r>
              <a:rPr lang="zh-CN" altLang="en-US" dirty="0" smtClean="0"/>
              <a:t>。</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https://medium.com/slalom-technology/failing-fast-with-deepar-neural-networks-for-time-series-ef442bf03567</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135</a:t>
            </a:fld>
            <a:endParaRPr lang="en-US"/>
          </a:p>
        </p:txBody>
      </p:sp>
    </p:spTree>
    <p:extLst>
      <p:ext uri="{BB962C8B-B14F-4D97-AF65-F5344CB8AC3E}">
        <p14:creationId xmlns:p14="http://schemas.microsoft.com/office/powerpoint/2010/main" val="1843470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https://aws.amazon.com/blogs/machine-learning/extending-amazon-sagemaker-factorization-machines-algorithm-to-predict-top-x-recommendations/</a:t>
            </a:r>
          </a:p>
          <a:p>
            <a:r>
              <a:rPr lang="en-US" dirty="0" smtClean="0"/>
              <a:t>https://aws.amazon.com/blogs/machine-learning/build-a-movie-recommender-with-factorization-machines-on-amazon-sagemaker/</a:t>
            </a:r>
          </a:p>
          <a:p>
            <a:r>
              <a:rPr lang="en-US" dirty="0" smtClean="0"/>
              <a:t>https://github.com/awslabs/amazon-sagemaker-examples/tree/master/introduction_to_amazon_algorithms/factorization_machines_mnist</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137</a:t>
            </a:fld>
            <a:endParaRPr lang="en-US"/>
          </a:p>
        </p:txBody>
      </p:sp>
    </p:spTree>
    <p:extLst>
      <p:ext uri="{BB962C8B-B14F-4D97-AF65-F5344CB8AC3E}">
        <p14:creationId xmlns:p14="http://schemas.microsoft.com/office/powerpoint/2010/main" val="235298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a:t>
            </a:fld>
            <a:endParaRPr lang="en-US"/>
          </a:p>
        </p:txBody>
      </p:sp>
    </p:spTree>
    <p:extLst>
      <p:ext uri="{BB962C8B-B14F-4D97-AF65-F5344CB8AC3E}">
        <p14:creationId xmlns:p14="http://schemas.microsoft.com/office/powerpoint/2010/main" val="17681320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如果在</a:t>
            </a:r>
            <a:r>
              <a:rPr lang="en-US" altLang="zh-CN" dirty="0" smtClean="0"/>
              <a:t>GPU</a:t>
            </a:r>
            <a:r>
              <a:rPr lang="zh-CN" altLang="en-US" dirty="0" smtClean="0"/>
              <a:t>实例上训练</a:t>
            </a:r>
            <a:r>
              <a:rPr lang="en-US" altLang="zh-CN" dirty="0" smtClean="0"/>
              <a:t>SM FM</a:t>
            </a:r>
            <a:r>
              <a:rPr lang="zh-CN" altLang="en-US" dirty="0" smtClean="0"/>
              <a:t>模型，并且数据集是</a:t>
            </a:r>
            <a:r>
              <a:rPr lang="en-US" altLang="zh-CN" dirty="0" smtClean="0"/>
              <a:t>sparse</a:t>
            </a:r>
            <a:r>
              <a:rPr lang="zh-CN" altLang="en-US" dirty="0" smtClean="0"/>
              <a:t>的，那么会报错：</a:t>
            </a:r>
            <a:endParaRPr lang="en-US" altLang="zh-CN" dirty="0" smtClean="0"/>
          </a:p>
          <a:p>
            <a:r>
              <a:rPr lang="en-US" dirty="0" err="1" smtClean="0"/>
              <a:t>UnexpectedStatusException</a:t>
            </a:r>
            <a:r>
              <a:rPr lang="en-US" dirty="0" smtClean="0"/>
              <a:t>: Error for Training job factorization-machines-2020-09-16-05-39-15-837: Failed. Reason: </a:t>
            </a:r>
            <a:r>
              <a:rPr lang="en-US" dirty="0" err="1" smtClean="0"/>
              <a:t>ClientError</a:t>
            </a:r>
            <a:r>
              <a:rPr lang="en-US" dirty="0" smtClean="0"/>
              <a:t>: Unable to start training. Training job parameters specify a GPU instance type and training data set contains sparse data. Training with a sparse data set is only possible on a non-GPU instance. Please change instance type to a non-GPU instance and try again.</a:t>
            </a:r>
          </a:p>
          <a:p>
            <a:endParaRPr lang="en-US" dirty="0" smtClean="0"/>
          </a:p>
        </p:txBody>
      </p:sp>
      <p:sp>
        <p:nvSpPr>
          <p:cNvPr id="4" name="Slide Number Placeholder 3"/>
          <p:cNvSpPr>
            <a:spLocks noGrp="1"/>
          </p:cNvSpPr>
          <p:nvPr>
            <p:ph type="sldNum" sz="quarter" idx="10"/>
          </p:nvPr>
        </p:nvSpPr>
        <p:spPr/>
        <p:txBody>
          <a:bodyPr/>
          <a:lstStyle/>
          <a:p>
            <a:fld id="{966470E8-0F9A-495C-B808-245D67B5A4E1}" type="slidenum">
              <a:rPr lang="en-US" smtClean="0"/>
              <a:t>138</a:t>
            </a:fld>
            <a:endParaRPr lang="en-US"/>
          </a:p>
        </p:txBody>
      </p:sp>
    </p:spTree>
    <p:extLst>
      <p:ext uri="{BB962C8B-B14F-4D97-AF65-F5344CB8AC3E}">
        <p14:creationId xmlns:p14="http://schemas.microsoft.com/office/powerpoint/2010/main" val="22627810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关于</a:t>
            </a:r>
            <a:r>
              <a:rPr lang="en-US" sz="1200" kern="1200" dirty="0" smtClean="0">
                <a:solidFill>
                  <a:schemeClr val="tx1"/>
                </a:solidFill>
                <a:effectLst/>
                <a:latin typeface="+mn-lt"/>
                <a:ea typeface="+mn-ea"/>
                <a:cs typeface="+mn-cs"/>
              </a:rPr>
              <a:t>FM</a:t>
            </a:r>
            <a:r>
              <a:rPr lang="zh-CN" altLang="en-US" sz="1200" kern="1200" dirty="0" smtClean="0">
                <a:solidFill>
                  <a:schemeClr val="tx1"/>
                </a:solidFill>
                <a:effectLst/>
                <a:latin typeface="+mn-lt"/>
                <a:ea typeface="+mn-ea"/>
                <a:cs typeface="+mn-cs"/>
              </a:rPr>
              <a:t>如何使用，根据特征子集合分组是分为</a:t>
            </a:r>
            <a:r>
              <a:rPr lang="en-US" sz="1200" kern="1200" dirty="0" smtClean="0">
                <a:solidFill>
                  <a:schemeClr val="tx1"/>
                </a:solidFill>
                <a:effectLst/>
                <a:latin typeface="+mn-lt"/>
                <a:ea typeface="+mn-ea"/>
                <a:cs typeface="+mn-cs"/>
              </a:rPr>
              <a:t>user</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还是</a:t>
            </a:r>
            <a:r>
              <a:rPr lang="en-US" sz="1200" kern="1200" dirty="0" smtClean="0">
                <a:solidFill>
                  <a:schemeClr val="tx1"/>
                </a:solidFill>
                <a:effectLst/>
                <a:latin typeface="+mn-lt"/>
                <a:ea typeface="+mn-ea"/>
                <a:cs typeface="+mn-cs"/>
              </a:rPr>
              <a:t>user</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context</a:t>
            </a:r>
            <a:r>
              <a:rPr lang="zh-CN" altLang="en-US" sz="1200" kern="1200" dirty="0" smtClean="0">
                <a:solidFill>
                  <a:schemeClr val="tx1"/>
                </a:solidFill>
                <a:effectLst/>
                <a:latin typeface="+mn-lt"/>
                <a:ea typeface="+mn-ea"/>
                <a:cs typeface="+mn-cs"/>
              </a:rPr>
              <a:t>（比如何时何地用的什么牌子手机登陆等等）不同。简单的不考虑上下文集合的情况下，对于某个用户，我们可以把属于这个用户子集合的特征，查询离线训练好的</a:t>
            </a:r>
            <a:r>
              <a:rPr lang="en-US" sz="1200" kern="1200" dirty="0" smtClean="0">
                <a:solidFill>
                  <a:schemeClr val="tx1"/>
                </a:solidFill>
                <a:effectLst/>
                <a:latin typeface="+mn-lt"/>
                <a:ea typeface="+mn-ea"/>
                <a:cs typeface="+mn-cs"/>
              </a:rPr>
              <a:t>FM</a:t>
            </a:r>
            <a:r>
              <a:rPr lang="zh-CN" altLang="en-US" sz="1200" kern="1200" dirty="0" smtClean="0">
                <a:solidFill>
                  <a:schemeClr val="tx1"/>
                </a:solidFill>
                <a:effectLst/>
                <a:latin typeface="+mn-lt"/>
                <a:ea typeface="+mn-ea"/>
                <a:cs typeface="+mn-cs"/>
              </a:rPr>
              <a:t>模型对应的特征</a:t>
            </a:r>
            <a:r>
              <a:rPr lang="en-US" sz="1200" kern="1200" dirty="0" smtClean="0">
                <a:solidFill>
                  <a:schemeClr val="tx1"/>
                </a:solidFill>
                <a:effectLst/>
                <a:latin typeface="+mn-lt"/>
                <a:ea typeface="+mn-ea"/>
                <a:cs typeface="+mn-cs"/>
              </a:rPr>
              <a:t>embedding</a:t>
            </a:r>
            <a:r>
              <a:rPr lang="zh-CN" altLang="en-US" sz="1200" kern="1200" dirty="0" smtClean="0">
                <a:solidFill>
                  <a:schemeClr val="tx1"/>
                </a:solidFill>
                <a:effectLst/>
                <a:latin typeface="+mn-lt"/>
                <a:ea typeface="+mn-ea"/>
                <a:cs typeface="+mn-cs"/>
              </a:rPr>
              <a:t>向量，然后将</a:t>
            </a:r>
            <a:r>
              <a:rPr lang="en-US"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个用户子集合的特征</a:t>
            </a:r>
            <a:r>
              <a:rPr lang="en-US" sz="1200" kern="1200" dirty="0" smtClean="0">
                <a:solidFill>
                  <a:schemeClr val="tx1"/>
                </a:solidFill>
                <a:effectLst/>
                <a:latin typeface="+mn-lt"/>
                <a:ea typeface="+mn-ea"/>
                <a:cs typeface="+mn-cs"/>
              </a:rPr>
              <a:t>embedding</a:t>
            </a:r>
            <a:r>
              <a:rPr lang="zh-CN" altLang="en-US" sz="1200" kern="1200" dirty="0" smtClean="0">
                <a:solidFill>
                  <a:schemeClr val="tx1"/>
                </a:solidFill>
                <a:effectLst/>
                <a:latin typeface="+mn-lt"/>
                <a:ea typeface="+mn-ea"/>
                <a:cs typeface="+mn-cs"/>
              </a:rPr>
              <a:t>向量累加，形成用户兴趣向量</a:t>
            </a:r>
            <a:r>
              <a:rPr lang="en-US" sz="1200" kern="1200" dirty="0" smtClean="0">
                <a:solidFill>
                  <a:schemeClr val="tx1"/>
                </a:solidFill>
                <a:effectLst/>
                <a:latin typeface="+mn-lt"/>
                <a:ea typeface="+mn-ea"/>
                <a:cs typeface="+mn-cs"/>
              </a:rPr>
              <a:t>U</a:t>
            </a:r>
            <a:r>
              <a:rPr lang="zh-CN" altLang="en-US" sz="1200" kern="1200" dirty="0" smtClean="0">
                <a:solidFill>
                  <a:schemeClr val="tx1"/>
                </a:solidFill>
                <a:effectLst/>
                <a:latin typeface="+mn-lt"/>
                <a:ea typeface="+mn-ea"/>
                <a:cs typeface="+mn-cs"/>
              </a:rPr>
              <a:t>，然后保存起来</a:t>
            </a:r>
            <a:r>
              <a:rPr 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注意这里和传统的机器学习算法的预测过程不一样，对于某个</a:t>
            </a:r>
            <a:r>
              <a:rPr lang="en-US" sz="1200" b="1" kern="1200" dirty="0" smtClean="0">
                <a:solidFill>
                  <a:schemeClr val="tx1"/>
                </a:solidFill>
                <a:effectLst/>
                <a:latin typeface="+mn-lt"/>
                <a:ea typeface="+mn-ea"/>
                <a:cs typeface="+mn-cs"/>
              </a:rPr>
              <a:t>user</a:t>
            </a:r>
            <a:r>
              <a:rPr lang="zh-CN" altLang="en-US" sz="1200" b="1" kern="1200" dirty="0" smtClean="0">
                <a:solidFill>
                  <a:schemeClr val="tx1"/>
                </a:solidFill>
                <a:effectLst/>
                <a:latin typeface="+mn-lt"/>
                <a:ea typeface="+mn-ea"/>
                <a:cs typeface="+mn-cs"/>
              </a:rPr>
              <a:t>的连续性数值特征，不考虑它的具体值，直接取该特征的</a:t>
            </a:r>
            <a:r>
              <a:rPr lang="en-US" sz="1200" b="1" kern="1200" dirty="0" smtClean="0">
                <a:solidFill>
                  <a:schemeClr val="tx1"/>
                </a:solidFill>
                <a:effectLst/>
                <a:latin typeface="+mn-lt"/>
                <a:ea typeface="+mn-ea"/>
                <a:cs typeface="+mn-cs"/>
              </a:rPr>
              <a:t>embedding</a:t>
            </a:r>
            <a:r>
              <a:rPr lang="zh-CN" altLang="en-US" sz="1200" b="1" kern="1200" dirty="0" smtClean="0">
                <a:solidFill>
                  <a:schemeClr val="tx1"/>
                </a:solidFill>
                <a:effectLst/>
                <a:latin typeface="+mn-lt"/>
                <a:ea typeface="+mn-ea"/>
                <a:cs typeface="+mn-cs"/>
              </a:rPr>
              <a:t>向量（也有人把连续值乘以</a:t>
            </a:r>
            <a:r>
              <a:rPr lang="en-US" sz="1200" b="1" kern="1200" dirty="0" smtClean="0">
                <a:solidFill>
                  <a:schemeClr val="tx1"/>
                </a:solidFill>
                <a:effectLst/>
                <a:latin typeface="+mn-lt"/>
                <a:ea typeface="+mn-ea"/>
                <a:cs typeface="+mn-cs"/>
              </a:rPr>
              <a:t>embedding</a:t>
            </a:r>
            <a:r>
              <a:rPr lang="zh-CN" altLang="en-US" sz="1200" b="1" kern="1200" dirty="0" smtClean="0">
                <a:solidFill>
                  <a:schemeClr val="tx1"/>
                </a:solidFill>
                <a:effectLst/>
                <a:latin typeface="+mn-lt"/>
                <a:ea typeface="+mn-ea"/>
                <a:cs typeface="+mn-cs"/>
              </a:rPr>
              <a:t>向量的）。因此这里就要思考，在之前训练的时候，是否应该对该连续性特征进行分箱离散化处理，分箱表示不同的取值区间对预测目标的重要性不同</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同样的找到每个</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对应的子集合的特征所对应的</a:t>
            </a:r>
            <a:r>
              <a:rPr lang="en-US" sz="1200" kern="1200" dirty="0" smtClean="0">
                <a:solidFill>
                  <a:schemeClr val="tx1"/>
                </a:solidFill>
                <a:effectLst/>
                <a:latin typeface="+mn-lt"/>
                <a:ea typeface="+mn-ea"/>
                <a:cs typeface="+mn-cs"/>
              </a:rPr>
              <a:t>embedding</a:t>
            </a:r>
            <a:r>
              <a:rPr lang="zh-CN" altLang="en-US" sz="1200" kern="1200" dirty="0" smtClean="0">
                <a:solidFill>
                  <a:schemeClr val="tx1"/>
                </a:solidFill>
                <a:effectLst/>
                <a:latin typeface="+mn-lt"/>
                <a:ea typeface="+mn-ea"/>
                <a:cs typeface="+mn-cs"/>
              </a:rPr>
              <a:t>向量加起来作为</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隐向量并保存起来。当线上预测的时候，根据对应的</a:t>
            </a:r>
            <a:r>
              <a:rPr lang="en-US" sz="1200" kern="1200" dirty="0" err="1" smtClean="0">
                <a:solidFill>
                  <a:schemeClr val="tx1"/>
                </a:solidFill>
                <a:effectLst/>
                <a:latin typeface="+mn-lt"/>
                <a:ea typeface="+mn-ea"/>
                <a:cs typeface="+mn-cs"/>
              </a:rPr>
              <a:t>userid</a:t>
            </a:r>
            <a:r>
              <a:rPr lang="zh-CN" altLang="en-US" sz="1200" kern="1200" dirty="0" smtClean="0">
                <a:solidFill>
                  <a:schemeClr val="tx1"/>
                </a:solidFill>
                <a:effectLst/>
                <a:latin typeface="+mn-lt"/>
                <a:ea typeface="+mn-ea"/>
                <a:cs typeface="+mn-cs"/>
              </a:rPr>
              <a:t>获取他的用户隐向量，然后与</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库中保存的某个</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隐向量做内积就是该用户对该</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的评分</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（注意这里并没有考虑用户集合和</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集合内部的两两特征组合，也没有考虑一阶项，只是考虑的特征组合即二阶项）。另外，如果每个</a:t>
            </a:r>
            <a:r>
              <a:rPr lang="en-US" sz="1200" kern="1200" dirty="0" smtClean="0">
                <a:solidFill>
                  <a:schemeClr val="tx1"/>
                </a:solidFill>
                <a:effectLst/>
                <a:latin typeface="+mn-lt"/>
                <a:ea typeface="+mn-ea"/>
                <a:cs typeface="+mn-cs"/>
              </a:rPr>
              <a:t>field</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value</a:t>
            </a:r>
            <a:r>
              <a:rPr lang="zh-CN" altLang="en-US" sz="1200" kern="1200" dirty="0" smtClean="0">
                <a:solidFill>
                  <a:schemeClr val="tx1"/>
                </a:solidFill>
                <a:effectLst/>
                <a:latin typeface="+mn-lt"/>
                <a:ea typeface="+mn-ea"/>
                <a:cs typeface="+mn-cs"/>
              </a:rPr>
              <a:t>是多值的</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比如</a:t>
            </a:r>
            <a:r>
              <a:rPr lang="en-US" sz="1200" kern="1200" dirty="0" smtClean="0">
                <a:solidFill>
                  <a:schemeClr val="tx1"/>
                </a:solidFill>
                <a:effectLst/>
                <a:latin typeface="+mn-lt"/>
                <a:ea typeface="+mn-ea"/>
                <a:cs typeface="+mn-cs"/>
              </a:rPr>
              <a:t>field</a:t>
            </a:r>
            <a:r>
              <a:rPr lang="zh-CN" altLang="en-US" sz="1200" kern="1200" dirty="0" smtClean="0">
                <a:solidFill>
                  <a:schemeClr val="tx1"/>
                </a:solidFill>
                <a:effectLst/>
                <a:latin typeface="+mn-lt"/>
                <a:ea typeface="+mn-ea"/>
                <a:cs typeface="+mn-cs"/>
              </a:rPr>
              <a:t>是喜欢的球星，那么每个样本的该</a:t>
            </a:r>
            <a:r>
              <a:rPr lang="en-US" sz="1200" kern="1200" dirty="0" smtClean="0">
                <a:solidFill>
                  <a:schemeClr val="tx1"/>
                </a:solidFill>
                <a:effectLst/>
                <a:latin typeface="+mn-lt"/>
                <a:ea typeface="+mn-ea"/>
                <a:cs typeface="+mn-cs"/>
              </a:rPr>
              <a:t>field</a:t>
            </a:r>
            <a:r>
              <a:rPr lang="zh-CN" altLang="en-US" sz="1200" kern="1200" dirty="0" smtClean="0">
                <a:solidFill>
                  <a:schemeClr val="tx1"/>
                </a:solidFill>
                <a:effectLst/>
                <a:latin typeface="+mn-lt"/>
                <a:ea typeface="+mn-ea"/>
                <a:cs typeface="+mn-cs"/>
              </a:rPr>
              <a:t>的值就是多个球星的名字</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a:t>
            </a:r>
            <a:r>
              <a:rPr lang="en-US" sz="1200" kern="1200" dirty="0" smtClean="0">
                <a:solidFill>
                  <a:schemeClr val="tx1"/>
                </a:solidFill>
                <a:effectLst/>
                <a:latin typeface="+mn-lt"/>
                <a:ea typeface="+mn-ea"/>
                <a:cs typeface="+mn-cs"/>
              </a:rPr>
              <a:t>field</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embedding</a:t>
            </a:r>
            <a:r>
              <a:rPr lang="zh-CN" altLang="en-US" sz="1200" kern="1200" dirty="0" smtClean="0">
                <a:solidFill>
                  <a:schemeClr val="tx1"/>
                </a:solidFill>
                <a:effectLst/>
                <a:latin typeface="+mn-lt"/>
                <a:ea typeface="+mn-ea"/>
                <a:cs typeface="+mn-cs"/>
              </a:rPr>
              <a:t>就要复杂一些，可以借助</a:t>
            </a:r>
            <a:r>
              <a:rPr lang="en-US" sz="1200" kern="1200" dirty="0" err="1" smtClean="0">
                <a:solidFill>
                  <a:schemeClr val="tx1"/>
                </a:solidFill>
                <a:effectLst/>
                <a:latin typeface="+mn-lt"/>
                <a:ea typeface="+mn-ea"/>
                <a:cs typeface="+mn-cs"/>
              </a:rPr>
              <a:t>tensorflow</a:t>
            </a:r>
            <a:r>
              <a:rPr lang="zh-CN" altLang="en-US" sz="1200" kern="1200" dirty="0" smtClean="0">
                <a:solidFill>
                  <a:schemeClr val="tx1"/>
                </a:solidFill>
                <a:effectLst/>
                <a:latin typeface="+mn-lt"/>
                <a:ea typeface="+mn-ea"/>
                <a:cs typeface="+mn-cs"/>
              </a:rPr>
              <a:t>先把该</a:t>
            </a:r>
            <a:r>
              <a:rPr lang="en-US" sz="1200" kern="1200" dirty="0" smtClean="0">
                <a:solidFill>
                  <a:schemeClr val="tx1"/>
                </a:solidFill>
                <a:effectLst/>
                <a:latin typeface="+mn-lt"/>
                <a:ea typeface="+mn-ea"/>
                <a:cs typeface="+mn-cs"/>
              </a:rPr>
              <a:t>filed</a:t>
            </a:r>
            <a:r>
              <a:rPr lang="zh-CN" altLang="en-US" sz="1200" kern="1200" dirty="0" smtClean="0">
                <a:solidFill>
                  <a:schemeClr val="tx1"/>
                </a:solidFill>
                <a:effectLst/>
                <a:latin typeface="+mn-lt"/>
                <a:ea typeface="+mn-ea"/>
                <a:cs typeface="+mn-cs"/>
              </a:rPr>
              <a:t>变成一个</a:t>
            </a:r>
            <a:r>
              <a:rPr lang="en-US" sz="1200" kern="1200" dirty="0" err="1" smtClean="0">
                <a:solidFill>
                  <a:schemeClr val="tx1"/>
                </a:solidFill>
                <a:effectLst/>
                <a:latin typeface="+mn-lt"/>
                <a:ea typeface="+mn-ea"/>
                <a:cs typeface="+mn-cs"/>
              </a:rPr>
              <a:t>sparseTensor</a:t>
            </a:r>
            <a:r>
              <a:rPr lang="zh-CN" altLang="en-US" sz="1200" kern="1200" dirty="0" smtClean="0">
                <a:solidFill>
                  <a:schemeClr val="tx1"/>
                </a:solidFill>
                <a:effectLst/>
                <a:latin typeface="+mn-lt"/>
                <a:ea typeface="+mn-ea"/>
                <a:cs typeface="+mn-cs"/>
              </a:rPr>
              <a:t>，然后调用</a:t>
            </a:r>
            <a:r>
              <a:rPr lang="en-US" sz="1200" kern="1200" dirty="0" err="1" smtClean="0">
                <a:solidFill>
                  <a:schemeClr val="tx1"/>
                </a:solidFill>
                <a:effectLst/>
                <a:latin typeface="+mn-lt"/>
                <a:ea typeface="+mn-ea"/>
                <a:cs typeface="+mn-cs"/>
              </a:rPr>
              <a:t>tf.nn.embedding_lookup_sparse</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来实现。具体可以参考：</a:t>
            </a:r>
            <a:r>
              <a:rPr lang="en-US" sz="1200" u="sng" kern="1200" dirty="0" smtClean="0">
                <a:solidFill>
                  <a:schemeClr val="tx1"/>
                </a:solidFill>
                <a:effectLst/>
                <a:latin typeface="+mn-lt"/>
                <a:ea typeface="+mn-ea"/>
                <a:cs typeface="+mn-cs"/>
                <a:hlinkClick r:id="rId3"/>
              </a:rPr>
              <a:t>https://blog.csdn.net/jiangjiang_jian/article/details/80631023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在考虑上下文特征的情况下，由于上下文特征的动态性，所以给定用户</a:t>
            </a:r>
            <a:r>
              <a:rPr lang="en-US" sz="1200" kern="1200" dirty="0" smtClean="0">
                <a:solidFill>
                  <a:schemeClr val="tx1"/>
                </a:solidFill>
                <a:effectLst/>
                <a:latin typeface="+mn-lt"/>
                <a:ea typeface="+mn-ea"/>
                <a:cs typeface="+mn-cs"/>
              </a:rPr>
              <a:t>UID</a:t>
            </a:r>
            <a:r>
              <a:rPr lang="zh-CN" altLang="en-US" sz="1200" kern="1200" dirty="0" smtClean="0">
                <a:solidFill>
                  <a:schemeClr val="tx1"/>
                </a:solidFill>
                <a:effectLst/>
                <a:latin typeface="+mn-lt"/>
                <a:ea typeface="+mn-ea"/>
                <a:cs typeface="+mn-cs"/>
              </a:rPr>
              <a:t>后，可以在线查询某个上下文特征对应的</a:t>
            </a:r>
            <a:r>
              <a:rPr lang="en-US" sz="1200" kern="1200" dirty="0" smtClean="0">
                <a:solidFill>
                  <a:schemeClr val="tx1"/>
                </a:solidFill>
                <a:effectLst/>
                <a:latin typeface="+mn-lt"/>
                <a:ea typeface="+mn-ea"/>
                <a:cs typeface="+mn-cs"/>
              </a:rPr>
              <a:t>embedding</a:t>
            </a:r>
            <a:r>
              <a:rPr lang="zh-CN" altLang="en-US" sz="1200" kern="1200" dirty="0" smtClean="0">
                <a:solidFill>
                  <a:schemeClr val="tx1"/>
                </a:solidFill>
                <a:effectLst/>
                <a:latin typeface="+mn-lt"/>
                <a:ea typeface="+mn-ea"/>
                <a:cs typeface="+mn-cs"/>
              </a:rPr>
              <a:t>向量（区别于用户的特征和</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的特征的静态特点，用户感兴趣向量和</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感兴趣向量可以离线计算好存在数据库中），然后所有上下文向量求和得到综合的上下文向量</a:t>
            </a:r>
            <a:r>
              <a:rPr lang="en-US"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；接着将在线算好的上下文向量</a:t>
            </a:r>
            <a:r>
              <a:rPr lang="en-US"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和这个用户的事先算好存起来的用户兴趣向量</a:t>
            </a:r>
            <a:r>
              <a:rPr lang="en-US" sz="1200" kern="1200" dirty="0" smtClean="0">
                <a:solidFill>
                  <a:schemeClr val="tx1"/>
                </a:solidFill>
                <a:effectLst/>
                <a:latin typeface="+mn-lt"/>
                <a:ea typeface="+mn-ea"/>
                <a:cs typeface="+mn-cs"/>
              </a:rPr>
              <a:t>U</a:t>
            </a:r>
            <a:r>
              <a:rPr lang="zh-CN" altLang="en-US" sz="1200" kern="1200" dirty="0" smtClean="0">
                <a:solidFill>
                  <a:schemeClr val="tx1"/>
                </a:solidFill>
                <a:effectLst/>
                <a:latin typeface="+mn-lt"/>
                <a:ea typeface="+mn-ea"/>
                <a:cs typeface="+mn-cs"/>
              </a:rPr>
              <a:t>进行内积计算</a:t>
            </a:r>
            <a:r>
              <a:rPr lang="en-US" sz="1200" kern="1200" dirty="0" smtClean="0">
                <a:solidFill>
                  <a:schemeClr val="tx1"/>
                </a:solidFill>
                <a:effectLst/>
                <a:latin typeface="+mn-lt"/>
                <a:ea typeface="+mn-ea"/>
                <a:cs typeface="+mn-cs"/>
              </a:rPr>
              <a:t>Score=&lt;U,C&gt;</a:t>
            </a:r>
            <a:r>
              <a:rPr lang="zh-CN" altLang="en-US" sz="1200" kern="1200" dirty="0" smtClean="0">
                <a:solidFill>
                  <a:schemeClr val="tx1"/>
                </a:solidFill>
                <a:effectLst/>
                <a:latin typeface="+mn-lt"/>
                <a:ea typeface="+mn-ea"/>
                <a:cs typeface="+mn-cs"/>
              </a:rPr>
              <a:t>，然后将</a:t>
            </a:r>
            <a:r>
              <a:rPr lang="en-US" sz="1200" kern="1200" dirty="0" smtClean="0">
                <a:solidFill>
                  <a:schemeClr val="tx1"/>
                </a:solidFill>
                <a:effectLst/>
                <a:latin typeface="+mn-lt"/>
                <a:ea typeface="+mn-ea"/>
                <a:cs typeface="+mn-cs"/>
              </a:rPr>
              <a:t>U</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向量累加求和，利用（</a:t>
            </a:r>
            <a:r>
              <a:rPr lang="en-US" sz="1200" kern="1200" dirty="0" smtClean="0">
                <a:solidFill>
                  <a:schemeClr val="tx1"/>
                </a:solidFill>
                <a:effectLst/>
                <a:latin typeface="+mn-lt"/>
                <a:ea typeface="+mn-ea"/>
                <a:cs typeface="+mn-cs"/>
              </a:rPr>
              <a:t>U+C</a:t>
            </a:r>
            <a:r>
              <a:rPr lang="zh-CN" altLang="en-US" sz="1200" kern="1200" dirty="0" smtClean="0">
                <a:solidFill>
                  <a:schemeClr val="tx1"/>
                </a:solidFill>
                <a:effectLst/>
                <a:latin typeface="+mn-lt"/>
                <a:ea typeface="+mn-ea"/>
                <a:cs typeface="+mn-cs"/>
              </a:rPr>
              <a:t>）去和</a:t>
            </a:r>
            <a:r>
              <a:rPr lang="en-US" sz="1200" kern="1200" dirty="0" smtClean="0">
                <a:solidFill>
                  <a:schemeClr val="tx1"/>
                </a:solidFill>
                <a:effectLst/>
                <a:latin typeface="+mn-lt"/>
                <a:ea typeface="+mn-ea"/>
                <a:cs typeface="+mn-cs"/>
              </a:rPr>
              <a:t>item</a:t>
            </a:r>
            <a:r>
              <a:rPr lang="zh-CN" altLang="en-US" sz="1200" kern="1200" dirty="0" smtClean="0">
                <a:solidFill>
                  <a:schemeClr val="tx1"/>
                </a:solidFill>
                <a:effectLst/>
                <a:latin typeface="+mn-lt"/>
                <a:ea typeface="+mn-ea"/>
                <a:cs typeface="+mn-cs"/>
              </a:rPr>
              <a:t>的感兴趣向量内积得分，算的这样的</a:t>
            </a:r>
            <a:r>
              <a:rPr lang="en-US" sz="1200" kern="1200" dirty="0" err="1" smtClean="0">
                <a:solidFill>
                  <a:schemeClr val="tx1"/>
                </a:solidFill>
                <a:effectLst/>
                <a:latin typeface="+mn-lt"/>
                <a:ea typeface="+mn-ea"/>
                <a:cs typeface="+mn-cs"/>
              </a:rPr>
              <a:t>TopK</a:t>
            </a:r>
            <a:r>
              <a:rPr lang="zh-CN" altLang="en-US" sz="1200" kern="1200" dirty="0" smtClean="0">
                <a:solidFill>
                  <a:schemeClr val="tx1"/>
                </a:solidFill>
                <a:effectLst/>
                <a:latin typeface="+mn-lt"/>
                <a:ea typeface="+mn-ea"/>
                <a:cs typeface="+mn-cs"/>
              </a:rPr>
              <a:t>得分。</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假设返回的</a:t>
            </a:r>
            <a:r>
              <a:rPr lang="en-US" sz="1200" kern="1200" dirty="0" smtClean="0">
                <a:solidFill>
                  <a:schemeClr val="tx1"/>
                </a:solidFill>
                <a:effectLst/>
                <a:latin typeface="+mn-lt"/>
                <a:ea typeface="+mn-ea"/>
                <a:cs typeface="+mn-cs"/>
              </a:rPr>
              <a:t>Top K</a:t>
            </a:r>
            <a:r>
              <a:rPr lang="zh-CN" altLang="en-US" sz="1200" kern="1200" dirty="0" smtClean="0">
                <a:solidFill>
                  <a:schemeClr val="tx1"/>
                </a:solidFill>
                <a:effectLst/>
                <a:latin typeface="+mn-lt"/>
                <a:ea typeface="+mn-ea"/>
                <a:cs typeface="+mn-cs"/>
              </a:rPr>
              <a:t>物品都带有内积的得分</a:t>
            </a:r>
            <a:r>
              <a:rPr lang="en-US" sz="1200" kern="1200" dirty="0" smtClean="0">
                <a:solidFill>
                  <a:schemeClr val="tx1"/>
                </a:solidFill>
                <a:effectLst/>
                <a:latin typeface="+mn-lt"/>
                <a:ea typeface="+mn-ea"/>
                <a:cs typeface="+mn-cs"/>
              </a:rPr>
              <a:t>Score1</a:t>
            </a:r>
            <a:r>
              <a:rPr lang="zh-CN" altLang="en-US" sz="1200" kern="1200" dirty="0" smtClean="0">
                <a:solidFill>
                  <a:schemeClr val="tx1"/>
                </a:solidFill>
                <a:effectLst/>
                <a:latin typeface="+mn-lt"/>
                <a:ea typeface="+mn-ea"/>
                <a:cs typeface="+mn-cs"/>
              </a:rPr>
              <a:t>，再考虑上一步</a:t>
            </a:r>
            <a:r>
              <a:rPr lang="en-US" sz="1200" kern="1200" dirty="0" smtClean="0">
                <a:solidFill>
                  <a:schemeClr val="tx1"/>
                </a:solidFill>
                <a:effectLst/>
                <a:latin typeface="+mn-lt"/>
                <a:ea typeface="+mn-ea"/>
                <a:cs typeface="+mn-cs"/>
              </a:rPr>
              <a:t>&lt;U,C&gt;</a:t>
            </a:r>
            <a:r>
              <a:rPr lang="zh-CN" altLang="en-US" sz="1200" kern="1200" dirty="0" smtClean="0">
                <a:solidFill>
                  <a:schemeClr val="tx1"/>
                </a:solidFill>
                <a:effectLst/>
                <a:latin typeface="+mn-lt"/>
                <a:ea typeface="+mn-ea"/>
                <a:cs typeface="+mn-cs"/>
              </a:rPr>
              <a:t>的得分</a:t>
            </a:r>
            <a:r>
              <a:rPr lang="en-US" sz="1200" kern="1200" dirty="0" smtClean="0">
                <a:solidFill>
                  <a:schemeClr val="tx1"/>
                </a:solidFill>
                <a:effectLst/>
                <a:latin typeface="+mn-lt"/>
                <a:ea typeface="+mn-ea"/>
                <a:cs typeface="+mn-cs"/>
              </a:rPr>
              <a:t>Score</a:t>
            </a:r>
            <a:r>
              <a:rPr lang="zh-CN" altLang="en-US" sz="1200" kern="1200" dirty="0" smtClean="0">
                <a:solidFill>
                  <a:schemeClr val="tx1"/>
                </a:solidFill>
                <a:effectLst/>
                <a:latin typeface="+mn-lt"/>
                <a:ea typeface="+mn-ea"/>
                <a:cs typeface="+mn-cs"/>
              </a:rPr>
              <a:t>，将两者相加对物品重排序（</a:t>
            </a:r>
            <a:r>
              <a:rPr lang="en-US" sz="1200" kern="1200" dirty="0" smtClean="0">
                <a:solidFill>
                  <a:schemeClr val="tx1"/>
                </a:solidFill>
                <a:effectLst/>
                <a:latin typeface="+mn-lt"/>
                <a:ea typeface="+mn-ea"/>
                <a:cs typeface="+mn-cs"/>
              </a:rPr>
              <a:t>&lt;U,C&gt;</a:t>
            </a:r>
            <a:r>
              <a:rPr lang="zh-CN" altLang="en-US" sz="1200" kern="1200" dirty="0" smtClean="0">
                <a:solidFill>
                  <a:schemeClr val="tx1"/>
                </a:solidFill>
                <a:effectLst/>
                <a:latin typeface="+mn-lt"/>
                <a:ea typeface="+mn-ea"/>
                <a:cs typeface="+mn-cs"/>
              </a:rPr>
              <a:t>因为跟物品无关，所以其实不影响物品排序，但是会影响最终得分，</a:t>
            </a:r>
            <a:r>
              <a:rPr lang="en-US" sz="1200" kern="1200" dirty="0" smtClean="0">
                <a:solidFill>
                  <a:schemeClr val="tx1"/>
                </a:solidFill>
                <a:effectLst/>
                <a:latin typeface="+mn-lt"/>
                <a:ea typeface="+mn-ea"/>
                <a:cs typeface="+mn-cs"/>
              </a:rPr>
              <a:t>FM</a:t>
            </a:r>
            <a:r>
              <a:rPr lang="zh-CN" altLang="en-US" sz="1200" kern="1200" dirty="0" smtClean="0">
                <a:solidFill>
                  <a:schemeClr val="tx1"/>
                </a:solidFill>
                <a:effectLst/>
                <a:latin typeface="+mn-lt"/>
                <a:ea typeface="+mn-ea"/>
                <a:cs typeface="+mn-cs"/>
              </a:rPr>
              <a:t>最外边的</a:t>
            </a:r>
            <a:r>
              <a:rPr lang="en-US" sz="1200" kern="1200" dirty="0" smtClean="0">
                <a:solidFill>
                  <a:schemeClr val="tx1"/>
                </a:solidFill>
                <a:effectLst/>
                <a:latin typeface="+mn-lt"/>
                <a:ea typeface="+mn-ea"/>
                <a:cs typeface="+mn-cs"/>
              </a:rPr>
              <a:t>Sigmoid</a:t>
            </a:r>
            <a:r>
              <a:rPr lang="zh-CN" altLang="en-US" sz="1200" kern="1200" dirty="0" smtClean="0">
                <a:solidFill>
                  <a:schemeClr val="tx1"/>
                </a:solidFill>
                <a:effectLst/>
                <a:latin typeface="+mn-lt"/>
                <a:ea typeface="+mn-ea"/>
                <a:cs typeface="+mn-cs"/>
              </a:rPr>
              <a:t>输出可能会因为加入这个得分而发生变化），就得到了最终结果，而这个最终结果考虑了</a:t>
            </a:r>
            <a:r>
              <a:rPr lang="en-US" sz="1200" kern="1200" dirty="0" smtClean="0">
                <a:solidFill>
                  <a:schemeClr val="tx1"/>
                </a:solidFill>
                <a:effectLst/>
                <a:latin typeface="+mn-lt"/>
                <a:ea typeface="+mn-ea"/>
                <a:cs typeface="+mn-cs"/>
              </a:rPr>
              <a:t>U/I/C</a:t>
            </a:r>
            <a:r>
              <a:rPr lang="zh-CN" altLang="en-US" sz="1200" kern="1200" dirty="0" smtClean="0">
                <a:solidFill>
                  <a:schemeClr val="tx1"/>
                </a:solidFill>
                <a:effectLst/>
                <a:latin typeface="+mn-lt"/>
                <a:ea typeface="+mn-ea"/>
                <a:cs typeface="+mn-cs"/>
              </a:rPr>
              <a:t>两两之间的特征组合。</a:t>
            </a:r>
            <a:endParaRPr lang="en-US" sz="1200"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细节可以参考（非常精彩的文章）：</a:t>
            </a:r>
            <a:r>
              <a:rPr lang="en-US" sz="1200" u="sng" kern="1200" dirty="0" smtClean="0">
                <a:solidFill>
                  <a:schemeClr val="tx1"/>
                </a:solidFill>
                <a:effectLst/>
                <a:latin typeface="+mn-lt"/>
                <a:ea typeface="+mn-ea"/>
                <a:cs typeface="+mn-cs"/>
                <a:hlinkClick r:id="rId4"/>
              </a:rPr>
              <a:t>https://zhuanlan.zhihu.com/p/59528983</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139</a:t>
            </a:fld>
            <a:endParaRPr lang="en-US"/>
          </a:p>
        </p:txBody>
      </p:sp>
    </p:spTree>
    <p:extLst>
      <p:ext uri="{BB962C8B-B14F-4D97-AF65-F5344CB8AC3E}">
        <p14:creationId xmlns:p14="http://schemas.microsoft.com/office/powerpoint/2010/main" val="38388962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https://aws.amazon.com/blogs/machine-learning/introduction-to-amazon-sagemaker-object2vec/</a:t>
            </a:r>
          </a:p>
          <a:p>
            <a:r>
              <a:rPr lang="en-US" dirty="0" smtClean="0"/>
              <a:t>https://github.com/awslabs/amazon-sagemaker-examples/blob/master/introduction_to_applying_machine_learning/object2vec_document_embedding/object2vec_document_embedding.ipynb</a:t>
            </a:r>
          </a:p>
          <a:p>
            <a:endParaRPr lang="en-US" dirty="0" smtClean="0"/>
          </a:p>
          <a:p>
            <a:r>
              <a:rPr lang="en-US" dirty="0" smtClean="0"/>
              <a:t>https://aws.amazon.com/blogs/machine-learning/amazon-sagemaker-object2vec-adds-new-features-that-support-automatic-negative-sampling-and-speed-up-training/</a:t>
            </a:r>
          </a:p>
          <a:p>
            <a:r>
              <a:rPr lang="en-US" dirty="0" smtClean="0"/>
              <a:t>https://github.com/awslabs/amazon-sagemaker-examples/tree/master/introduction_to_amazon_algorithms/object2vec_multilabel_genre_classification/</a:t>
            </a:r>
          </a:p>
          <a:p>
            <a:r>
              <a:rPr lang="en-US" dirty="0" smtClean="0"/>
              <a:t>https://github.com/awslabs/amazon-sagemaker-examples/blob/master/introduction_to_amazon_algorithms/object2vec_movie_recommendation/object2vec_movie_recommendation.ipynb</a:t>
            </a:r>
          </a:p>
          <a:p>
            <a:r>
              <a:rPr lang="en-US" dirty="0" smtClean="0"/>
              <a:t>https://github.com/awslabs/amazon-sagemaker-examples/blob/master/introduction_to_amazon_algorithms/object2vec_sentence_similarity/object2vec_sentence_similarity.ipynb</a:t>
            </a:r>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140</a:t>
            </a:fld>
            <a:endParaRPr lang="en-US"/>
          </a:p>
        </p:txBody>
      </p:sp>
    </p:spTree>
    <p:extLst>
      <p:ext uri="{BB962C8B-B14F-4D97-AF65-F5344CB8AC3E}">
        <p14:creationId xmlns:p14="http://schemas.microsoft.com/office/powerpoint/2010/main" val="11924923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142</a:t>
            </a:fld>
            <a:endParaRPr lang="en-US"/>
          </a:p>
        </p:txBody>
      </p:sp>
    </p:spTree>
    <p:extLst>
      <p:ext uri="{BB962C8B-B14F-4D97-AF65-F5344CB8AC3E}">
        <p14:creationId xmlns:p14="http://schemas.microsoft.com/office/powerpoint/2010/main" val="25959360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143</a:t>
            </a:fld>
            <a:endParaRPr lang="en-US"/>
          </a:p>
        </p:txBody>
      </p:sp>
    </p:spTree>
    <p:extLst>
      <p:ext uri="{BB962C8B-B14F-4D97-AF65-F5344CB8AC3E}">
        <p14:creationId xmlns:p14="http://schemas.microsoft.com/office/powerpoint/2010/main" val="40103551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利用</a:t>
            </a:r>
            <a:r>
              <a:rPr lang="en-US" altLang="zh-CN" dirty="0" smtClean="0"/>
              <a:t>SM object2vec</a:t>
            </a:r>
            <a:r>
              <a:rPr lang="zh-CN" altLang="en-US" dirty="0" smtClean="0"/>
              <a:t>做</a:t>
            </a:r>
            <a:r>
              <a:rPr lang="en-US" altLang="zh-CN" dirty="0" smtClean="0"/>
              <a:t>multi-label task</a:t>
            </a:r>
            <a:r>
              <a:rPr lang="zh-CN" altLang="en-US" dirty="0" smtClean="0"/>
              <a:t>可以参考：</a:t>
            </a:r>
            <a:r>
              <a:rPr lang="en-US" altLang="zh-CN" dirty="0" smtClean="0"/>
              <a:t>https://github.com/awslabs/amazon-sagemaker-examples/tree/master/introduction_to_amazon_algorithms/object2vec_multilabel_genre_classification/ </a:t>
            </a:r>
          </a:p>
          <a:p>
            <a:endParaRPr lang="en-US" dirty="0" smtClean="0"/>
          </a:p>
          <a:p>
            <a:r>
              <a:rPr lang="en-US" dirty="0" err="1" smtClean="0"/>
              <a:t>def</a:t>
            </a:r>
            <a:r>
              <a:rPr lang="en-US" dirty="0" smtClean="0"/>
              <a:t> </a:t>
            </a:r>
            <a:r>
              <a:rPr lang="en-US" dirty="0" err="1" smtClean="0"/>
              <a:t>get_movie_genre_predictions</a:t>
            </a:r>
            <a:r>
              <a:rPr lang="en-US" dirty="0" smtClean="0"/>
              <a:t>(</a:t>
            </a:r>
            <a:r>
              <a:rPr lang="en-US" dirty="0" err="1" smtClean="0"/>
              <a:t>movie_summary</a:t>
            </a:r>
            <a:r>
              <a:rPr lang="en-US" dirty="0" smtClean="0"/>
              <a:t>, </a:t>
            </a:r>
            <a:r>
              <a:rPr lang="en-US" dirty="0" err="1" smtClean="0"/>
              <a:t>genre_dict</a:t>
            </a:r>
            <a:r>
              <a:rPr lang="en-US" dirty="0" smtClean="0"/>
              <a:t>, vocab, predictor, threshold=0.5):</a:t>
            </a:r>
          </a:p>
          <a:p>
            <a:r>
              <a:rPr lang="en-US" dirty="0" smtClean="0"/>
              <a:t>    </a:t>
            </a:r>
            <a:r>
              <a:rPr lang="en-US" dirty="0" err="1" smtClean="0"/>
              <a:t>plot_token_ids</a:t>
            </a:r>
            <a:r>
              <a:rPr lang="en-US" dirty="0" smtClean="0"/>
              <a:t> = [vocab[token] if token in vocab else vocab[UNKNOWN] for token in </a:t>
            </a:r>
            <a:r>
              <a:rPr lang="en-US" dirty="0" err="1" smtClean="0"/>
              <a:t>tokenize_plot_summary</a:t>
            </a:r>
            <a:r>
              <a:rPr lang="en-US" dirty="0" smtClean="0"/>
              <a:t>(</a:t>
            </a:r>
            <a:r>
              <a:rPr lang="en-US" dirty="0" err="1" smtClean="0"/>
              <a:t>movie_summary</a:t>
            </a:r>
            <a:r>
              <a:rPr lang="en-US" dirty="0" smtClean="0"/>
              <a:t>)]</a:t>
            </a:r>
          </a:p>
          <a:p>
            <a:r>
              <a:rPr lang="en-US" dirty="0" smtClean="0"/>
              <a:t>    batch = [{"in0": </a:t>
            </a:r>
            <a:r>
              <a:rPr lang="en-US" dirty="0" err="1" smtClean="0"/>
              <a:t>plot_token_ids</a:t>
            </a:r>
            <a:r>
              <a:rPr lang="en-US" dirty="0" smtClean="0"/>
              <a:t>, "in1": [</a:t>
            </a:r>
            <a:r>
              <a:rPr lang="en-US" dirty="0" err="1" smtClean="0"/>
              <a:t>genre_id</a:t>
            </a:r>
            <a:r>
              <a:rPr lang="en-US" dirty="0" smtClean="0"/>
              <a:t>]} for </a:t>
            </a:r>
            <a:r>
              <a:rPr lang="en-US" dirty="0" err="1" smtClean="0"/>
              <a:t>genre_id</a:t>
            </a:r>
            <a:r>
              <a:rPr lang="en-US" dirty="0" smtClean="0"/>
              <a:t> in range(</a:t>
            </a:r>
            <a:r>
              <a:rPr lang="en-US" dirty="0" err="1" smtClean="0"/>
              <a:t>len</a:t>
            </a:r>
            <a:r>
              <a:rPr lang="en-US" dirty="0" smtClean="0"/>
              <a:t>(</a:t>
            </a:r>
            <a:r>
              <a:rPr lang="en-US" dirty="0" err="1" smtClean="0"/>
              <a:t>genre_dict</a:t>
            </a:r>
            <a:r>
              <a:rPr lang="en-US" dirty="0" smtClean="0"/>
              <a:t>))]</a:t>
            </a:r>
          </a:p>
          <a:p>
            <a:r>
              <a:rPr lang="en-US" dirty="0" smtClean="0"/>
              <a:t>    request = {"instances": batch}</a:t>
            </a:r>
          </a:p>
          <a:p>
            <a:r>
              <a:rPr lang="en-US" dirty="0" smtClean="0"/>
              <a:t>    response = </a:t>
            </a:r>
            <a:r>
              <a:rPr lang="en-US" dirty="0" err="1" smtClean="0"/>
              <a:t>predictor.predict</a:t>
            </a:r>
            <a:r>
              <a:rPr lang="en-US" dirty="0" smtClean="0"/>
              <a:t>(data=</a:t>
            </a:r>
            <a:r>
              <a:rPr lang="en-US" dirty="0" err="1" smtClean="0"/>
              <a:t>json.dumps</a:t>
            </a:r>
            <a:r>
              <a:rPr lang="en-US" dirty="0" smtClean="0"/>
              <a:t>(request))</a:t>
            </a:r>
          </a:p>
          <a:p>
            <a:r>
              <a:rPr lang="en-US" dirty="0" smtClean="0"/>
              <a:t>    scores = [score["scores"] for score in </a:t>
            </a:r>
            <a:r>
              <a:rPr lang="en-US" dirty="0" err="1" smtClean="0"/>
              <a:t>json.loads</a:t>
            </a:r>
            <a:r>
              <a:rPr lang="en-US" dirty="0" smtClean="0"/>
              <a:t>(response)["predictions"]]</a:t>
            </a:r>
          </a:p>
          <a:p>
            <a:r>
              <a:rPr lang="en-US" dirty="0" smtClean="0"/>
              <a:t>    predictions = [</a:t>
            </a:r>
            <a:r>
              <a:rPr lang="en-US" dirty="0" err="1" smtClean="0"/>
              <a:t>genre_dict</a:t>
            </a:r>
            <a:r>
              <a:rPr lang="en-US" dirty="0" smtClean="0"/>
              <a:t>[</a:t>
            </a:r>
            <a:r>
              <a:rPr lang="en-US" dirty="0" err="1" smtClean="0"/>
              <a:t>i</a:t>
            </a:r>
            <a:r>
              <a:rPr lang="en-US" dirty="0" smtClean="0"/>
              <a:t>] for </a:t>
            </a:r>
            <a:r>
              <a:rPr lang="en-US" dirty="0" err="1" smtClean="0"/>
              <a:t>i</a:t>
            </a:r>
            <a:r>
              <a:rPr lang="en-US" dirty="0" smtClean="0"/>
              <a:t>, score in enumerate(scores) if score[1] &gt; threshold]</a:t>
            </a:r>
          </a:p>
          <a:p>
            <a:r>
              <a:rPr lang="en-US" dirty="0" smtClean="0"/>
              <a:t>    return predictions</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144</a:t>
            </a:fld>
            <a:endParaRPr lang="en-US"/>
          </a:p>
        </p:txBody>
      </p:sp>
    </p:spTree>
    <p:extLst>
      <p:ext uri="{BB962C8B-B14F-4D97-AF65-F5344CB8AC3E}">
        <p14:creationId xmlns:p14="http://schemas.microsoft.com/office/powerpoint/2010/main" val="13220726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https://aws.amazon.com/blogs/machine-learning/amazon-sagemaker-supports-knn-classification-and-regression/</a:t>
            </a:r>
          </a:p>
          <a:p>
            <a:r>
              <a:rPr lang="en-US" dirty="0" smtClean="0"/>
              <a:t>https://github.com/awslabs/amazon-sagemaker-examples/blob/master/introduction_to_amazon_algorithms/k_nearest_neighbors_covtype/k_nearest_neighbors_covtype.ipynb</a:t>
            </a:r>
          </a:p>
          <a:p>
            <a:endParaRPr lang="en-US" dirty="0" smtClean="0"/>
          </a:p>
          <a:p>
            <a:r>
              <a:rPr lang="zh-CN" altLang="en-US" dirty="0" smtClean="0"/>
              <a:t>关于参数与非参数模型可以参考：</a:t>
            </a:r>
            <a:r>
              <a:rPr lang="en-US" altLang="zh-CN" dirty="0" smtClean="0"/>
              <a:t>https://machinelearningmastery.com/parametric-and-nonparametric-machine-learning-algorithms/</a:t>
            </a:r>
          </a:p>
          <a:p>
            <a:r>
              <a:rPr lang="zh-CN" altLang="en-US" dirty="0" smtClean="0"/>
              <a:t>关于神经网络是参数还是非参数模型参考：</a:t>
            </a:r>
            <a:r>
              <a:rPr lang="en-US" altLang="zh-CN" dirty="0" smtClean="0"/>
              <a:t>https://www.quora.com/Are-Neural-Networks-parametric-or-non-parametric-models</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147</a:t>
            </a:fld>
            <a:endParaRPr lang="en-US"/>
          </a:p>
        </p:txBody>
      </p:sp>
    </p:spTree>
    <p:extLst>
      <p:ext uri="{BB962C8B-B14F-4D97-AF65-F5344CB8AC3E}">
        <p14:creationId xmlns:p14="http://schemas.microsoft.com/office/powerpoint/2010/main" val="2096828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https://github.com/awsdocs/amazon-sagemaker-developer-guide/blob/master/doc_source/kNN_hyperparameters.md</a:t>
            </a:r>
          </a:p>
          <a:p>
            <a:endParaRPr lang="en-US" dirty="0" smtClean="0"/>
          </a:p>
          <a:p>
            <a:r>
              <a:rPr lang="zh-CN" altLang="en-US" dirty="0" smtClean="0"/>
              <a:t>关于</a:t>
            </a:r>
            <a:r>
              <a:rPr lang="en-US" altLang="zh-CN" dirty="0" smtClean="0"/>
              <a:t>PQ</a:t>
            </a:r>
            <a:r>
              <a:rPr lang="zh-CN" altLang="en-US" dirty="0" smtClean="0"/>
              <a:t>乘积量化可以参考</a:t>
            </a:r>
            <a:r>
              <a:rPr lang="zh-CN" altLang="en-US" sz="1200"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hlinkClick r:id="rId3"/>
              </a:rPr>
              <a:t>http://vividfree.github.io/%E6%9C%BA%E5%99%A8%E5%AD%A6%E4%B9%A0/2017/08/05/understanding-product-quantization</a:t>
            </a:r>
            <a:endParaRPr lang="en-US" sz="1200" u="sng" kern="1200" dirty="0" smtClean="0">
              <a:solidFill>
                <a:schemeClr val="tx1"/>
              </a:solidFill>
              <a:effectLst/>
              <a:latin typeface="+mn-lt"/>
              <a:ea typeface="+mn-ea"/>
              <a:cs typeface="+mn-cs"/>
            </a:endParaRPr>
          </a:p>
          <a:p>
            <a:endParaRPr lang="en-US" dirty="0" smtClean="0"/>
          </a:p>
          <a:p>
            <a:pPr lvl="0"/>
            <a:r>
              <a:rPr lang="zh-CN" altLang="en-US" dirty="0" smtClean="0"/>
              <a:t>关于</a:t>
            </a:r>
            <a:r>
              <a:rPr lang="en-US" altLang="zh-CN" dirty="0" err="1" smtClean="0"/>
              <a:t>faiss</a:t>
            </a:r>
            <a:r>
              <a:rPr lang="en-US" altLang="zh-CN" dirty="0" smtClean="0"/>
              <a:t> index</a:t>
            </a:r>
            <a:r>
              <a:rPr lang="zh-CN" altLang="en-US" dirty="0" smtClean="0"/>
              <a:t>的原理参考</a:t>
            </a:r>
            <a:r>
              <a:rPr lang="en-US" altLang="zh-CN" dirty="0" smtClean="0"/>
              <a:t>:</a:t>
            </a:r>
            <a:r>
              <a:rPr lang="en-US" altLang="zh-CN" baseline="0" dirty="0" smtClean="0"/>
              <a:t> https://github.com/facebookresearch/faiss/wiki/Faiss-indexes, </a:t>
            </a:r>
          </a:p>
          <a:p>
            <a:pPr lvl="0"/>
            <a:r>
              <a:rPr lang="en-US" altLang="zh-CN" baseline="0" dirty="0" smtClean="0"/>
              <a:t>https://waltyou.github.io/Faiss-Indexs/ </a:t>
            </a:r>
          </a:p>
          <a:p>
            <a:pPr lvl="0"/>
            <a:endParaRPr lang="en-US" altLang="zh-CN" baseline="0" dirty="0" smtClean="0"/>
          </a:p>
          <a:p>
            <a:pPr lvl="0"/>
            <a:r>
              <a:rPr lang="zh-CN" altLang="en-US" dirty="0" smtClean="0"/>
              <a:t>对于</a:t>
            </a:r>
            <a:r>
              <a:rPr lang="en-US" altLang="zh-CN" dirty="0" smtClean="0"/>
              <a:t>SM</a:t>
            </a:r>
            <a:r>
              <a:rPr lang="zh-CN" altLang="en-US" dirty="0" smtClean="0"/>
              <a:t>的</a:t>
            </a:r>
            <a:r>
              <a:rPr lang="en-US" altLang="zh-CN" dirty="0" smtClean="0"/>
              <a:t>KNN</a:t>
            </a:r>
            <a:r>
              <a:rPr lang="zh-CN" altLang="en-US" dirty="0" smtClean="0"/>
              <a:t>的</a:t>
            </a:r>
            <a:r>
              <a:rPr lang="en-US" altLang="zh-CN" dirty="0" smtClean="0"/>
              <a:t>index type</a:t>
            </a:r>
            <a:r>
              <a:rPr lang="zh-CN" altLang="en-US" dirty="0" smtClean="0"/>
              <a:t>的我自己的理解如下：</a:t>
            </a:r>
            <a:endParaRPr lang="en-US" altLang="zh-CN" dirty="0" smtClean="0"/>
          </a:p>
          <a:p>
            <a:pPr lvl="0"/>
            <a:r>
              <a:rPr lang="en-US" altLang="zh-CN" dirty="0" err="1" smtClean="0"/>
              <a:t>index_type</a:t>
            </a:r>
            <a:r>
              <a:rPr lang="zh-CN" altLang="en-US" dirty="0" smtClean="0"/>
              <a:t>如果是</a:t>
            </a:r>
            <a:r>
              <a:rPr lang="en-US" dirty="0" err="1" smtClean="0"/>
              <a:t>faiss.Flat</a:t>
            </a:r>
            <a:r>
              <a:rPr lang="zh-CN" altLang="en-US" dirty="0" smtClean="0"/>
              <a:t>，训练时就是简单的把特征向量保存，推理时其实用的是暴力搜索；</a:t>
            </a:r>
            <a:endParaRPr lang="en-US" altLang="zh-CN" dirty="0" smtClean="0"/>
          </a:p>
          <a:p>
            <a:pPr lvl="0"/>
            <a:endParaRPr lang="en-US" altLang="zh-CN" dirty="0" smtClean="0"/>
          </a:p>
          <a:p>
            <a:pPr lvl="0"/>
            <a:r>
              <a:rPr lang="en-US" altLang="zh-CN" dirty="0" err="1" smtClean="0"/>
              <a:t>index_type</a:t>
            </a:r>
            <a:r>
              <a:rPr lang="zh-CN" altLang="en-US" dirty="0" smtClean="0"/>
              <a:t>如果是</a:t>
            </a:r>
            <a:r>
              <a:rPr lang="en-US" dirty="0" err="1" smtClean="0"/>
              <a:t>faiss.IVFFlat</a:t>
            </a:r>
            <a:r>
              <a:rPr lang="zh-CN" altLang="en-US" dirty="0" smtClean="0"/>
              <a:t>，训练时会先做聚类得到</a:t>
            </a:r>
            <a:r>
              <a:rPr lang="en-US" dirty="0" err="1" smtClean="0"/>
              <a:t>faiss_index_ivf_nlists</a:t>
            </a:r>
            <a:r>
              <a:rPr lang="zh-CN" altLang="en-US" dirty="0" smtClean="0"/>
              <a:t>个簇心，然后建立倒排索引，索引的内容包括簇心的向量值，属于该簇的原始向量以及原始向量的</a:t>
            </a:r>
            <a:r>
              <a:rPr lang="en-US" altLang="zh-CN" dirty="0" smtClean="0"/>
              <a:t>ID</a:t>
            </a:r>
            <a:r>
              <a:rPr lang="zh-CN" altLang="en-US" dirty="0" smtClean="0"/>
              <a:t>。推理时输入向量根据倒排索引找到</a:t>
            </a:r>
            <a:r>
              <a:rPr lang="en-US" b="1" dirty="0" smtClean="0"/>
              <a:t>_</a:t>
            </a:r>
            <a:r>
              <a:rPr lang="en-US" b="1" dirty="0" err="1" smtClean="0"/>
              <a:t>faiss_index_nprobe</a:t>
            </a:r>
            <a:r>
              <a:rPr lang="zh-CN" altLang="en-US" b="1" dirty="0" smtClean="0"/>
              <a:t>个</a:t>
            </a:r>
            <a:r>
              <a:rPr lang="zh-CN" altLang="en-US" dirty="0" smtClean="0"/>
              <a:t>最相似的簇，然后在每个簇内执行所有的相似性计算并得到确定数量的</a:t>
            </a:r>
            <a:r>
              <a:rPr lang="en-US" altLang="zh-CN" dirty="0" err="1" smtClean="0"/>
              <a:t>topN</a:t>
            </a:r>
            <a:r>
              <a:rPr lang="zh-CN" altLang="en-US" dirty="0" smtClean="0"/>
              <a:t>，最后把所有簇的</a:t>
            </a:r>
            <a:r>
              <a:rPr lang="en-US" altLang="zh-CN" dirty="0" err="1" smtClean="0"/>
              <a:t>topN</a:t>
            </a:r>
            <a:r>
              <a:rPr lang="zh-CN" altLang="en-US" dirty="0" smtClean="0"/>
              <a:t>的相似度排序获得最后的</a:t>
            </a:r>
            <a:r>
              <a:rPr lang="en-US" altLang="zh-CN" dirty="0" smtClean="0"/>
              <a:t>K</a:t>
            </a:r>
            <a:r>
              <a:rPr lang="zh-CN" altLang="en-US" dirty="0" smtClean="0"/>
              <a:t>个最相似的</a:t>
            </a:r>
            <a:r>
              <a:rPr lang="en-US" altLang="zh-CN" dirty="0" smtClean="0"/>
              <a:t>ID</a:t>
            </a:r>
            <a:r>
              <a:rPr lang="zh-CN" altLang="en-US" dirty="0" smtClean="0"/>
              <a:t>，然后对这些</a:t>
            </a:r>
            <a:r>
              <a:rPr lang="en-US" altLang="zh-CN" dirty="0" smtClean="0"/>
              <a:t>ID</a:t>
            </a:r>
            <a:r>
              <a:rPr lang="zh-CN" altLang="en-US" dirty="0" smtClean="0"/>
              <a:t>的</a:t>
            </a:r>
            <a:r>
              <a:rPr lang="en-US" altLang="zh-CN" dirty="0" smtClean="0"/>
              <a:t>label</a:t>
            </a:r>
            <a:r>
              <a:rPr lang="zh-CN" altLang="en-US" dirty="0" smtClean="0"/>
              <a:t>做大多数投票或者取平均得到最后预测结果。</a:t>
            </a:r>
            <a:endParaRPr lang="en-US" altLang="zh-CN" dirty="0" smtClean="0"/>
          </a:p>
          <a:p>
            <a:pPr lvl="0"/>
            <a:endParaRPr lang="en-US" altLang="zh-CN" dirty="0" smtClean="0"/>
          </a:p>
          <a:p>
            <a:pPr lvl="0"/>
            <a:r>
              <a:rPr lang="en-US" altLang="zh-CN" dirty="0" err="1" smtClean="0"/>
              <a:t>index_type</a:t>
            </a:r>
            <a:r>
              <a:rPr lang="zh-CN" altLang="en-US" dirty="0" smtClean="0"/>
              <a:t>如果是</a:t>
            </a:r>
            <a:r>
              <a:rPr lang="en-US" dirty="0" err="1" smtClean="0"/>
              <a:t>faiss.IVFPQ</a:t>
            </a:r>
            <a:r>
              <a:rPr lang="zh-CN" altLang="en-US" dirty="0" smtClean="0"/>
              <a:t>，训练时会用到</a:t>
            </a:r>
            <a:r>
              <a:rPr lang="en-US" altLang="zh-CN" dirty="0" smtClean="0"/>
              <a:t>PQ</a:t>
            </a:r>
            <a:r>
              <a:rPr lang="zh-CN" altLang="en-US" dirty="0" smtClean="0"/>
              <a:t>做乘积量化的预处理，就是把原始向量空间切分为</a:t>
            </a:r>
            <a:r>
              <a:rPr lang="en-US" dirty="0" err="1" smtClean="0"/>
              <a:t>faiss_index_pq_m</a:t>
            </a:r>
            <a:r>
              <a:rPr lang="zh-CN" altLang="en-US" dirty="0" smtClean="0"/>
              <a:t>个子空间，然后在每个子空间聚类得到</a:t>
            </a:r>
            <a:r>
              <a:rPr lang="en-US" dirty="0" err="1" smtClean="0"/>
              <a:t>faiss_index_ivf_nlists</a:t>
            </a:r>
            <a:r>
              <a:rPr lang="zh-CN" altLang="en-US" dirty="0" smtClean="0"/>
              <a:t>个簇心，然后每个训练样本的每个子向量在子空间计算它归属的簇类编号（每个子空间量化后的字节数为</a:t>
            </a:r>
            <a:r>
              <a:rPr lang="en-US" altLang="zh-CN" dirty="0" smtClean="0"/>
              <a:t>log</a:t>
            </a:r>
            <a:r>
              <a:rPr lang="en-US" dirty="0" smtClean="0"/>
              <a:t> </a:t>
            </a:r>
            <a:r>
              <a:rPr lang="en-US" dirty="0" err="1" smtClean="0"/>
              <a:t>faiss_index_ivf_nlists</a:t>
            </a:r>
            <a:r>
              <a:rPr lang="en-US" dirty="0" smtClean="0"/>
              <a:t> </a:t>
            </a:r>
            <a:r>
              <a:rPr lang="zh-CN" altLang="en-US" dirty="0" smtClean="0"/>
              <a:t>，比如</a:t>
            </a:r>
            <a:r>
              <a:rPr lang="en-US" dirty="0" err="1" smtClean="0"/>
              <a:t>faiss_index_ivf_nlists</a:t>
            </a:r>
            <a:r>
              <a:rPr lang="en-US" dirty="0" smtClean="0"/>
              <a:t> </a:t>
            </a:r>
            <a:r>
              <a:rPr lang="zh-CN" altLang="en-US" dirty="0" smtClean="0"/>
              <a:t>是</a:t>
            </a:r>
            <a:r>
              <a:rPr lang="en-US" altLang="zh-CN" dirty="0" smtClean="0"/>
              <a:t>256</a:t>
            </a:r>
            <a:r>
              <a:rPr lang="zh-CN" altLang="en-US" dirty="0" smtClean="0"/>
              <a:t>，那么每个子空间用</a:t>
            </a:r>
            <a:r>
              <a:rPr lang="en-US" altLang="zh-CN" dirty="0" smtClean="0"/>
              <a:t>1</a:t>
            </a:r>
            <a:r>
              <a:rPr lang="zh-CN" altLang="en-US" dirty="0" smtClean="0"/>
              <a:t>个字节就能表示所有簇的编号），整个向量空间来看，每个原始向量量化后的字节数就是</a:t>
            </a:r>
            <a:r>
              <a:rPr lang="en-US" dirty="0" err="1" smtClean="0"/>
              <a:t>faiss_index_pq_m</a:t>
            </a:r>
            <a:r>
              <a:rPr lang="en-US" dirty="0" smtClean="0"/>
              <a:t> </a:t>
            </a:r>
            <a:r>
              <a:rPr lang="en-US" altLang="zh-CN" dirty="0" smtClean="0"/>
              <a:t>× log(</a:t>
            </a:r>
            <a:r>
              <a:rPr lang="en-US" dirty="0" smtClean="0"/>
              <a:t> </a:t>
            </a:r>
            <a:r>
              <a:rPr lang="en-US" dirty="0" err="1" smtClean="0"/>
              <a:t>faiss_index_ivf_nlists</a:t>
            </a:r>
            <a:r>
              <a:rPr lang="en-US" altLang="zh-CN" dirty="0" smtClean="0"/>
              <a:t>)</a:t>
            </a:r>
            <a:r>
              <a:rPr lang="zh-CN" altLang="en-US" dirty="0" smtClean="0"/>
              <a:t>，这个就是所谓的乘积量化。接着建立倒排索引，类似</a:t>
            </a:r>
            <a:r>
              <a:rPr lang="en-US" dirty="0" err="1" smtClean="0"/>
              <a:t>faiss.IVFFlat</a:t>
            </a:r>
            <a:r>
              <a:rPr lang="zh-CN" altLang="en-US" dirty="0" smtClean="0"/>
              <a:t>的过程，只是现在的输入向量不是原始向量，而且乘积量化过的占用更少字节的向量。推理</a:t>
            </a:r>
            <a:r>
              <a:rPr lang="en-US" altLang="zh-CN" dirty="0" smtClean="0"/>
              <a:t>/query</a:t>
            </a:r>
            <a:r>
              <a:rPr lang="zh-CN" altLang="en-US" dirty="0" smtClean="0"/>
              <a:t>的时候首先把样本同样分成同样数量的子空间，每个子空间和所有的簇心向量对比，找到</a:t>
            </a:r>
            <a:r>
              <a:rPr lang="zh-CN" altLang="en-US" sz="1200" b="1" kern="1200" dirty="0" smtClean="0">
                <a:solidFill>
                  <a:schemeClr val="tx1"/>
                </a:solidFill>
                <a:effectLst/>
                <a:latin typeface="+mn-lt"/>
                <a:ea typeface="+mn-ea"/>
                <a:cs typeface="+mn-cs"/>
              </a:rPr>
              <a:t>最</a:t>
            </a:r>
            <a:r>
              <a:rPr lang="zh-CN" altLang="en-US" dirty="0" smtClean="0"/>
              <a:t>相似的簇心从而得到这个空间的簇编号，最后得到这个样本的乘积量化向量。接着用类似</a:t>
            </a:r>
            <a:r>
              <a:rPr lang="en-US" dirty="0" err="1" smtClean="0"/>
              <a:t>faiss.IVFFlat</a:t>
            </a:r>
            <a:r>
              <a:rPr lang="zh-CN" altLang="en-US" dirty="0" smtClean="0"/>
              <a:t>中的搜索步骤来找到</a:t>
            </a:r>
            <a:r>
              <a:rPr lang="en-US" altLang="zh-CN" dirty="0" smtClean="0"/>
              <a:t>K</a:t>
            </a:r>
            <a:r>
              <a:rPr lang="zh-CN" altLang="en-US" dirty="0" smtClean="0"/>
              <a:t>个相似的乘积量化向量从而得到推理输出。</a:t>
            </a:r>
            <a:endParaRPr lang="en-US" altLang="zh-CN" dirty="0" smtClean="0"/>
          </a:p>
          <a:p>
            <a:pPr lvl="0"/>
            <a:endParaRPr lang="en-US" dirty="0" smtClean="0"/>
          </a:p>
          <a:p>
            <a:pPr lvl="0"/>
            <a:r>
              <a:rPr lang="en-US" dirty="0" err="1" smtClean="0"/>
              <a:t>faiss.IVFPQ</a:t>
            </a:r>
            <a:r>
              <a:rPr lang="zh-CN" altLang="en-US" dirty="0" smtClean="0"/>
              <a:t>相对于</a:t>
            </a:r>
            <a:r>
              <a:rPr lang="en-US" dirty="0" err="1" smtClean="0"/>
              <a:t>faiss.IVFFlat</a:t>
            </a:r>
            <a:r>
              <a:rPr lang="zh-CN" altLang="en-US" dirty="0" smtClean="0"/>
              <a:t>的主要区别就是在前者相当于做了</a:t>
            </a:r>
            <a:r>
              <a:rPr lang="en-US" altLang="zh-CN" dirty="0" smtClean="0"/>
              <a:t>PQ</a:t>
            </a:r>
            <a:r>
              <a:rPr lang="zh-CN" altLang="en-US" dirty="0" smtClean="0"/>
              <a:t>，然后再做</a:t>
            </a:r>
            <a:r>
              <a:rPr lang="en-US" altLang="zh-CN" dirty="0" smtClean="0"/>
              <a:t>IVFFLAT</a:t>
            </a:r>
            <a:r>
              <a:rPr lang="zh-CN" altLang="en-US" dirty="0" smtClean="0"/>
              <a:t>。而且前者不需要保存原始的特征向量，只需要保存量化后的向量就可以，需要更少的内存。</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148</a:t>
            </a:fld>
            <a:endParaRPr lang="en-US"/>
          </a:p>
        </p:txBody>
      </p:sp>
    </p:spTree>
    <p:extLst>
      <p:ext uri="{BB962C8B-B14F-4D97-AF65-F5344CB8AC3E}">
        <p14:creationId xmlns:p14="http://schemas.microsoft.com/office/powerpoint/2010/main" val="5269226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利用</a:t>
            </a:r>
            <a:r>
              <a:rPr lang="en-US" altLang="zh-CN" dirty="0" smtClean="0"/>
              <a:t>SM KNN</a:t>
            </a:r>
            <a:r>
              <a:rPr lang="zh-CN" altLang="en-US" dirty="0" smtClean="0"/>
              <a:t>做可视化搜索，参考：</a:t>
            </a:r>
            <a:r>
              <a:rPr lang="en-US" altLang="zh-CN" dirty="0" smtClean="0"/>
              <a:t>https://aws.amazon.com/blogs/machine-learning/visual-search-on-aws-part-1-engine-implementation-with-amazon-sagemaker/</a:t>
            </a:r>
          </a:p>
          <a:p>
            <a:r>
              <a:rPr lang="en-US" dirty="0" smtClean="0"/>
              <a:t>https://aws.amazon.com/blogs/machine-learning/visual-search-on-aws-part-2-deploying-a-visual-search-model-with-aws-deeplens/</a:t>
            </a:r>
          </a:p>
          <a:p>
            <a:endParaRPr lang="en-US" dirty="0" smtClean="0"/>
          </a:p>
          <a:p>
            <a:r>
              <a:rPr lang="en-US" altLang="zh-CN" dirty="0" smtClean="0"/>
              <a:t>SM</a:t>
            </a:r>
            <a:r>
              <a:rPr lang="zh-CN" altLang="en-US" dirty="0" smtClean="0"/>
              <a:t>的</a:t>
            </a:r>
            <a:r>
              <a:rPr lang="en-US" altLang="zh-CN" dirty="0" smtClean="0"/>
              <a:t>KNN</a:t>
            </a:r>
            <a:r>
              <a:rPr lang="zh-CN" altLang="en-US" dirty="0" smtClean="0"/>
              <a:t>支持对训练后的模型的</a:t>
            </a:r>
            <a:r>
              <a:rPr lang="en-US" altLang="zh-CN" dirty="0" smtClean="0"/>
              <a:t>metadata</a:t>
            </a:r>
            <a:r>
              <a:rPr lang="zh-CN" altLang="en-US" dirty="0" smtClean="0"/>
              <a:t>文件进行修改，比如修改推理时的</a:t>
            </a:r>
            <a:r>
              <a:rPr lang="en-US" altLang="zh-CN" dirty="0" smtClean="0"/>
              <a:t>K</a:t>
            </a:r>
            <a:r>
              <a:rPr lang="zh-CN" altLang="en-US" dirty="0" smtClean="0"/>
              <a:t>值，具体参考：</a:t>
            </a:r>
            <a:r>
              <a:rPr lang="en-US" altLang="zh-CN" dirty="0" smtClean="0"/>
              <a:t>https://docs.aws.amazon.com/sagemaker/latest/dg/kNN_how-it-works.html </a:t>
            </a:r>
            <a:endParaRPr lang="en-US" dirty="0" smtClean="0"/>
          </a:p>
          <a:p>
            <a:endParaRPr lang="en-US" dirty="0" smtClean="0"/>
          </a:p>
          <a:p>
            <a:r>
              <a:rPr lang="en-US" altLang="zh-CN" dirty="0" smtClean="0"/>
              <a:t>KNN</a:t>
            </a:r>
            <a:r>
              <a:rPr lang="zh-CN" altLang="en-US" dirty="0" smtClean="0"/>
              <a:t>的优点：</a:t>
            </a:r>
            <a:endParaRPr lang="en-US" altLang="zh-CN" dirty="0" smtClean="0"/>
          </a:p>
          <a:p>
            <a:pPr lvl="1"/>
            <a:r>
              <a:rPr lang="zh-CN" altLang="en-US" dirty="0" smtClean="0"/>
              <a:t>可处理</a:t>
            </a:r>
            <a:r>
              <a:rPr lang="zh-CN" altLang="en-US" b="1" dirty="0" smtClean="0"/>
              <a:t>非线性的</a:t>
            </a:r>
            <a:r>
              <a:rPr lang="zh-CN" altLang="en-US" dirty="0" smtClean="0"/>
              <a:t>分类和回归任务。</a:t>
            </a:r>
          </a:p>
          <a:p>
            <a:pPr lvl="1"/>
            <a:r>
              <a:rPr lang="zh-CN" altLang="en-US" dirty="0" smtClean="0"/>
              <a:t>当训练数据集比较大时，准确度高。</a:t>
            </a:r>
            <a:endParaRPr lang="en-US" altLang="zh-CN" dirty="0" smtClean="0"/>
          </a:p>
          <a:p>
            <a:pPr lvl="1"/>
            <a:r>
              <a:rPr lang="zh-CN" altLang="en-US" dirty="0" smtClean="0"/>
              <a:t>对异常值相对不敏感。</a:t>
            </a:r>
          </a:p>
          <a:p>
            <a:pPr lvl="1"/>
            <a:r>
              <a:rPr lang="zh-CN" altLang="en-US" dirty="0" smtClean="0"/>
              <a:t>对于不同类别的重叠样本较多的数据集来说，</a:t>
            </a:r>
            <a:r>
              <a:rPr lang="en-US" altLang="zh-CN" dirty="0" smtClean="0"/>
              <a:t>KNN</a:t>
            </a:r>
            <a:r>
              <a:rPr lang="zh-CN" altLang="en-US" dirty="0" smtClean="0"/>
              <a:t>更适合。</a:t>
            </a:r>
            <a:endParaRPr lang="en-US" altLang="zh-CN" dirty="0" smtClean="0"/>
          </a:p>
          <a:p>
            <a:pPr lvl="2"/>
            <a:r>
              <a:rPr lang="en-US" altLang="zh-CN" dirty="0" smtClean="0"/>
              <a:t>KNN</a:t>
            </a:r>
            <a:r>
              <a:rPr lang="zh-CN" altLang="en-US" dirty="0" smtClean="0"/>
              <a:t>主要靠周围有限的邻近的样本，而不是靠类别边界的方法来确定所属类别。</a:t>
            </a:r>
            <a:endParaRPr lang="en-US" altLang="zh-CN" dirty="0" smtClean="0"/>
          </a:p>
          <a:p>
            <a:pPr lvl="1"/>
            <a:r>
              <a:rPr lang="zh-CN" altLang="en-US" dirty="0" smtClean="0"/>
              <a:t>适用于决策边界非常不规则的分类情景。</a:t>
            </a:r>
            <a:endParaRPr lang="en-US" altLang="zh-CN" dirty="0" smtClean="0"/>
          </a:p>
          <a:p>
            <a:pPr lvl="1"/>
            <a:r>
              <a:rPr lang="zh-CN" altLang="en-US" dirty="0" smtClean="0"/>
              <a:t>具有一定的可解释性。</a:t>
            </a:r>
            <a:endParaRPr lang="en-US" altLang="zh-CN" dirty="0" smtClean="0"/>
          </a:p>
          <a:p>
            <a:pPr lvl="2"/>
            <a:r>
              <a:rPr lang="zh-CN" altLang="en-US" dirty="0" smtClean="0"/>
              <a:t>至少知道样本被判定为某个类别是因为他跟这个类别的很多样本的距离小即比较相似。</a:t>
            </a:r>
            <a:endParaRPr lang="en-US" altLang="zh-CN" dirty="0" smtClean="0"/>
          </a:p>
          <a:p>
            <a:r>
              <a:rPr lang="en-US" altLang="zh-CN" dirty="0" smtClean="0"/>
              <a:t>KNN</a:t>
            </a:r>
            <a:r>
              <a:rPr lang="zh-CN" altLang="en-US" dirty="0" smtClean="0"/>
              <a:t>的缺点：</a:t>
            </a:r>
            <a:endParaRPr lang="en-US" altLang="zh-CN" dirty="0" smtClean="0"/>
          </a:p>
          <a:p>
            <a:pPr lvl="1"/>
            <a:r>
              <a:rPr lang="zh-CN" altLang="en-US" dirty="0" smtClean="0"/>
              <a:t>相比一般的线性分类器或者决策树，推理时的速度要慢。</a:t>
            </a:r>
            <a:endParaRPr lang="en-US" altLang="zh-CN" dirty="0" smtClean="0"/>
          </a:p>
          <a:p>
            <a:pPr lvl="2"/>
            <a:r>
              <a:rPr lang="zh-CN" altLang="en-US" dirty="0" smtClean="0"/>
              <a:t>尽管使用了</a:t>
            </a:r>
            <a:r>
              <a:rPr lang="en-US" altLang="zh-CN" dirty="0" smtClean="0"/>
              <a:t>subsampling</a:t>
            </a:r>
            <a:r>
              <a:rPr lang="zh-CN" altLang="en-US" dirty="0" smtClean="0"/>
              <a:t>，</a:t>
            </a:r>
            <a:r>
              <a:rPr lang="en-US" altLang="zh-CN" dirty="0" smtClean="0"/>
              <a:t>dimension reduction</a:t>
            </a:r>
            <a:r>
              <a:rPr lang="zh-CN" altLang="en-US" dirty="0" smtClean="0"/>
              <a:t>，聚类，乘积量化等技术，推理时仍然相对比较耗时。</a:t>
            </a:r>
            <a:endParaRPr lang="en-US" altLang="zh-CN" dirty="0" smtClean="0"/>
          </a:p>
          <a:p>
            <a:pPr lvl="1"/>
            <a:r>
              <a:rPr lang="zh-CN" altLang="en-US" b="1" dirty="0" smtClean="0"/>
              <a:t>不适合直接对含有</a:t>
            </a:r>
            <a:r>
              <a:rPr lang="en-US" altLang="zh-CN" b="1" dirty="0" smtClean="0"/>
              <a:t>category</a:t>
            </a:r>
            <a:r>
              <a:rPr lang="zh-CN" altLang="en-US" b="1" dirty="0" smtClean="0"/>
              <a:t>特征的样本拟合，尤其是无序</a:t>
            </a:r>
            <a:r>
              <a:rPr lang="en-US" altLang="zh-CN" b="1" dirty="0" smtClean="0"/>
              <a:t>category</a:t>
            </a:r>
            <a:r>
              <a:rPr lang="zh-CN" altLang="en-US" b="1" dirty="0" smtClean="0"/>
              <a:t>特征。</a:t>
            </a:r>
            <a:endParaRPr lang="en-US" altLang="zh-CN" b="1" dirty="0" smtClean="0"/>
          </a:p>
          <a:p>
            <a:pPr lvl="1"/>
            <a:r>
              <a:rPr lang="zh-CN" altLang="en-US" b="1" dirty="0" smtClean="0"/>
              <a:t>不适合非凸数据集。</a:t>
            </a:r>
          </a:p>
          <a:p>
            <a:pPr lvl="1"/>
            <a:r>
              <a:rPr lang="zh-CN" altLang="en-US" dirty="0" smtClean="0"/>
              <a:t>样本不平衡的时候，对稀有类别的预测准确率低。</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149</a:t>
            </a:fld>
            <a:endParaRPr lang="en-US"/>
          </a:p>
        </p:txBody>
      </p:sp>
    </p:spTree>
    <p:extLst>
      <p:ext uri="{BB962C8B-B14F-4D97-AF65-F5344CB8AC3E}">
        <p14:creationId xmlns:p14="http://schemas.microsoft.com/office/powerpoint/2010/main" val="38462460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https://github.com/awslabs/amazon-sagemaker-examples/tree/master/introduction_to_amazon_algorithms/ipinsights_login</a:t>
            </a:r>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152</a:t>
            </a:fld>
            <a:endParaRPr lang="en-US"/>
          </a:p>
        </p:txBody>
      </p:sp>
    </p:spTree>
    <p:extLst>
      <p:ext uri="{BB962C8B-B14F-4D97-AF65-F5344CB8AC3E}">
        <p14:creationId xmlns:p14="http://schemas.microsoft.com/office/powerpoint/2010/main" val="296231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参考</a:t>
            </a:r>
            <a:r>
              <a:rPr lang="en-US" altLang="zh-CN" dirty="0" smtClean="0"/>
              <a:t>https://github.com/aws/sagemaker-tensorflow-container</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15</a:t>
            </a:fld>
            <a:endParaRPr lang="en-US"/>
          </a:p>
        </p:txBody>
      </p:sp>
    </p:spTree>
    <p:extLst>
      <p:ext uri="{BB962C8B-B14F-4D97-AF65-F5344CB8AC3E}">
        <p14:creationId xmlns:p14="http://schemas.microsoft.com/office/powerpoint/2010/main" val="4198985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https://github.com/awsdocs/amazon-sagemaker-developer-guide/blob/master/doc_source/ip-insights-hyperparameters.md</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153</a:t>
            </a:fld>
            <a:endParaRPr lang="en-US"/>
          </a:p>
        </p:txBody>
      </p:sp>
    </p:spTree>
    <p:extLst>
      <p:ext uri="{BB962C8B-B14F-4D97-AF65-F5344CB8AC3E}">
        <p14:creationId xmlns:p14="http://schemas.microsoft.com/office/powerpoint/2010/main" val="17351184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155</a:t>
            </a:fld>
            <a:endParaRPr lang="en-US"/>
          </a:p>
        </p:txBody>
      </p:sp>
    </p:spTree>
    <p:extLst>
      <p:ext uri="{BB962C8B-B14F-4D97-AF65-F5344CB8AC3E}">
        <p14:creationId xmlns:p14="http://schemas.microsoft.com/office/powerpoint/2010/main" val="26998064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https://aws.amazon.com/blogs/machine-learning/use-the-built-in-amazon-sagemaker-random-cut-forest-algorithm-for-anomaly-detection/</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156</a:t>
            </a:fld>
            <a:endParaRPr lang="en-US"/>
          </a:p>
        </p:txBody>
      </p:sp>
    </p:spTree>
    <p:extLst>
      <p:ext uri="{BB962C8B-B14F-4D97-AF65-F5344CB8AC3E}">
        <p14:creationId xmlns:p14="http://schemas.microsoft.com/office/powerpoint/2010/main" val="31544940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关于用滑窗来构造新的训练样本的方法可以参考：</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https://github.com/awslabs/amazon-sagemaker-examples/blob/master/introduction_to_amazon_algorithms/random_cut_forest/random_cut_forest.ipynb</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157</a:t>
            </a:fld>
            <a:endParaRPr lang="en-US"/>
          </a:p>
        </p:txBody>
      </p:sp>
    </p:spTree>
    <p:extLst>
      <p:ext uri="{BB962C8B-B14F-4D97-AF65-F5344CB8AC3E}">
        <p14:creationId xmlns:p14="http://schemas.microsoft.com/office/powerpoint/2010/main" val="25398399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https://aws.amazon.com/blogs/machine-learning/k-means-clustering-with-amazon-sagemaker/</a:t>
            </a:r>
          </a:p>
          <a:p>
            <a:endParaRPr lang="en-US" dirty="0" smtClean="0"/>
          </a:p>
          <a:p>
            <a:r>
              <a:rPr lang="en-US" dirty="0" smtClean="0"/>
              <a:t>https://github.com/awslabs/amazon-sagemaker-examples/blob/master/introduction_to_applying_machine_learning/US-census_population_segmentation_PCA_Kmeans/sagemaker-countycensusclustering.ipynb</a:t>
            </a:r>
          </a:p>
          <a:p>
            <a:endParaRPr lang="en-US" dirty="0" smtClean="0"/>
          </a:p>
          <a:p>
            <a:r>
              <a:rPr lang="en-US" dirty="0" smtClean="0"/>
              <a:t>https://github.com/awslabs/amazon-sagemaker-examples/tree/master/sagemaker-python-sdk/1P_kmeans_highlevel</a:t>
            </a:r>
          </a:p>
          <a:p>
            <a:r>
              <a:rPr lang="en-US" dirty="0" smtClean="0"/>
              <a:t>https://github.com/awslabs/amazon-sagemaker-examples/tree/master/sagemaker-python-sdk/1P_kmeans_lowlevel</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sparkml</a:t>
            </a:r>
            <a:r>
              <a:rPr lang="zh-CN" altLang="en-US" dirty="0" smtClean="0"/>
              <a:t>的</a:t>
            </a:r>
            <a:r>
              <a:rPr lang="en-US" altLang="zh-CN" dirty="0" smtClean="0"/>
              <a:t>mini-batch K-means</a:t>
            </a:r>
            <a:r>
              <a:rPr lang="zh-CN" altLang="en-US" dirty="0" smtClean="0"/>
              <a:t>是分布式训练的，</a:t>
            </a:r>
            <a:r>
              <a:rPr lang="en-US" altLang="zh-CN" dirty="0" err="1" smtClean="0"/>
              <a:t>Sagemaker</a:t>
            </a:r>
            <a:r>
              <a:rPr lang="zh-CN" altLang="en-US" dirty="0" smtClean="0"/>
              <a:t>的</a:t>
            </a:r>
            <a:r>
              <a:rPr lang="en-US" altLang="zh-CN" dirty="0" smtClean="0"/>
              <a:t>K-Means</a:t>
            </a:r>
            <a:r>
              <a:rPr lang="zh-CN" altLang="en-US" dirty="0" smtClean="0"/>
              <a:t>当前不支持分布式训练，但是</a:t>
            </a:r>
            <a:r>
              <a:rPr lang="en-US" altLang="zh-CN" dirty="0" smtClean="0"/>
              <a:t>SM</a:t>
            </a:r>
            <a:r>
              <a:rPr lang="zh-CN" altLang="en-US" dirty="0" smtClean="0"/>
              <a:t>的</a:t>
            </a:r>
            <a:r>
              <a:rPr lang="en-US" altLang="zh-CN" dirty="0" smtClean="0"/>
              <a:t>k-means</a:t>
            </a:r>
            <a:r>
              <a:rPr lang="zh-CN" altLang="en-US" dirty="0" smtClean="0"/>
              <a:t>支持在单机单卡</a:t>
            </a:r>
            <a:r>
              <a:rPr lang="en-US" altLang="zh-CN" dirty="0" smtClean="0"/>
              <a:t>GPU</a:t>
            </a:r>
            <a:r>
              <a:rPr lang="zh-CN" altLang="en-US" dirty="0" smtClean="0"/>
              <a:t>上训练。</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159</a:t>
            </a:fld>
            <a:endParaRPr lang="en-US"/>
          </a:p>
        </p:txBody>
      </p:sp>
    </p:spTree>
    <p:extLst>
      <p:ext uri="{BB962C8B-B14F-4D97-AF65-F5344CB8AC3E}">
        <p14:creationId xmlns:p14="http://schemas.microsoft.com/office/powerpoint/2010/main" val="12256365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https://github.com/awsdocs/amazon-sagemaker-developer-guide/blob/master/doc_source/ll_how-it-works.md</a:t>
            </a:r>
          </a:p>
          <a:p>
            <a:r>
              <a:rPr lang="en-US" dirty="0" smtClean="0"/>
              <a:t>https://github.com/awsdocs/amazon-sagemaker-developer-guide/blob/master/doc_source/ll_hyperparameters.md</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160</a:t>
            </a:fld>
            <a:endParaRPr lang="en-US"/>
          </a:p>
        </p:txBody>
      </p:sp>
    </p:spTree>
    <p:extLst>
      <p:ext uri="{BB962C8B-B14F-4D97-AF65-F5344CB8AC3E}">
        <p14:creationId xmlns:p14="http://schemas.microsoft.com/office/powerpoint/2010/main" val="30255732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https://github.com/awslabs/amazon-sagemaker-examples/blob/master/scientific_details_of_algorithms/linear_learner_multiclass_classification/linear_learner_multiclass_classification.ipynb</a:t>
            </a:r>
          </a:p>
          <a:p>
            <a:endParaRPr lang="en-US" dirty="0" smtClean="0"/>
          </a:p>
          <a:p>
            <a:r>
              <a:rPr lang="en-US" dirty="0" smtClean="0"/>
              <a:t>https://aws.amazon.com/blogs/machine-learning/build-multiclass-classifiers-with-amazon-sagemaker-linear-learner/</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161</a:t>
            </a:fld>
            <a:endParaRPr lang="en-US"/>
          </a:p>
        </p:txBody>
      </p:sp>
    </p:spTree>
    <p:extLst>
      <p:ext uri="{BB962C8B-B14F-4D97-AF65-F5344CB8AC3E}">
        <p14:creationId xmlns:p14="http://schemas.microsoft.com/office/powerpoint/2010/main" val="6223273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162</a:t>
            </a:fld>
            <a:endParaRPr lang="en-US"/>
          </a:p>
        </p:txBody>
      </p:sp>
    </p:spTree>
    <p:extLst>
      <p:ext uri="{BB962C8B-B14F-4D97-AF65-F5344CB8AC3E}">
        <p14:creationId xmlns:p14="http://schemas.microsoft.com/office/powerpoint/2010/main" val="17337583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SM</a:t>
            </a:r>
            <a:r>
              <a:rPr lang="zh-CN" altLang="en-US" baseline="0" dirty="0" smtClean="0"/>
              <a:t> </a:t>
            </a:r>
            <a:r>
              <a:rPr lang="en-US" altLang="zh-CN" baseline="0" dirty="0" smtClean="0"/>
              <a:t>linear learner</a:t>
            </a:r>
            <a:r>
              <a:rPr lang="zh-CN" altLang="en-US" baseline="0" dirty="0" smtClean="0"/>
              <a:t>关于</a:t>
            </a:r>
            <a:r>
              <a:rPr lang="en-US" altLang="zh-CN" baseline="0" dirty="0" smtClean="0"/>
              <a:t>loss</a:t>
            </a:r>
            <a:r>
              <a:rPr lang="zh-CN" altLang="en-US" baseline="0" dirty="0" smtClean="0"/>
              <a:t>函数的介绍请参考：</a:t>
            </a:r>
            <a:endParaRPr lang="en-US" altLang="zh-CN" baseline="0" dirty="0" smtClean="0"/>
          </a:p>
          <a:p>
            <a:r>
              <a:rPr lang="en-US" altLang="zh-CN" baseline="0" dirty="0" smtClean="0"/>
              <a:t>https://aws.amazon.com/blogs/machine-learning/train-faster-more-flexible-models-with-amazon-sagemaker-linear-learner/ </a:t>
            </a:r>
          </a:p>
          <a:p>
            <a:r>
              <a:rPr lang="zh-CN" altLang="en-US" baseline="0" dirty="0" smtClean="0"/>
              <a:t>以及 </a:t>
            </a:r>
            <a:endParaRPr lang="en-US" altLang="zh-CN" baseline="0" dirty="0" smtClean="0"/>
          </a:p>
          <a:p>
            <a:r>
              <a:rPr lang="en-US" altLang="zh-CN" baseline="0" dirty="0" smtClean="0"/>
              <a:t>https://github.com/awslabs/amazon-sagemaker-examples/blob/master/scientific_details_of_algorithms/linear_learner_class_weights_loss_functions/linear_learner_class_weights_loss_functions.ipynb</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163</a:t>
            </a:fld>
            <a:endParaRPr lang="en-US"/>
          </a:p>
        </p:txBody>
      </p:sp>
    </p:spTree>
    <p:extLst>
      <p:ext uri="{BB962C8B-B14F-4D97-AF65-F5344CB8AC3E}">
        <p14:creationId xmlns:p14="http://schemas.microsoft.com/office/powerpoint/2010/main" val="10666935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https://aws.amazon.com/blogs/machine-learning/running-principal-component-analysis-in-amazon-sagemaker/</a:t>
            </a:r>
          </a:p>
          <a:p>
            <a:r>
              <a:rPr lang="en-US" dirty="0" smtClean="0"/>
              <a:t>https://aws.amazon.com/blogs/machine-learning/perform-a-large-scale-principal-component-analysis-faster-using-amazon-sagemaker/</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164</a:t>
            </a:fld>
            <a:endParaRPr lang="en-US"/>
          </a:p>
        </p:txBody>
      </p:sp>
    </p:spTree>
    <p:extLst>
      <p:ext uri="{BB962C8B-B14F-4D97-AF65-F5344CB8AC3E}">
        <p14:creationId xmlns:p14="http://schemas.microsoft.com/office/powerpoint/2010/main" val="3482839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550EE7-F59D-4EAF-868F-F9E62403EB2D}"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4287910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550EE7-F59D-4EAF-868F-F9E62403EB2D}"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17219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550EE7-F59D-4EAF-868F-F9E62403EB2D}"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130697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269875" y="289511"/>
            <a:ext cx="11652356" cy="899665"/>
          </a:xfrm>
        </p:spPr>
        <p:txBody>
          <a:bodyPr vert="horz" wrap="square" lIns="182880" tIns="146304" rIns="182880" bIns="146304" rtlCol="0" anchor="t">
            <a:noAutofit/>
          </a:bodyPr>
          <a:lstStyle>
            <a:lvl1pPr>
              <a:defRPr lang="en-US"/>
            </a:lvl1pPr>
          </a:lstStyle>
          <a:p>
            <a:pPr lvl="0"/>
            <a:r>
              <a:rPr lang="zh-CN" altLang="en-US"/>
              <a:t>单击此处编辑母版标题样式</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79"/>
            <a:ext cx="11652356"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99411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550EE7-F59D-4EAF-868F-F9E62403EB2D}"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66574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550EE7-F59D-4EAF-868F-F9E62403EB2D}"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11434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550EE7-F59D-4EAF-868F-F9E62403EB2D}"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4082856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550EE7-F59D-4EAF-868F-F9E62403EB2D}" type="datetimeFigureOut">
              <a:rPr lang="en-US" smtClean="0"/>
              <a:t>4/14/2021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99922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550EE7-F59D-4EAF-868F-F9E62403EB2D}" type="datetimeFigureOut">
              <a:rPr lang="en-US" smtClean="0"/>
              <a:t>4/14/2021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88338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550EE7-F59D-4EAF-868F-F9E62403EB2D}" type="datetimeFigureOut">
              <a:rPr lang="en-US" smtClean="0"/>
              <a:t>4/14/2021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98198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550EE7-F59D-4EAF-868F-F9E62403EB2D}"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14009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550EE7-F59D-4EAF-868F-F9E62403EB2D}"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412906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50EE7-F59D-4EAF-868F-F9E62403EB2D}" type="datetimeFigureOut">
              <a:rPr lang="en-US" smtClean="0"/>
              <a:t>4/14/2021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2D71B-3345-4754-B983-B18BB11B5570}" type="slidenum">
              <a:rPr lang="en-US" smtClean="0"/>
              <a:t>‹#›</a:t>
            </a:fld>
            <a:endParaRPr lang="en-US"/>
          </a:p>
        </p:txBody>
      </p:sp>
    </p:spTree>
    <p:extLst>
      <p:ext uri="{BB962C8B-B14F-4D97-AF65-F5344CB8AC3E}">
        <p14:creationId xmlns:p14="http://schemas.microsoft.com/office/powerpoint/2010/main" val="4158249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gi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awslabs/amazon-sagemaker-examples/blob/master/introduction_to_applying_machine_learning/ntm_20newsgroups_topic_modeling/ntm_20newsgroups_topic_model.ipynb"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arxiv.org/pdf/1809.02687.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github.com/awslabs/amazon-sagemaker-examples/blob/master/introduction_to_applying_machine_learning/ntm_20newsgroups_topic_modeling/ntm_20newsgroups_topic_model.ipynb"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matt.waypost.net/text/sockeye-code-walkthrough.html"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awslabs/amazon-sagemaker-examples/blob/master/introduction_to_amazon_algorithms/deepar_electricity/DeepAR-Electricity.ipynb"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4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microsoft.com/office/2007/relationships/hdphoto" Target="../media/hdphoto3.wdp"/><Relationship Id="rId3" Type="http://schemas.openxmlformats.org/officeDocument/2006/relationships/image" Target="../media/image32.png"/><Relationship Id="rId21" Type="http://schemas.openxmlformats.org/officeDocument/2006/relationships/image" Target="../media/image47.png"/><Relationship Id="rId7" Type="http://schemas.openxmlformats.org/officeDocument/2006/relationships/image" Target="../media/image36.png"/><Relationship Id="rId12" Type="http://schemas.microsoft.com/office/2007/relationships/hdphoto" Target="../media/hdphoto1.wdp"/><Relationship Id="rId17" Type="http://schemas.openxmlformats.org/officeDocument/2006/relationships/image" Target="../media/image44.png"/><Relationship Id="rId2" Type="http://schemas.openxmlformats.org/officeDocument/2006/relationships/image" Target="../media/image31.png"/><Relationship Id="rId16" Type="http://schemas.openxmlformats.org/officeDocument/2006/relationships/image" Target="../media/image43.png"/><Relationship Id="rId20"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tiff"/><Relationship Id="rId15" Type="http://schemas.microsoft.com/office/2007/relationships/hdphoto" Target="../media/hdphoto2.wdp"/><Relationship Id="rId23" Type="http://schemas.openxmlformats.org/officeDocument/2006/relationships/image" Target="../media/image48.png"/><Relationship Id="rId10" Type="http://schemas.openxmlformats.org/officeDocument/2006/relationships/image" Target="../media/image39.png"/><Relationship Id="rId19"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2.png"/><Relationship Id="rId22" Type="http://schemas.microsoft.com/office/2007/relationships/hdphoto" Target="../media/hdphoto4.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ensorflow/serving/tree/master/tensorflow_serving/batching"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754187"/>
          </a:xfrm>
        </p:spPr>
        <p:txBody>
          <a:bodyPr/>
          <a:lstStyle/>
          <a:p>
            <a:r>
              <a:rPr lang="en-US" altLang="zh-CN" dirty="0" smtClean="0"/>
              <a:t>AWS </a:t>
            </a:r>
            <a:r>
              <a:rPr lang="en-US" altLang="zh-CN" dirty="0" err="1" smtClean="0"/>
              <a:t>SageMaker</a:t>
            </a:r>
            <a:r>
              <a:rPr lang="zh-CN" altLang="en-US" dirty="0"/>
              <a:t> </a:t>
            </a:r>
            <a:r>
              <a:rPr lang="en-US" altLang="zh-CN" dirty="0" smtClean="0"/>
              <a:t>deep dive</a:t>
            </a:r>
            <a:endParaRPr lang="en-US" dirty="0"/>
          </a:p>
        </p:txBody>
      </p:sp>
      <p:sp>
        <p:nvSpPr>
          <p:cNvPr id="3" name="Subtitle 2"/>
          <p:cNvSpPr>
            <a:spLocks noGrp="1"/>
          </p:cNvSpPr>
          <p:nvPr>
            <p:ph type="subTitle" idx="1"/>
          </p:nvPr>
        </p:nvSpPr>
        <p:spPr>
          <a:xfrm>
            <a:off x="1524000" y="3000375"/>
            <a:ext cx="9144000" cy="847725"/>
          </a:xfrm>
        </p:spPr>
        <p:txBody>
          <a:bodyPr/>
          <a:lstStyle/>
          <a:p>
            <a:r>
              <a:rPr lang="zh-CN" altLang="en-US" dirty="0" smtClean="0"/>
              <a:t>梁宇辉</a:t>
            </a:r>
            <a:r>
              <a:rPr lang="en-US" altLang="zh-CN" dirty="0" smtClean="0"/>
              <a:t>@</a:t>
            </a:r>
            <a:endParaRPr lang="en-US" dirty="0"/>
          </a:p>
        </p:txBody>
      </p:sp>
    </p:spTree>
    <p:extLst>
      <p:ext uri="{BB962C8B-B14F-4D97-AF65-F5344CB8AC3E}">
        <p14:creationId xmlns:p14="http://schemas.microsoft.com/office/powerpoint/2010/main" val="605215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SageMaker</a:t>
            </a:r>
            <a:r>
              <a:rPr lang="en-US" dirty="0"/>
              <a:t> </a:t>
            </a:r>
            <a:r>
              <a:rPr lang="en-US" dirty="0" smtClean="0"/>
              <a:t>API</a:t>
            </a:r>
            <a:r>
              <a:rPr lang="zh-CN" altLang="en-US" dirty="0"/>
              <a:t>：</a:t>
            </a:r>
            <a:r>
              <a:rPr lang="en-US" altLang="zh-CN" dirty="0"/>
              <a:t>high level API</a:t>
            </a:r>
            <a:r>
              <a:rPr lang="zh-CN" altLang="en-US" dirty="0"/>
              <a:t>和</a:t>
            </a:r>
            <a:r>
              <a:rPr lang="en-US" altLang="zh-CN" dirty="0"/>
              <a:t>low level API</a:t>
            </a:r>
            <a:endParaRPr lang="en-US" dirty="0"/>
          </a:p>
        </p:txBody>
      </p:sp>
      <p:sp>
        <p:nvSpPr>
          <p:cNvPr id="3" name="Content Placeholder 2"/>
          <p:cNvSpPr>
            <a:spLocks noGrp="1"/>
          </p:cNvSpPr>
          <p:nvPr>
            <p:ph idx="1"/>
          </p:nvPr>
        </p:nvSpPr>
        <p:spPr>
          <a:xfrm>
            <a:off x="838200" y="1999281"/>
            <a:ext cx="10515600" cy="4184543"/>
          </a:xfrm>
        </p:spPr>
        <p:txBody>
          <a:bodyPr>
            <a:normAutofit/>
          </a:bodyPr>
          <a:lstStyle/>
          <a:p>
            <a:r>
              <a:rPr lang="en-US" dirty="0" smtClean="0"/>
              <a:t>high </a:t>
            </a:r>
            <a:r>
              <a:rPr lang="en-US" dirty="0"/>
              <a:t>level</a:t>
            </a:r>
            <a:r>
              <a:rPr lang="zh-CN" altLang="en-US" dirty="0"/>
              <a:t>的</a:t>
            </a:r>
            <a:r>
              <a:rPr lang="en-US" dirty="0"/>
              <a:t>API</a:t>
            </a:r>
            <a:r>
              <a:rPr lang="zh-CN" altLang="en-US" dirty="0"/>
              <a:t>当前只有</a:t>
            </a:r>
            <a:r>
              <a:rPr lang="en-US" dirty="0"/>
              <a:t>python</a:t>
            </a:r>
            <a:r>
              <a:rPr lang="zh-CN" altLang="en-US" dirty="0"/>
              <a:t>版本的</a:t>
            </a:r>
            <a:r>
              <a:rPr lang="zh-CN" altLang="en-US" dirty="0" smtClean="0"/>
              <a:t>。</a:t>
            </a:r>
            <a:endParaRPr lang="en-US" dirty="0"/>
          </a:p>
          <a:p>
            <a:r>
              <a:rPr lang="en-US" dirty="0" smtClean="0"/>
              <a:t>low </a:t>
            </a:r>
            <a:r>
              <a:rPr lang="en-US" dirty="0"/>
              <a:t>level</a:t>
            </a:r>
            <a:r>
              <a:rPr lang="zh-CN" altLang="en-US" dirty="0"/>
              <a:t>的</a:t>
            </a:r>
            <a:r>
              <a:rPr lang="en-US" dirty="0"/>
              <a:t>API</a:t>
            </a:r>
            <a:r>
              <a:rPr lang="zh-CN" altLang="en-US" dirty="0"/>
              <a:t>很多语言版本（</a:t>
            </a:r>
            <a:r>
              <a:rPr lang="en-US" dirty="0"/>
              <a:t>Java, Python, JavaScript, C#</a:t>
            </a:r>
            <a:r>
              <a:rPr lang="zh-CN" altLang="en-US" dirty="0"/>
              <a:t>等等），</a:t>
            </a:r>
            <a:r>
              <a:rPr lang="en-US" dirty="0"/>
              <a:t>AWS </a:t>
            </a:r>
            <a:r>
              <a:rPr lang="en-US" dirty="0" err="1"/>
              <a:t>SageMaker</a:t>
            </a:r>
            <a:r>
              <a:rPr lang="en-US" dirty="0"/>
              <a:t> CLI</a:t>
            </a:r>
            <a:r>
              <a:rPr lang="zh-CN" altLang="en-US" dirty="0"/>
              <a:t>也属于</a:t>
            </a:r>
            <a:r>
              <a:rPr lang="en-US" dirty="0"/>
              <a:t>low level</a:t>
            </a:r>
            <a:r>
              <a:rPr lang="zh-CN" altLang="en-US" dirty="0"/>
              <a:t>的。</a:t>
            </a:r>
            <a:endParaRPr lang="en-US" dirty="0"/>
          </a:p>
          <a:p>
            <a:r>
              <a:rPr lang="zh-CN" altLang="en-US" dirty="0"/>
              <a:t>特点</a:t>
            </a:r>
            <a:r>
              <a:rPr lang="zh-CN" altLang="en-US" dirty="0" smtClean="0"/>
              <a:t>：</a:t>
            </a:r>
            <a:endParaRPr lang="en-US" altLang="zh-CN" dirty="0" smtClean="0"/>
          </a:p>
          <a:p>
            <a:pPr lvl="1"/>
            <a:r>
              <a:rPr lang="en-US" altLang="zh-CN" dirty="0" smtClean="0"/>
              <a:t>High </a:t>
            </a:r>
            <a:r>
              <a:rPr lang="en-US" dirty="0" smtClean="0"/>
              <a:t>API</a:t>
            </a:r>
            <a:r>
              <a:rPr lang="zh-CN" altLang="en-US" dirty="0" smtClean="0"/>
              <a:t>使用</a:t>
            </a:r>
            <a:r>
              <a:rPr lang="zh-CN" altLang="en-US" dirty="0"/>
              <a:t>习惯类似常见的</a:t>
            </a:r>
            <a:r>
              <a:rPr lang="en-US" dirty="0"/>
              <a:t>ML</a:t>
            </a:r>
            <a:r>
              <a:rPr lang="zh-CN" altLang="en-US" dirty="0"/>
              <a:t>框架比如</a:t>
            </a:r>
            <a:r>
              <a:rPr lang="en-US" dirty="0" err="1" smtClean="0"/>
              <a:t>sklearn</a:t>
            </a:r>
            <a:r>
              <a:rPr lang="zh-CN" altLang="en-US" dirty="0" smtClean="0"/>
              <a:t>。</a:t>
            </a:r>
            <a:endParaRPr lang="en-US" altLang="zh-CN" dirty="0" smtClean="0"/>
          </a:p>
          <a:p>
            <a:pPr lvl="1"/>
            <a:r>
              <a:rPr lang="en-US" b="1" dirty="0" smtClean="0"/>
              <a:t>High level</a:t>
            </a:r>
            <a:r>
              <a:rPr lang="zh-CN" altLang="en-US" b="1" dirty="0" smtClean="0"/>
              <a:t>的</a:t>
            </a:r>
            <a:r>
              <a:rPr lang="en-US" b="1" dirty="0" smtClean="0"/>
              <a:t>API</a:t>
            </a:r>
            <a:r>
              <a:rPr lang="zh-CN" altLang="en-US" b="1" dirty="0" smtClean="0"/>
              <a:t>使用起来要简单方便，尽量优先使用</a:t>
            </a:r>
            <a:r>
              <a:rPr lang="en-US" b="1" dirty="0" smtClean="0"/>
              <a:t>high level</a:t>
            </a:r>
            <a:r>
              <a:rPr lang="zh-CN" altLang="en-US" b="1" dirty="0" smtClean="0"/>
              <a:t>的</a:t>
            </a:r>
            <a:r>
              <a:rPr lang="en-US" b="1" dirty="0" smtClean="0"/>
              <a:t>API</a:t>
            </a:r>
            <a:r>
              <a:rPr lang="zh-CN" altLang="en-US" dirty="0" smtClean="0"/>
              <a:t>。</a:t>
            </a:r>
            <a:endParaRPr lang="en-US" altLang="zh-CN" dirty="0" smtClean="0"/>
          </a:p>
          <a:p>
            <a:pPr lvl="1"/>
            <a:r>
              <a:rPr lang="en-US" b="1" dirty="0"/>
              <a:t>high level API</a:t>
            </a:r>
            <a:r>
              <a:rPr lang="zh-CN" altLang="en-US" b="1" dirty="0"/>
              <a:t>当前支持</a:t>
            </a:r>
            <a:r>
              <a:rPr lang="zh-CN" altLang="en-US" b="1" dirty="0" smtClean="0"/>
              <a:t>（到</a:t>
            </a:r>
            <a:r>
              <a:rPr lang="en-US" b="1" dirty="0" smtClean="0"/>
              <a:t>2020</a:t>
            </a:r>
            <a:r>
              <a:rPr lang="zh-CN" altLang="en-US" b="1" dirty="0" smtClean="0"/>
              <a:t>年</a:t>
            </a:r>
            <a:r>
              <a:rPr lang="en-US" altLang="zh-CN" b="1" dirty="0" smtClean="0"/>
              <a:t>3</a:t>
            </a:r>
            <a:r>
              <a:rPr lang="zh-CN" altLang="en-US" b="1" dirty="0" smtClean="0"/>
              <a:t>月份为止）</a:t>
            </a:r>
            <a:r>
              <a:rPr lang="zh-CN" altLang="en-US" b="1" dirty="0"/>
              <a:t>的</a:t>
            </a:r>
            <a:r>
              <a:rPr lang="en-US" b="1" dirty="0"/>
              <a:t>built-in</a:t>
            </a:r>
            <a:r>
              <a:rPr lang="zh-CN" altLang="en-US" b="1" dirty="0"/>
              <a:t>的</a:t>
            </a:r>
            <a:r>
              <a:rPr lang="en-US" b="1" dirty="0"/>
              <a:t>framework</a:t>
            </a:r>
            <a:r>
              <a:rPr lang="zh-CN" altLang="en-US" b="1" dirty="0"/>
              <a:t>包括：</a:t>
            </a:r>
            <a:r>
              <a:rPr lang="en-US" b="1" dirty="0" err="1"/>
              <a:t>Tensorflow</a:t>
            </a:r>
            <a:r>
              <a:rPr lang="zh-CN" altLang="en-US" b="1" dirty="0"/>
              <a:t>，</a:t>
            </a:r>
            <a:r>
              <a:rPr lang="en-US" b="1" dirty="0" err="1"/>
              <a:t>MxNet</a:t>
            </a:r>
            <a:r>
              <a:rPr lang="zh-CN" altLang="en-US" b="1" dirty="0"/>
              <a:t>，</a:t>
            </a:r>
            <a:r>
              <a:rPr lang="en-US" b="1" dirty="0" err="1"/>
              <a:t>Pytorch</a:t>
            </a:r>
            <a:r>
              <a:rPr lang="zh-CN" altLang="en-US" b="1" dirty="0"/>
              <a:t>，</a:t>
            </a:r>
            <a:r>
              <a:rPr lang="en-US" b="1" dirty="0" err="1"/>
              <a:t>Chainer</a:t>
            </a:r>
            <a:r>
              <a:rPr lang="zh-CN" altLang="en-US" b="1" dirty="0"/>
              <a:t>，</a:t>
            </a:r>
            <a:r>
              <a:rPr lang="en-US" b="1" dirty="0" err="1"/>
              <a:t>sklearn</a:t>
            </a:r>
            <a:r>
              <a:rPr lang="zh-CN" altLang="en-US" b="1" dirty="0"/>
              <a:t>，</a:t>
            </a:r>
            <a:r>
              <a:rPr lang="en-US" b="1" dirty="0" err="1" smtClean="0"/>
              <a:t>xgboost</a:t>
            </a:r>
            <a:r>
              <a:rPr lang="zh-CN" altLang="en-US" b="1" dirty="0" smtClean="0"/>
              <a:t>。</a:t>
            </a:r>
            <a:endParaRPr lang="en-US" altLang="zh-CN" b="1" dirty="0" smtClean="0"/>
          </a:p>
          <a:p>
            <a:pPr lvl="1"/>
            <a:r>
              <a:rPr lang="en-US" b="1" dirty="0" smtClean="0"/>
              <a:t>high </a:t>
            </a:r>
            <a:r>
              <a:rPr lang="en-US" b="1" dirty="0"/>
              <a:t>level API</a:t>
            </a:r>
            <a:r>
              <a:rPr lang="zh-CN" altLang="en-US" b="1" dirty="0" smtClean="0"/>
              <a:t>还支持内建的</a:t>
            </a:r>
            <a:r>
              <a:rPr lang="en-US" altLang="zh-CN" b="1" dirty="0" err="1" smtClean="0"/>
              <a:t>sparkml</a:t>
            </a:r>
            <a:r>
              <a:rPr lang="en-US" altLang="zh-CN" b="1" dirty="0" smtClean="0"/>
              <a:t> model serving</a:t>
            </a:r>
            <a:r>
              <a:rPr lang="zh-CN" altLang="en-US" dirty="0" smtClean="0"/>
              <a:t>。</a:t>
            </a:r>
            <a:endParaRPr lang="en-US" altLang="zh-CN" dirty="0" smtClean="0"/>
          </a:p>
        </p:txBody>
      </p:sp>
    </p:spTree>
    <p:extLst>
      <p:ext uri="{BB962C8B-B14F-4D97-AF65-F5344CB8AC3E}">
        <p14:creationId xmlns:p14="http://schemas.microsoft.com/office/powerpoint/2010/main" val="25062775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58875"/>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54630"/>
            <a:ext cx="10515600" cy="4949370"/>
          </a:xfrm>
        </p:spPr>
        <p:txBody>
          <a:bodyPr>
            <a:normAutofit lnSpcReduction="10000"/>
          </a:bodyPr>
          <a:lstStyle/>
          <a:p>
            <a:r>
              <a:rPr lang="en-US" altLang="zh-CN" b="1" dirty="0" smtClean="0"/>
              <a:t>Tips</a:t>
            </a:r>
            <a:r>
              <a:rPr lang="zh-CN" altLang="en-US" b="1" dirty="0" smtClean="0"/>
              <a:t>：</a:t>
            </a:r>
            <a:endParaRPr lang="en-US" altLang="zh-CN" b="1" dirty="0" smtClean="0"/>
          </a:p>
          <a:p>
            <a:pPr lvl="1"/>
            <a:r>
              <a:rPr lang="en-US" altLang="zh-CN" b="1" dirty="0" err="1" smtClean="0"/>
              <a:t>Sagemaker</a:t>
            </a:r>
            <a:r>
              <a:rPr lang="en-US" altLang="zh-CN" b="1" dirty="0" smtClean="0"/>
              <a:t> </a:t>
            </a:r>
            <a:r>
              <a:rPr lang="zh-CN" altLang="en-US" b="1" dirty="0" smtClean="0"/>
              <a:t>目标检测算法对</a:t>
            </a:r>
            <a:r>
              <a:rPr lang="en-US" altLang="zh-CN" b="1" dirty="0" smtClean="0"/>
              <a:t>BBOX</a:t>
            </a:r>
            <a:r>
              <a:rPr lang="zh-CN" altLang="en-US" b="1" dirty="0" smtClean="0"/>
              <a:t>的格式要求：</a:t>
            </a:r>
            <a:endParaRPr lang="en-US" altLang="zh-CN" b="1" dirty="0" smtClean="0"/>
          </a:p>
          <a:p>
            <a:pPr lvl="2"/>
            <a:r>
              <a:rPr lang="zh-CN" altLang="en-US" b="1" dirty="0"/>
              <a:t>对于</a:t>
            </a:r>
            <a:r>
              <a:rPr lang="en-US" b="1" dirty="0" err="1"/>
              <a:t>json</a:t>
            </a:r>
            <a:r>
              <a:rPr lang="zh-CN" altLang="en-US" b="1" dirty="0"/>
              <a:t>格式的输入标注文件</a:t>
            </a:r>
            <a:r>
              <a:rPr lang="zh-CN" altLang="en-US" b="1" dirty="0" smtClean="0"/>
              <a:t>，</a:t>
            </a:r>
            <a:r>
              <a:rPr lang="en-US" altLang="zh-CN" b="1" dirty="0"/>
              <a:t> </a:t>
            </a:r>
            <a:r>
              <a:rPr lang="zh-CN" altLang="en-US" b="1" dirty="0" smtClean="0"/>
              <a:t>要</a:t>
            </a:r>
            <a:r>
              <a:rPr lang="zh-CN" altLang="en-US" b="1" dirty="0"/>
              <a:t>求的坐标格式是</a:t>
            </a:r>
            <a:r>
              <a:rPr lang="zh-CN" altLang="en-US" b="1" dirty="0" smtClean="0"/>
              <a:t>：</a:t>
            </a:r>
            <a:r>
              <a:rPr lang="en-US" altLang="zh-CN" b="1" dirty="0" smtClean="0"/>
              <a:t>[</a:t>
            </a:r>
            <a:r>
              <a:rPr lang="en-US" b="1" dirty="0" smtClean="0"/>
              <a:t>top, left, width, height]</a:t>
            </a:r>
          </a:p>
          <a:p>
            <a:pPr lvl="3"/>
            <a:r>
              <a:rPr lang="zh-CN" altLang="en-US" dirty="0" smtClean="0"/>
              <a:t>如</a:t>
            </a:r>
            <a:r>
              <a:rPr lang="zh-CN" altLang="en-US" dirty="0"/>
              <a:t>果你的数据集的标注是</a:t>
            </a:r>
            <a:r>
              <a:rPr lang="en-US" dirty="0"/>
              <a:t>PASCAL VOC</a:t>
            </a:r>
            <a:r>
              <a:rPr lang="zh-CN" altLang="en-US" dirty="0"/>
              <a:t>格式的（</a:t>
            </a:r>
            <a:r>
              <a:rPr lang="en-US" dirty="0" err="1"/>
              <a:t>xmin</a:t>
            </a:r>
            <a:r>
              <a:rPr lang="zh-CN" altLang="en-US" dirty="0"/>
              <a:t>，</a:t>
            </a:r>
            <a:r>
              <a:rPr lang="en-US" dirty="0" err="1"/>
              <a:t>ymin</a:t>
            </a:r>
            <a:r>
              <a:rPr lang="zh-CN" altLang="en-US" dirty="0"/>
              <a:t>，</a:t>
            </a:r>
            <a:r>
              <a:rPr lang="en-US" dirty="0" err="1"/>
              <a:t>xmax</a:t>
            </a:r>
            <a:r>
              <a:rPr lang="zh-CN" altLang="en-US" dirty="0"/>
              <a:t>，</a:t>
            </a:r>
            <a:r>
              <a:rPr lang="en-US" dirty="0" err="1"/>
              <a:t>ymax</a:t>
            </a:r>
            <a:r>
              <a:rPr lang="zh-CN" altLang="en-US" dirty="0"/>
              <a:t>）或者是</a:t>
            </a:r>
            <a:r>
              <a:rPr lang="en-US" dirty="0"/>
              <a:t>COCO</a:t>
            </a:r>
            <a:r>
              <a:rPr lang="zh-CN" altLang="en-US" dirty="0"/>
              <a:t>格式的（</a:t>
            </a:r>
            <a:r>
              <a:rPr lang="en-US" dirty="0"/>
              <a:t>x</a:t>
            </a:r>
            <a:r>
              <a:rPr lang="zh-CN" altLang="en-US" dirty="0"/>
              <a:t>，</a:t>
            </a:r>
            <a:r>
              <a:rPr lang="en-US" dirty="0"/>
              <a:t>y</a:t>
            </a:r>
            <a:r>
              <a:rPr lang="zh-CN" altLang="en-US" dirty="0"/>
              <a:t>，</a:t>
            </a:r>
            <a:r>
              <a:rPr lang="en-US" dirty="0"/>
              <a:t>width</a:t>
            </a:r>
            <a:r>
              <a:rPr lang="zh-CN" altLang="en-US" dirty="0"/>
              <a:t>，</a:t>
            </a:r>
            <a:r>
              <a:rPr lang="en-US" dirty="0"/>
              <a:t>height</a:t>
            </a:r>
            <a:r>
              <a:rPr lang="zh-CN" altLang="en-US" dirty="0"/>
              <a:t>），都需要做不同的转</a:t>
            </a:r>
            <a:r>
              <a:rPr lang="zh-CN" altLang="en-US" dirty="0" smtClean="0"/>
              <a:t>换。</a:t>
            </a:r>
            <a:endParaRPr lang="en-US" dirty="0"/>
          </a:p>
          <a:p>
            <a:pPr lvl="2"/>
            <a:r>
              <a:rPr lang="zh-CN" altLang="en-US" b="1" dirty="0"/>
              <a:t>对于</a:t>
            </a:r>
            <a:r>
              <a:rPr lang="en-US" b="1" dirty="0" err="1"/>
              <a:t>recordIO</a:t>
            </a:r>
            <a:r>
              <a:rPr lang="zh-CN" altLang="en-US" b="1" dirty="0"/>
              <a:t>格式的输入文件</a:t>
            </a:r>
            <a:r>
              <a:rPr lang="zh-CN" altLang="en-US" b="1" dirty="0" smtClean="0"/>
              <a:t>，</a:t>
            </a:r>
            <a:r>
              <a:rPr lang="en-US" altLang="zh-CN" b="1" dirty="0"/>
              <a:t> </a:t>
            </a:r>
            <a:r>
              <a:rPr lang="zh-CN" altLang="en-US" b="1" dirty="0" smtClean="0"/>
              <a:t>要</a:t>
            </a:r>
            <a:r>
              <a:rPr lang="zh-CN" altLang="en-US" b="1" dirty="0"/>
              <a:t>求的坐标格式</a:t>
            </a:r>
            <a:r>
              <a:rPr lang="zh-CN" altLang="en-US" b="1" dirty="0" smtClean="0"/>
              <a:t>是相对坐标</a:t>
            </a:r>
            <a:r>
              <a:rPr lang="zh-CN" altLang="en-US" dirty="0" smtClean="0"/>
              <a:t>：</a:t>
            </a:r>
            <a:endParaRPr lang="en-US" altLang="zh-CN" dirty="0" smtClean="0"/>
          </a:p>
          <a:p>
            <a:pPr lvl="3"/>
            <a:r>
              <a:rPr lang="en-US" altLang="zh-CN" dirty="0" smtClean="0"/>
              <a:t>[</a:t>
            </a:r>
            <a:r>
              <a:rPr lang="en-US" dirty="0" err="1" smtClean="0"/>
              <a:t>xmin</a:t>
            </a:r>
            <a:r>
              <a:rPr lang="en-US" dirty="0" smtClean="0"/>
              <a:t>/width</a:t>
            </a:r>
            <a:r>
              <a:rPr lang="zh-CN" altLang="en-US" dirty="0"/>
              <a:t>，</a:t>
            </a:r>
            <a:r>
              <a:rPr lang="en-US" dirty="0" err="1"/>
              <a:t>ymin</a:t>
            </a:r>
            <a:r>
              <a:rPr lang="en-US" dirty="0"/>
              <a:t>/height</a:t>
            </a:r>
            <a:r>
              <a:rPr lang="zh-CN" altLang="en-US" dirty="0"/>
              <a:t>，</a:t>
            </a:r>
            <a:r>
              <a:rPr lang="en-US" dirty="0" err="1"/>
              <a:t>xmax</a:t>
            </a:r>
            <a:r>
              <a:rPr lang="en-US" dirty="0"/>
              <a:t>/width</a:t>
            </a:r>
            <a:r>
              <a:rPr lang="zh-CN" altLang="en-US" dirty="0"/>
              <a:t>，</a:t>
            </a:r>
            <a:r>
              <a:rPr lang="en-US" dirty="0" err="1" smtClean="0"/>
              <a:t>ymax</a:t>
            </a:r>
            <a:r>
              <a:rPr lang="en-US" dirty="0" smtClean="0"/>
              <a:t>/height</a:t>
            </a:r>
            <a:r>
              <a:rPr lang="en-US" altLang="zh-CN" dirty="0" smtClean="0"/>
              <a:t>]</a:t>
            </a:r>
          </a:p>
          <a:p>
            <a:pPr lvl="1"/>
            <a:r>
              <a:rPr lang="zh-CN" altLang="en-US" b="1" dirty="0" smtClean="0"/>
              <a:t>超</a:t>
            </a:r>
            <a:r>
              <a:rPr lang="zh-CN" altLang="en-US" b="1" dirty="0"/>
              <a:t>参</a:t>
            </a:r>
            <a:r>
              <a:rPr lang="zh-CN" altLang="en-US" b="1" dirty="0" smtClean="0"/>
              <a:t>数</a:t>
            </a:r>
            <a:r>
              <a:rPr lang="en-US" b="1" dirty="0" err="1" smtClean="0"/>
              <a:t>overlap_threshold</a:t>
            </a:r>
            <a:r>
              <a:rPr lang="zh-CN" altLang="en-US" b="1" dirty="0" smtClean="0"/>
              <a:t>是在训练阶段用来选择候选框的</a:t>
            </a:r>
            <a:r>
              <a:rPr lang="zh-CN" altLang="en-US" dirty="0" smtClean="0"/>
              <a:t>。</a:t>
            </a:r>
            <a:endParaRPr lang="en-US" altLang="zh-CN" dirty="0" smtClean="0"/>
          </a:p>
          <a:p>
            <a:pPr lvl="2"/>
            <a:r>
              <a:rPr lang="zh-CN" altLang="en-US" dirty="0" smtClean="0"/>
              <a:t>比</a:t>
            </a:r>
            <a:r>
              <a:rPr lang="zh-CN" altLang="en-US" dirty="0"/>
              <a:t>如需要选择与</a:t>
            </a:r>
            <a:r>
              <a:rPr lang="en-US" altLang="zh-CN" dirty="0"/>
              <a:t>GT</a:t>
            </a:r>
            <a:r>
              <a:rPr lang="zh-CN" altLang="en-US" dirty="0"/>
              <a:t>的</a:t>
            </a:r>
            <a:r>
              <a:rPr lang="en-US" altLang="zh-CN" dirty="0"/>
              <a:t>IOU</a:t>
            </a:r>
            <a:r>
              <a:rPr lang="zh-CN" altLang="en-US" dirty="0"/>
              <a:t>大于某个阈值比如</a:t>
            </a:r>
            <a:r>
              <a:rPr lang="en-US" altLang="zh-CN" dirty="0"/>
              <a:t>0.5</a:t>
            </a:r>
            <a:r>
              <a:rPr lang="zh-CN" altLang="en-US" dirty="0"/>
              <a:t>的</a:t>
            </a:r>
            <a:r>
              <a:rPr lang="en-US" altLang="zh-CN" dirty="0" err="1"/>
              <a:t>bbox</a:t>
            </a:r>
            <a:r>
              <a:rPr lang="zh-CN" altLang="en-US" dirty="0" smtClean="0"/>
              <a:t>。</a:t>
            </a:r>
            <a:endParaRPr lang="en-US" altLang="zh-CN" dirty="0" smtClean="0"/>
          </a:p>
          <a:p>
            <a:pPr lvl="1"/>
            <a:r>
              <a:rPr lang="zh-CN" altLang="en-US" b="1" dirty="0"/>
              <a:t>超参</a:t>
            </a:r>
            <a:r>
              <a:rPr lang="zh-CN" altLang="en-US" b="1" dirty="0" smtClean="0"/>
              <a:t>数</a:t>
            </a:r>
            <a:r>
              <a:rPr lang="en-US" b="1" dirty="0" err="1" smtClean="0"/>
              <a:t>nms_threshold</a:t>
            </a:r>
            <a:r>
              <a:rPr lang="zh-CN" altLang="en-US" b="1" dirty="0" smtClean="0"/>
              <a:t>则是在推理阶段选择最终目标框的</a:t>
            </a:r>
            <a:r>
              <a:rPr lang="zh-CN" altLang="en-US" dirty="0" smtClean="0"/>
              <a:t>。</a:t>
            </a:r>
            <a:endParaRPr lang="en-US" altLang="zh-CN" dirty="0" smtClean="0"/>
          </a:p>
          <a:p>
            <a:pPr lvl="2"/>
            <a:r>
              <a:rPr lang="en-US" altLang="zh-CN" dirty="0" smtClean="0"/>
              <a:t>NMS</a:t>
            </a:r>
            <a:r>
              <a:rPr lang="zh-CN" altLang="en-US" dirty="0" smtClean="0"/>
              <a:t>机制，简</a:t>
            </a:r>
            <a:r>
              <a:rPr lang="zh-CN" altLang="en-US" dirty="0"/>
              <a:t>单理解就是根据设定的固定阈值，对于某个对象的多个测试框，找到该对象置信度最大的检测框</a:t>
            </a:r>
            <a:r>
              <a:rPr lang="en-US" altLang="zh-CN" dirty="0"/>
              <a:t>A</a:t>
            </a:r>
            <a:r>
              <a:rPr lang="zh-CN" altLang="en-US" dirty="0"/>
              <a:t>，并计算其他检测框</a:t>
            </a:r>
            <a:r>
              <a:rPr lang="en-US" altLang="zh-CN" dirty="0"/>
              <a:t>B</a:t>
            </a:r>
            <a:r>
              <a:rPr lang="zh-CN" altLang="en-US" dirty="0"/>
              <a:t>与这个检测框的</a:t>
            </a:r>
            <a:r>
              <a:rPr lang="en-US" altLang="zh-CN" dirty="0"/>
              <a:t>IOU</a:t>
            </a:r>
            <a:r>
              <a:rPr lang="zh-CN" altLang="en-US" dirty="0"/>
              <a:t>，如果</a:t>
            </a:r>
            <a:r>
              <a:rPr lang="en-US" altLang="zh-CN" dirty="0"/>
              <a:t>IOU</a:t>
            </a:r>
            <a:r>
              <a:rPr lang="zh-CN" altLang="en-US" dirty="0"/>
              <a:t>超过阈值，那么检测框</a:t>
            </a:r>
            <a:r>
              <a:rPr lang="en-US" altLang="zh-CN" dirty="0"/>
              <a:t>B</a:t>
            </a:r>
            <a:r>
              <a:rPr lang="zh-CN" altLang="en-US" dirty="0"/>
              <a:t>就被丢弃。</a:t>
            </a:r>
            <a:endParaRPr lang="en-US" altLang="zh-CN" dirty="0"/>
          </a:p>
          <a:p>
            <a:pPr lvl="1"/>
            <a:r>
              <a:rPr lang="en-US" altLang="zh-CN" dirty="0" err="1" smtClean="0"/>
              <a:t>Sagemaker</a:t>
            </a:r>
            <a:r>
              <a:rPr lang="en-US" altLang="zh-CN" dirty="0" smtClean="0"/>
              <a:t> </a:t>
            </a:r>
            <a:r>
              <a:rPr lang="zh-CN" altLang="en-US" dirty="0" smtClean="0"/>
              <a:t>目标检测模型的推</a:t>
            </a:r>
            <a:r>
              <a:rPr lang="zh-CN" altLang="en-US" dirty="0"/>
              <a:t>理</a:t>
            </a:r>
            <a:r>
              <a:rPr lang="zh-CN" altLang="en-US" dirty="0" smtClean="0"/>
              <a:t>的</a:t>
            </a:r>
            <a:r>
              <a:rPr lang="en-US" altLang="zh-CN" dirty="0" smtClean="0"/>
              <a:t>BBOX</a:t>
            </a:r>
            <a:r>
              <a:rPr lang="zh-CN" altLang="en-US" dirty="0"/>
              <a:t>坐标</a:t>
            </a:r>
            <a:r>
              <a:rPr lang="zh-CN" altLang="en-US" dirty="0" smtClean="0"/>
              <a:t>的</a:t>
            </a:r>
            <a:r>
              <a:rPr lang="zh-CN" altLang="en-US" dirty="0"/>
              <a:t>格</a:t>
            </a:r>
            <a:r>
              <a:rPr lang="zh-CN" altLang="en-US" dirty="0" smtClean="0"/>
              <a:t>式是</a:t>
            </a:r>
            <a:r>
              <a:rPr lang="zh-CN" altLang="en-US" b="1" dirty="0"/>
              <a:t>相对坐</a:t>
            </a:r>
            <a:r>
              <a:rPr lang="zh-CN" altLang="en-US" b="1" dirty="0" smtClean="0"/>
              <a:t>标</a:t>
            </a:r>
            <a:r>
              <a:rPr lang="zh-CN" altLang="en-US" dirty="0" smtClean="0"/>
              <a:t>，即：</a:t>
            </a:r>
            <a:r>
              <a:rPr lang="en-US" altLang="zh-CN" dirty="0" smtClean="0"/>
              <a:t>	[</a:t>
            </a:r>
            <a:r>
              <a:rPr lang="en-US" dirty="0" err="1" smtClean="0"/>
              <a:t>xmin</a:t>
            </a:r>
            <a:r>
              <a:rPr lang="en-US" dirty="0" smtClean="0"/>
              <a:t>/width</a:t>
            </a:r>
            <a:r>
              <a:rPr lang="zh-CN" altLang="en-US" dirty="0"/>
              <a:t>，</a:t>
            </a:r>
            <a:r>
              <a:rPr lang="en-US" dirty="0" err="1"/>
              <a:t>ymin</a:t>
            </a:r>
            <a:r>
              <a:rPr lang="en-US" dirty="0"/>
              <a:t>/height</a:t>
            </a:r>
            <a:r>
              <a:rPr lang="zh-CN" altLang="en-US" dirty="0"/>
              <a:t>，</a:t>
            </a:r>
            <a:r>
              <a:rPr lang="en-US" dirty="0" err="1"/>
              <a:t>xmax</a:t>
            </a:r>
            <a:r>
              <a:rPr lang="en-US" dirty="0"/>
              <a:t>/width</a:t>
            </a:r>
            <a:r>
              <a:rPr lang="zh-CN" altLang="en-US" dirty="0"/>
              <a:t>，</a:t>
            </a:r>
            <a:r>
              <a:rPr lang="en-US" dirty="0" err="1" smtClean="0"/>
              <a:t>ymax</a:t>
            </a:r>
            <a:r>
              <a:rPr lang="en-US" dirty="0" smtClean="0"/>
              <a:t>/height</a:t>
            </a:r>
            <a:r>
              <a:rPr lang="en-US" altLang="zh-CN" dirty="0" smtClean="0"/>
              <a:t>] </a:t>
            </a:r>
            <a:endParaRPr lang="en-US" altLang="zh-CN" dirty="0"/>
          </a:p>
          <a:p>
            <a:pPr lvl="1"/>
            <a:endParaRPr lang="en-US" altLang="zh-CN" dirty="0"/>
          </a:p>
          <a:p>
            <a:pPr lvl="2"/>
            <a:endParaRPr lang="en-US" dirty="0"/>
          </a:p>
          <a:p>
            <a:endParaRPr lang="en-US" altLang="zh-CN" b="1" dirty="0" smtClean="0"/>
          </a:p>
          <a:p>
            <a:pPr marL="457200" lvl="1" indent="0">
              <a:buNone/>
            </a:pPr>
            <a:endParaRPr lang="en-US" dirty="0"/>
          </a:p>
        </p:txBody>
      </p:sp>
    </p:spTree>
    <p:extLst>
      <p:ext uri="{BB962C8B-B14F-4D97-AF65-F5344CB8AC3E}">
        <p14:creationId xmlns:p14="http://schemas.microsoft.com/office/powerpoint/2010/main" val="4065207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5332"/>
          </a:xfrm>
        </p:spPr>
        <p:txBody>
          <a:bodyPr/>
          <a:lstStyle/>
          <a:p>
            <a:r>
              <a:rPr lang="zh-CN" altLang="en-US" dirty="0"/>
              <a:t>内建算法</a:t>
            </a:r>
            <a:r>
              <a:rPr lang="en-US" altLang="zh-CN" dirty="0"/>
              <a:t>/</a:t>
            </a:r>
            <a:r>
              <a:rPr lang="zh-CN" altLang="en-US" dirty="0"/>
              <a:t>模型</a:t>
            </a:r>
            <a:r>
              <a:rPr lang="en-US" altLang="zh-CN" dirty="0" smtClean="0"/>
              <a:t>-----</a:t>
            </a:r>
            <a:r>
              <a:rPr lang="en-US" b="1" dirty="0"/>
              <a:t> Semantic </a:t>
            </a:r>
            <a:r>
              <a:rPr lang="en-US" b="1" dirty="0" smtClean="0"/>
              <a:t>Segmentation</a:t>
            </a:r>
            <a:endParaRPr lang="en-US" dirty="0"/>
          </a:p>
        </p:txBody>
      </p:sp>
      <p:sp>
        <p:nvSpPr>
          <p:cNvPr id="3" name="Content Placeholder 2"/>
          <p:cNvSpPr>
            <a:spLocks noGrp="1"/>
          </p:cNvSpPr>
          <p:nvPr>
            <p:ph idx="1"/>
          </p:nvPr>
        </p:nvSpPr>
        <p:spPr>
          <a:xfrm>
            <a:off x="838200" y="1480458"/>
            <a:ext cx="10515600" cy="4696505"/>
          </a:xfrm>
        </p:spPr>
        <p:txBody>
          <a:bodyPr/>
          <a:lstStyle/>
          <a:p>
            <a:r>
              <a:rPr lang="zh-CN" altLang="en-US" dirty="0" smtClean="0"/>
              <a:t>语义分割算法，简单说就是按</a:t>
            </a:r>
            <a:r>
              <a:rPr lang="zh-CN" altLang="en-US" dirty="0"/>
              <a:t>照“语义”给图像</a:t>
            </a:r>
            <a:r>
              <a:rPr lang="zh-CN" altLang="en-US" dirty="0" smtClean="0"/>
              <a:t>上感兴趣的目</a:t>
            </a:r>
            <a:r>
              <a:rPr lang="zh-CN" altLang="en-US" dirty="0"/>
              <a:t>标类别中的每</a:t>
            </a:r>
            <a:r>
              <a:rPr lang="zh-CN" altLang="en-US" dirty="0" smtClean="0"/>
              <a:t>一个像素打</a:t>
            </a:r>
            <a:r>
              <a:rPr lang="zh-CN" altLang="en-US" dirty="0"/>
              <a:t>一个标签，使得不同种类的东西在图像上被区分开来。</a:t>
            </a:r>
            <a:r>
              <a:rPr lang="zh-CN" altLang="en-US" b="1" dirty="0"/>
              <a:t>本质上是像素级别的分类任务</a:t>
            </a:r>
            <a:r>
              <a:rPr lang="zh-CN" altLang="en-US" dirty="0"/>
              <a:t>。</a:t>
            </a:r>
            <a:endParaRPr lang="en-US" altLang="zh-CN" dirty="0"/>
          </a:p>
          <a:p>
            <a:pPr lvl="1"/>
            <a:endParaRPr lang="en-US" dirty="0" smtClean="0"/>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922816"/>
            <a:ext cx="10515600" cy="3606634"/>
          </a:xfrm>
          <a:prstGeom prst="rect">
            <a:avLst/>
          </a:prstGeom>
        </p:spPr>
      </p:pic>
    </p:spTree>
    <p:extLst>
      <p:ext uri="{BB962C8B-B14F-4D97-AF65-F5344CB8AC3E}">
        <p14:creationId xmlns:p14="http://schemas.microsoft.com/office/powerpoint/2010/main" val="24520255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Sage</a:t>
            </a:r>
            <a:r>
              <a:rPr lang="en-US" altLang="zh-CN" dirty="0" err="1"/>
              <a:t>M</a:t>
            </a:r>
            <a:r>
              <a:rPr lang="en-US" dirty="0" err="1"/>
              <a:t>aker</a:t>
            </a:r>
            <a:r>
              <a:rPr lang="zh-CN" altLang="en-US" dirty="0"/>
              <a:t>的</a:t>
            </a:r>
            <a:r>
              <a:rPr lang="en-US" dirty="0"/>
              <a:t>Semantic Segmentation</a:t>
            </a:r>
            <a:r>
              <a:rPr lang="zh-CN" altLang="en-US" dirty="0"/>
              <a:t>的特点</a:t>
            </a:r>
            <a:r>
              <a:rPr lang="zh-CN" altLang="en-US" dirty="0" smtClean="0"/>
              <a:t>：</a:t>
            </a:r>
            <a:endParaRPr lang="en-US" altLang="zh-CN" dirty="0" smtClean="0"/>
          </a:p>
          <a:p>
            <a:pPr lvl="1"/>
            <a:r>
              <a:rPr lang="zh-CN" altLang="en-US" dirty="0"/>
              <a:t>可以选择</a:t>
            </a:r>
            <a:r>
              <a:rPr lang="en-US" altLang="zh-CN" dirty="0"/>
              <a:t>backbone/encoder</a:t>
            </a:r>
            <a:r>
              <a:rPr lang="zh-CN" altLang="en-US" dirty="0"/>
              <a:t>为</a:t>
            </a:r>
            <a:r>
              <a:rPr lang="en-US" dirty="0"/>
              <a:t>resnet-50</a:t>
            </a:r>
            <a:r>
              <a:rPr lang="zh-CN" altLang="en-US" dirty="0"/>
              <a:t>或者</a:t>
            </a:r>
            <a:r>
              <a:rPr lang="en-US" dirty="0"/>
              <a:t>resnet-101</a:t>
            </a:r>
          </a:p>
          <a:p>
            <a:pPr lvl="1"/>
            <a:r>
              <a:rPr lang="zh-CN" altLang="en-US" dirty="0"/>
              <a:t>可</a:t>
            </a:r>
            <a:r>
              <a:rPr lang="zh-CN" altLang="en-US" dirty="0" smtClean="0"/>
              <a:t>以选</a:t>
            </a:r>
            <a:r>
              <a:rPr lang="zh-CN" altLang="en-US" dirty="0"/>
              <a:t>择三种语义分割网络模</a:t>
            </a:r>
            <a:r>
              <a:rPr lang="zh-CN" altLang="en-US" dirty="0" smtClean="0"/>
              <a:t>型作为</a:t>
            </a:r>
            <a:r>
              <a:rPr lang="en-US" altLang="zh-CN" dirty="0" smtClean="0"/>
              <a:t>decoder</a:t>
            </a:r>
            <a:r>
              <a:rPr lang="zh-CN" altLang="en-US" dirty="0" smtClean="0"/>
              <a:t>：</a:t>
            </a:r>
            <a:r>
              <a:rPr lang="en-US" altLang="zh-CN" dirty="0"/>
              <a:t>FCN, PSP, DeepLabV3</a:t>
            </a:r>
          </a:p>
          <a:p>
            <a:pPr lvl="1"/>
            <a:r>
              <a:rPr lang="zh-CN" altLang="en-US" b="1" dirty="0" smtClean="0"/>
              <a:t>支</a:t>
            </a:r>
            <a:r>
              <a:rPr lang="zh-CN" altLang="en-US" b="1" dirty="0"/>
              <a:t>持增量训练</a:t>
            </a:r>
            <a:endParaRPr lang="en-US" altLang="zh-CN" b="1" dirty="0"/>
          </a:p>
          <a:p>
            <a:pPr lvl="2"/>
            <a:r>
              <a:rPr lang="zh-CN" altLang="en-US" dirty="0"/>
              <a:t>提供</a:t>
            </a:r>
            <a:r>
              <a:rPr lang="en-US" altLang="zh-CN" dirty="0"/>
              <a:t>model </a:t>
            </a:r>
            <a:r>
              <a:rPr lang="en-US" altLang="zh-CN" dirty="0" smtClean="0"/>
              <a:t>channel</a:t>
            </a:r>
            <a:r>
              <a:rPr lang="zh-CN" altLang="en-US" dirty="0" smtClean="0"/>
              <a:t>即可</a:t>
            </a:r>
            <a:endParaRPr lang="en-US" altLang="zh-CN" dirty="0"/>
          </a:p>
          <a:p>
            <a:pPr lvl="1"/>
            <a:r>
              <a:rPr lang="zh-CN" altLang="en-US" b="1" dirty="0" smtClean="0"/>
              <a:t>支持</a:t>
            </a:r>
            <a:r>
              <a:rPr lang="en-US" altLang="zh-CN" b="1" dirty="0" smtClean="0"/>
              <a:t>transfer learning</a:t>
            </a:r>
            <a:r>
              <a:rPr lang="zh-CN" altLang="en-US" dirty="0" smtClean="0"/>
              <a:t>：</a:t>
            </a:r>
            <a:endParaRPr lang="en-US" altLang="zh-CN" dirty="0" smtClean="0"/>
          </a:p>
          <a:p>
            <a:pPr lvl="2"/>
            <a:r>
              <a:rPr lang="zh-CN" altLang="en-US" dirty="0"/>
              <a:t>设置超参数</a:t>
            </a:r>
            <a:r>
              <a:rPr lang="en-US" dirty="0" err="1"/>
              <a:t>use_pretrained_model</a:t>
            </a:r>
            <a:r>
              <a:rPr lang="zh-CN" altLang="en-US" dirty="0"/>
              <a:t>为</a:t>
            </a:r>
            <a:r>
              <a:rPr lang="en-US" altLang="zh-CN" dirty="0"/>
              <a:t>True</a:t>
            </a:r>
            <a:r>
              <a:rPr lang="zh-CN" altLang="en-US" dirty="0"/>
              <a:t>就开启</a:t>
            </a:r>
            <a:r>
              <a:rPr lang="en-US" altLang="zh-CN" dirty="0"/>
              <a:t>transfer learning. </a:t>
            </a:r>
            <a:r>
              <a:rPr lang="zh-CN" altLang="en-US" dirty="0"/>
              <a:t>这个只是对</a:t>
            </a:r>
            <a:r>
              <a:rPr lang="en-US" altLang="zh-CN" dirty="0"/>
              <a:t>backbone</a:t>
            </a:r>
            <a:r>
              <a:rPr lang="zh-CN" altLang="en-US" dirty="0"/>
              <a:t>进行基</a:t>
            </a:r>
            <a:r>
              <a:rPr lang="zh-CN" altLang="en-US" dirty="0" smtClean="0"/>
              <a:t>于</a:t>
            </a:r>
            <a:r>
              <a:rPr lang="en-US" altLang="zh-CN" dirty="0" smtClean="0"/>
              <a:t>ImageNet</a:t>
            </a:r>
            <a:r>
              <a:rPr lang="zh-CN" altLang="en-US" dirty="0" smtClean="0"/>
              <a:t>数据集的</a:t>
            </a:r>
            <a:r>
              <a:rPr lang="en-US" altLang="zh-CN" dirty="0" smtClean="0"/>
              <a:t>pre-trained</a:t>
            </a:r>
            <a:r>
              <a:rPr lang="zh-CN" altLang="en-US" dirty="0" smtClean="0"/>
              <a:t>模型的参数初</a:t>
            </a:r>
            <a:r>
              <a:rPr lang="zh-CN" altLang="en-US" dirty="0"/>
              <a:t>始化</a:t>
            </a:r>
            <a:r>
              <a:rPr lang="en-US" altLang="zh-CN" dirty="0"/>
              <a:t>.</a:t>
            </a:r>
          </a:p>
          <a:p>
            <a:pPr lvl="2"/>
            <a:r>
              <a:rPr lang="en-US" altLang="zh-CN" dirty="0"/>
              <a:t>Decoder</a:t>
            </a:r>
            <a:r>
              <a:rPr lang="zh-CN" altLang="en-US" dirty="0"/>
              <a:t>部分不支持</a:t>
            </a:r>
            <a:r>
              <a:rPr lang="en-US" altLang="zh-CN" dirty="0" smtClean="0"/>
              <a:t>pre-trained </a:t>
            </a:r>
            <a:r>
              <a:rPr lang="zh-CN" altLang="en-US" dirty="0"/>
              <a:t>模型来初始化</a:t>
            </a:r>
            <a:r>
              <a:rPr lang="en-US" altLang="zh-CN" dirty="0"/>
              <a:t>.</a:t>
            </a:r>
          </a:p>
          <a:p>
            <a:pPr lvl="1"/>
            <a:r>
              <a:rPr lang="zh-CN" altLang="en-US" b="1" dirty="0"/>
              <a:t>模</a:t>
            </a:r>
            <a:r>
              <a:rPr lang="zh-CN" altLang="en-US" b="1" dirty="0" smtClean="0"/>
              <a:t>型预测的输</a:t>
            </a:r>
            <a:r>
              <a:rPr lang="zh-CN" altLang="en-US" b="1" dirty="0"/>
              <a:t>出支持两种方</a:t>
            </a:r>
            <a:r>
              <a:rPr lang="zh-CN" altLang="en-US" b="1" dirty="0" smtClean="0"/>
              <a:t>式</a:t>
            </a:r>
            <a:r>
              <a:rPr lang="zh-CN" altLang="en-US" dirty="0" smtClean="0"/>
              <a:t>：</a:t>
            </a:r>
            <a:endParaRPr lang="en-US" altLang="zh-CN" dirty="0"/>
          </a:p>
          <a:p>
            <a:pPr lvl="2"/>
            <a:r>
              <a:rPr lang="zh-CN" altLang="en-US" dirty="0"/>
              <a:t>如果设置</a:t>
            </a:r>
            <a:r>
              <a:rPr lang="en-US" altLang="zh-CN" dirty="0" err="1"/>
              <a:t>AcceptType</a:t>
            </a:r>
            <a:r>
              <a:rPr lang="zh-CN" altLang="en-US" dirty="0"/>
              <a:t>为</a:t>
            </a:r>
            <a:r>
              <a:rPr lang="en-US" altLang="zh-CN" dirty="0"/>
              <a:t>image/</a:t>
            </a:r>
            <a:r>
              <a:rPr lang="en-US" altLang="zh-CN" dirty="0" err="1"/>
              <a:t>png</a:t>
            </a:r>
            <a:r>
              <a:rPr lang="zh-CN" altLang="en-US" dirty="0"/>
              <a:t>，获得的是</a:t>
            </a:r>
            <a:r>
              <a:rPr lang="en-US" altLang="zh-CN" dirty="0"/>
              <a:t>segmentation mask</a:t>
            </a:r>
            <a:r>
              <a:rPr lang="zh-CN" altLang="en-US" dirty="0"/>
              <a:t>的</a:t>
            </a:r>
            <a:r>
              <a:rPr lang="en-US" altLang="zh-CN" dirty="0"/>
              <a:t>PNG</a:t>
            </a:r>
            <a:r>
              <a:rPr lang="zh-CN" altLang="en-US" dirty="0"/>
              <a:t>文</a:t>
            </a:r>
            <a:r>
              <a:rPr lang="zh-CN" altLang="en-US" dirty="0" smtClean="0"/>
              <a:t>件；每个像素值代表具体的类别。</a:t>
            </a:r>
            <a:endParaRPr lang="en-US" altLang="zh-CN" dirty="0"/>
          </a:p>
          <a:p>
            <a:pPr lvl="2"/>
            <a:r>
              <a:rPr lang="zh-CN" altLang="en-US" dirty="0"/>
              <a:t>如果设置</a:t>
            </a:r>
            <a:r>
              <a:rPr lang="en-US" altLang="zh-CN" dirty="0" err="1"/>
              <a:t>AcceptType</a:t>
            </a:r>
            <a:r>
              <a:rPr lang="en-US" altLang="zh-CN" dirty="0"/>
              <a:t> </a:t>
            </a:r>
            <a:r>
              <a:rPr lang="zh-CN" altLang="en-US" dirty="0"/>
              <a:t>为</a:t>
            </a:r>
            <a:r>
              <a:rPr lang="en-US" altLang="zh-CN" dirty="0"/>
              <a:t>application/x-</a:t>
            </a:r>
            <a:r>
              <a:rPr lang="en-US" altLang="zh-CN" dirty="0" err="1"/>
              <a:t>recordio</a:t>
            </a:r>
            <a:r>
              <a:rPr lang="en-US" altLang="zh-CN" dirty="0"/>
              <a:t>-</a:t>
            </a:r>
            <a:r>
              <a:rPr lang="en-US" altLang="zh-CN" dirty="0" err="1"/>
              <a:t>protobuf</a:t>
            </a:r>
            <a:r>
              <a:rPr lang="zh-CN" altLang="en-US" dirty="0" smtClean="0"/>
              <a:t>，对</a:t>
            </a:r>
            <a:r>
              <a:rPr lang="en-US" altLang="zh-CN" dirty="0" err="1" smtClean="0"/>
              <a:t>recordIO</a:t>
            </a:r>
            <a:r>
              <a:rPr lang="zh-CN" altLang="en-US" dirty="0" smtClean="0"/>
              <a:t>格式的</a:t>
            </a:r>
            <a:r>
              <a:rPr lang="en-US" altLang="zh-CN" dirty="0" smtClean="0"/>
              <a:t>response</a:t>
            </a:r>
            <a:r>
              <a:rPr lang="zh-CN" altLang="en-US" dirty="0" smtClean="0"/>
              <a:t>解码后获</a:t>
            </a:r>
            <a:r>
              <a:rPr lang="zh-CN" altLang="en-US" dirty="0"/>
              <a:t>得的是</a:t>
            </a:r>
            <a:r>
              <a:rPr lang="en-US" altLang="zh-CN" dirty="0"/>
              <a:t>3D </a:t>
            </a:r>
            <a:r>
              <a:rPr lang="en-US" altLang="zh-CN" dirty="0" smtClean="0"/>
              <a:t>tensor</a:t>
            </a:r>
            <a:r>
              <a:rPr lang="zh-CN" altLang="en-US" dirty="0" smtClean="0"/>
              <a:t>；</a:t>
            </a:r>
            <a:r>
              <a:rPr lang="zh-CN" altLang="en-US" b="1" dirty="0" smtClean="0"/>
              <a:t>第</a:t>
            </a:r>
            <a:r>
              <a:rPr lang="zh-CN" altLang="en-US" b="1" dirty="0"/>
              <a:t>三个维度就是类别的数量，每个类别一个</a:t>
            </a:r>
            <a:r>
              <a:rPr lang="en-US" altLang="zh-CN" b="1" dirty="0"/>
              <a:t>2D</a:t>
            </a:r>
            <a:r>
              <a:rPr lang="zh-CN" altLang="en-US" b="1" dirty="0"/>
              <a:t>概率矩阵</a:t>
            </a:r>
            <a:r>
              <a:rPr lang="zh-CN" altLang="en-US" dirty="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37669695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a:bodyPr>
          <a:lstStyle/>
          <a:p>
            <a:r>
              <a:rPr lang="en-US" altLang="zh-CN" dirty="0" smtClean="0"/>
              <a:t>Tips:</a:t>
            </a:r>
          </a:p>
          <a:p>
            <a:pPr lvl="1"/>
            <a:r>
              <a:rPr lang="zh-CN" altLang="en-US" b="1" dirty="0" smtClean="0"/>
              <a:t>超</a:t>
            </a:r>
            <a:r>
              <a:rPr lang="zh-CN" altLang="en-US" b="1" dirty="0"/>
              <a:t>参数</a:t>
            </a:r>
            <a:r>
              <a:rPr lang="en-US" b="1" dirty="0" err="1"/>
              <a:t>num_classes</a:t>
            </a:r>
            <a:r>
              <a:rPr lang="zh-CN" altLang="en-US" b="1" dirty="0"/>
              <a:t>的有效范围是</a:t>
            </a:r>
            <a:r>
              <a:rPr lang="en-US" altLang="zh-CN" b="1" dirty="0"/>
              <a:t>[2,254</a:t>
            </a:r>
            <a:r>
              <a:rPr lang="en-US" altLang="zh-CN" b="1" dirty="0" smtClean="0"/>
              <a:t>]</a:t>
            </a:r>
          </a:p>
          <a:p>
            <a:pPr lvl="2"/>
            <a:r>
              <a:rPr lang="zh-CN" altLang="en-US" dirty="0" smtClean="0"/>
              <a:t>因</a:t>
            </a:r>
            <a:r>
              <a:rPr lang="zh-CN" altLang="en-US" dirty="0"/>
              <a:t>此使</a:t>
            </a:r>
            <a:r>
              <a:rPr lang="zh-CN" altLang="en-US" dirty="0" smtClean="0"/>
              <a:t>用时，目标对象的类</a:t>
            </a:r>
            <a:r>
              <a:rPr lang="zh-CN" altLang="en-US" dirty="0"/>
              <a:t>别数量不能超过</a:t>
            </a:r>
            <a:r>
              <a:rPr lang="en-US" altLang="zh-CN" dirty="0"/>
              <a:t>253.  </a:t>
            </a:r>
            <a:r>
              <a:rPr lang="zh-CN" altLang="en-US" dirty="0"/>
              <a:t>算上背景，最多是</a:t>
            </a:r>
            <a:r>
              <a:rPr lang="en-US" altLang="zh-CN" dirty="0"/>
              <a:t>254</a:t>
            </a:r>
            <a:r>
              <a:rPr lang="zh-CN" altLang="en-US" dirty="0"/>
              <a:t>类</a:t>
            </a:r>
            <a:r>
              <a:rPr lang="zh-CN" altLang="en-US" dirty="0" smtClean="0"/>
              <a:t>。</a:t>
            </a:r>
            <a:endParaRPr lang="en-US" altLang="zh-CN" dirty="0" smtClean="0"/>
          </a:p>
          <a:p>
            <a:pPr lvl="2"/>
            <a:r>
              <a:rPr lang="zh-CN" altLang="en-US" dirty="0" smtClean="0"/>
              <a:t>支</a:t>
            </a:r>
            <a:r>
              <a:rPr lang="zh-CN" altLang="en-US" dirty="0"/>
              <a:t>持的类别编号是</a:t>
            </a:r>
            <a:r>
              <a:rPr lang="en-US" altLang="zh-CN" dirty="0"/>
              <a:t>0</a:t>
            </a:r>
            <a:r>
              <a:rPr lang="zh-CN" altLang="en-US" dirty="0"/>
              <a:t>～</a:t>
            </a:r>
            <a:r>
              <a:rPr lang="en-US" altLang="zh-CN" dirty="0"/>
              <a:t>254</a:t>
            </a:r>
            <a:r>
              <a:rPr lang="zh-CN" altLang="en-US" dirty="0"/>
              <a:t>，如果你的类别编号是</a:t>
            </a:r>
            <a:r>
              <a:rPr lang="en-US" altLang="zh-CN" dirty="0"/>
              <a:t>255</a:t>
            </a:r>
            <a:r>
              <a:rPr lang="zh-CN" altLang="en-US" dirty="0"/>
              <a:t>，</a:t>
            </a:r>
            <a:r>
              <a:rPr lang="en-US" altLang="zh-CN" dirty="0" err="1"/>
              <a:t>Sagemaker</a:t>
            </a:r>
            <a:r>
              <a:rPr lang="zh-CN" altLang="en-US" dirty="0"/>
              <a:t>会把它特殊处</a:t>
            </a:r>
            <a:r>
              <a:rPr lang="zh-CN" altLang="en-US" dirty="0" smtClean="0"/>
              <a:t>理从而出</a:t>
            </a:r>
            <a:r>
              <a:rPr lang="zh-CN" altLang="en-US" dirty="0"/>
              <a:t>问题。</a:t>
            </a:r>
            <a:endParaRPr lang="en-US" altLang="zh-CN" dirty="0"/>
          </a:p>
          <a:p>
            <a:pPr lvl="1"/>
            <a:r>
              <a:rPr lang="en-US" altLang="zh-CN" dirty="0" err="1"/>
              <a:t>label_map</a:t>
            </a:r>
            <a:r>
              <a:rPr lang="zh-CN" altLang="en-US" dirty="0"/>
              <a:t>文件的作</a:t>
            </a:r>
            <a:r>
              <a:rPr lang="zh-CN" altLang="en-US" dirty="0" smtClean="0"/>
              <a:t>用：</a:t>
            </a:r>
            <a:endParaRPr lang="en-US" altLang="zh-CN" dirty="0" smtClean="0"/>
          </a:p>
          <a:p>
            <a:pPr lvl="2"/>
            <a:r>
              <a:rPr lang="zh-CN" altLang="en-US" dirty="0" smtClean="0"/>
              <a:t>将</a:t>
            </a:r>
            <a:r>
              <a:rPr lang="en-US" altLang="zh-CN" dirty="0"/>
              <a:t>annotation</a:t>
            </a:r>
            <a:r>
              <a:rPr lang="zh-CN" altLang="en-US" dirty="0"/>
              <a:t>文件的值（</a:t>
            </a:r>
            <a:r>
              <a:rPr lang="en-US" altLang="zh-CN" dirty="0"/>
              <a:t>0~254</a:t>
            </a:r>
            <a:r>
              <a:rPr lang="zh-CN" altLang="en-US" dirty="0"/>
              <a:t>）与类别关系对应</a:t>
            </a:r>
            <a:r>
              <a:rPr lang="zh-CN" altLang="en-US" dirty="0" smtClean="0"/>
              <a:t>上；</a:t>
            </a:r>
            <a:r>
              <a:rPr lang="en-US" altLang="zh-CN" dirty="0" smtClean="0"/>
              <a:t>scale</a:t>
            </a:r>
            <a:r>
              <a:rPr lang="zh-CN" altLang="en-US" dirty="0"/>
              <a:t>参</a:t>
            </a:r>
            <a:r>
              <a:rPr lang="zh-CN" altLang="en-US" dirty="0" smtClean="0"/>
              <a:t>数的含义是把标注文件的所</a:t>
            </a:r>
            <a:r>
              <a:rPr lang="zh-CN" altLang="en-US" dirty="0"/>
              <a:t>有像素值缩放对应倍数</a:t>
            </a:r>
            <a:r>
              <a:rPr lang="zh-CN" altLang="en-US" dirty="0" smtClean="0"/>
              <a:t>后就变成了类别编号。</a:t>
            </a:r>
            <a:endParaRPr lang="zh-CN" altLang="en-US" dirty="0"/>
          </a:p>
          <a:p>
            <a:pPr lvl="2"/>
            <a:r>
              <a:rPr lang="zh-CN" altLang="en-US" dirty="0" smtClean="0"/>
              <a:t>除了使用</a:t>
            </a:r>
            <a:r>
              <a:rPr lang="en-US" altLang="zh-CN" dirty="0" smtClean="0"/>
              <a:t>scale</a:t>
            </a:r>
            <a:r>
              <a:rPr lang="zh-CN" altLang="en-US" dirty="0" smtClean="0"/>
              <a:t>做</a:t>
            </a:r>
            <a:r>
              <a:rPr lang="en-US" altLang="zh-CN" dirty="0" smtClean="0"/>
              <a:t>label</a:t>
            </a:r>
            <a:r>
              <a:rPr lang="zh-CN" altLang="en-US" dirty="0" smtClean="0"/>
              <a:t>映射，还可以使用</a:t>
            </a:r>
            <a:r>
              <a:rPr lang="en-US" altLang="zh-CN" dirty="0" smtClean="0"/>
              <a:t>map</a:t>
            </a:r>
            <a:r>
              <a:rPr lang="zh-CN" altLang="en-US" dirty="0" smtClean="0"/>
              <a:t>参数对非连续值做</a:t>
            </a:r>
            <a:r>
              <a:rPr lang="en-US" altLang="zh-CN" dirty="0" smtClean="0"/>
              <a:t>label</a:t>
            </a:r>
            <a:r>
              <a:rPr lang="zh-CN" altLang="en-US" dirty="0" smtClean="0"/>
              <a:t>映射：</a:t>
            </a:r>
            <a:endParaRPr lang="en-US" altLang="zh-CN" dirty="0"/>
          </a:p>
          <a:p>
            <a:pPr lvl="1"/>
            <a:endParaRPr lang="en-US" dirty="0"/>
          </a:p>
          <a:p>
            <a:pPr lvl="1"/>
            <a:endParaRPr lang="en-US" dirty="0"/>
          </a:p>
        </p:txBody>
      </p:sp>
      <p:pic>
        <p:nvPicPr>
          <p:cNvPr id="6" name="Picture 5"/>
          <p:cNvPicPr>
            <a:picLocks noChangeAspect="1"/>
          </p:cNvPicPr>
          <p:nvPr/>
        </p:nvPicPr>
        <p:blipFill>
          <a:blip r:embed="rId2"/>
          <a:stretch>
            <a:fillRect/>
          </a:stretch>
        </p:blipFill>
        <p:spPr>
          <a:xfrm>
            <a:off x="4026310" y="5033682"/>
            <a:ext cx="3200400" cy="1537057"/>
          </a:xfrm>
          <a:prstGeom prst="rect">
            <a:avLst/>
          </a:prstGeom>
        </p:spPr>
      </p:pic>
    </p:spTree>
    <p:extLst>
      <p:ext uri="{BB962C8B-B14F-4D97-AF65-F5344CB8AC3E}">
        <p14:creationId xmlns:p14="http://schemas.microsoft.com/office/powerpoint/2010/main" val="23725383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213" y="3093577"/>
            <a:ext cx="10515600" cy="1325563"/>
          </a:xfrm>
        </p:spPr>
        <p:txBody>
          <a:bodyPr>
            <a:normAutofit/>
          </a:bodyPr>
          <a:lstStyle/>
          <a:p>
            <a:pPr algn="ctr"/>
            <a:r>
              <a:rPr lang="en-US" altLang="zh-CN" sz="6000" dirty="0" smtClean="0"/>
              <a:t>NLP</a:t>
            </a:r>
            <a:r>
              <a:rPr lang="zh-CN" altLang="en-US" sz="6000" dirty="0"/>
              <a:t>和</a:t>
            </a:r>
            <a:r>
              <a:rPr lang="zh-CN" altLang="en-US" sz="6000" dirty="0" smtClean="0"/>
              <a:t>语音识别相关</a:t>
            </a:r>
            <a:endParaRPr lang="en-US" sz="6000" dirty="0"/>
          </a:p>
        </p:txBody>
      </p:sp>
    </p:spTree>
    <p:extLst>
      <p:ext uri="{BB962C8B-B14F-4D97-AF65-F5344CB8AC3E}">
        <p14:creationId xmlns:p14="http://schemas.microsoft.com/office/powerpoint/2010/main" val="22550164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42026"/>
          </a:xfrm>
        </p:spPr>
        <p:txBody>
          <a:bodyPr/>
          <a:lstStyle/>
          <a:p>
            <a:r>
              <a:rPr lang="zh-CN" altLang="en-US" dirty="0" smtClean="0"/>
              <a:t>内建算法</a:t>
            </a:r>
            <a:r>
              <a:rPr lang="en-US" altLang="zh-CN" dirty="0" smtClean="0"/>
              <a:t>/</a:t>
            </a:r>
            <a:r>
              <a:rPr lang="zh-CN" altLang="en-US" dirty="0"/>
              <a:t>模</a:t>
            </a:r>
            <a:r>
              <a:rPr lang="zh-CN" altLang="en-US" dirty="0" smtClean="0"/>
              <a:t>型</a:t>
            </a:r>
            <a:r>
              <a:rPr lang="en-US" altLang="zh-CN" dirty="0" smtClean="0"/>
              <a:t>-----</a:t>
            </a:r>
            <a:r>
              <a:rPr lang="en-US" altLang="zh-CN" dirty="0" err="1" smtClean="0"/>
              <a:t>BlazingText</a:t>
            </a:r>
            <a:endParaRPr lang="en-US" dirty="0"/>
          </a:p>
        </p:txBody>
      </p:sp>
      <p:sp>
        <p:nvSpPr>
          <p:cNvPr id="3" name="Content Placeholder 2"/>
          <p:cNvSpPr>
            <a:spLocks noGrp="1"/>
          </p:cNvSpPr>
          <p:nvPr>
            <p:ph idx="1"/>
          </p:nvPr>
        </p:nvSpPr>
        <p:spPr>
          <a:xfrm>
            <a:off x="838200" y="1907151"/>
            <a:ext cx="10348913" cy="4722249"/>
          </a:xfrm>
        </p:spPr>
        <p:txBody>
          <a:bodyPr>
            <a:normAutofit/>
          </a:bodyPr>
          <a:lstStyle/>
          <a:p>
            <a:r>
              <a:rPr lang="en-US" altLang="zh-CN" dirty="0" err="1" smtClean="0"/>
              <a:t>BlazingText</a:t>
            </a:r>
            <a:r>
              <a:rPr lang="zh-CN" altLang="en-US" dirty="0" smtClean="0"/>
              <a:t>是什么？</a:t>
            </a:r>
            <a:endParaRPr lang="en-US" altLang="zh-CN" dirty="0" smtClean="0"/>
          </a:p>
          <a:p>
            <a:pPr lvl="1"/>
            <a:r>
              <a:rPr lang="zh-CN" altLang="en-US" dirty="0" smtClean="0"/>
              <a:t>它是</a:t>
            </a:r>
            <a:r>
              <a:rPr lang="en-US" altLang="zh-CN" dirty="0" smtClean="0"/>
              <a:t>word embedding</a:t>
            </a:r>
            <a:r>
              <a:rPr lang="zh-CN" altLang="en-US" dirty="0" smtClean="0"/>
              <a:t>的一个高效实现。</a:t>
            </a:r>
            <a:endParaRPr lang="en-US" altLang="zh-CN" dirty="0" smtClean="0"/>
          </a:p>
          <a:p>
            <a:pPr lvl="2"/>
            <a:r>
              <a:rPr lang="zh-CN" altLang="en-US" dirty="0"/>
              <a:t>生成的词向量可用于下游</a:t>
            </a:r>
            <a:r>
              <a:rPr lang="en-US" altLang="zh-CN" dirty="0"/>
              <a:t>ML</a:t>
            </a:r>
            <a:r>
              <a:rPr lang="zh-CN" altLang="en-US" dirty="0"/>
              <a:t>任务，注意一词多义的静态词向量的通</a:t>
            </a:r>
            <a:r>
              <a:rPr lang="zh-CN" altLang="en-US" dirty="0" smtClean="0"/>
              <a:t>病。</a:t>
            </a:r>
            <a:endParaRPr lang="en-US" altLang="zh-CN" dirty="0"/>
          </a:p>
          <a:p>
            <a:pPr lvl="1"/>
            <a:r>
              <a:rPr lang="zh-CN" altLang="en-US" dirty="0" smtClean="0"/>
              <a:t>还可以做文本分类任务。</a:t>
            </a:r>
            <a:endParaRPr lang="en-US" altLang="zh-CN" dirty="0" smtClean="0"/>
          </a:p>
          <a:p>
            <a:r>
              <a:rPr lang="en-US" altLang="zh-CN" dirty="0" err="1" smtClean="0"/>
              <a:t>Blazingtext</a:t>
            </a:r>
            <a:r>
              <a:rPr lang="zh-CN" altLang="en-US" dirty="0" smtClean="0"/>
              <a:t>做分类任务时的网络结</a:t>
            </a:r>
            <a:r>
              <a:rPr lang="zh-CN" altLang="en-US" dirty="0"/>
              <a:t>构</a:t>
            </a:r>
            <a:r>
              <a:rPr lang="zh-CN" altLang="en-US" dirty="0" smtClean="0"/>
              <a:t>：</a:t>
            </a:r>
            <a:endParaRPr lang="en-US" altLang="zh-CN" dirty="0" smtClean="0"/>
          </a:p>
          <a:p>
            <a:endParaRPr lang="en-US" dirty="0"/>
          </a:p>
          <a:p>
            <a:pPr lvl="1"/>
            <a:endParaRPr lang="en-US" altLang="zh-CN" dirty="0" smtClean="0"/>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4046419"/>
            <a:ext cx="8919410" cy="2517381"/>
          </a:xfrm>
          <a:prstGeom prst="rect">
            <a:avLst/>
          </a:prstGeom>
        </p:spPr>
      </p:pic>
    </p:spTree>
    <p:extLst>
      <p:ext uri="{BB962C8B-B14F-4D97-AF65-F5344CB8AC3E}">
        <p14:creationId xmlns:p14="http://schemas.microsoft.com/office/powerpoint/2010/main" val="198152555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en-US" altLang="zh-CN" dirty="0" err="1" smtClean="0"/>
              <a:t>Blazingtext</a:t>
            </a:r>
            <a:r>
              <a:rPr lang="zh-CN" altLang="en-US" dirty="0" smtClean="0"/>
              <a:t>做</a:t>
            </a:r>
            <a:r>
              <a:rPr lang="en-US" altLang="zh-CN" dirty="0" smtClean="0"/>
              <a:t>word embedding</a:t>
            </a:r>
            <a:r>
              <a:rPr lang="zh-CN" altLang="en-US" dirty="0" smtClean="0"/>
              <a:t>任务时的网络结构：</a:t>
            </a:r>
            <a:endParaRPr lang="en-US" altLang="zh-CN"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821" y="2444165"/>
            <a:ext cx="10058399" cy="3867735"/>
          </a:xfrm>
          <a:prstGeom prst="rect">
            <a:avLst/>
          </a:prstGeom>
        </p:spPr>
      </p:pic>
    </p:spTree>
    <p:extLst>
      <p:ext uri="{BB962C8B-B14F-4D97-AF65-F5344CB8AC3E}">
        <p14:creationId xmlns:p14="http://schemas.microsoft.com/office/powerpoint/2010/main" val="21856654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137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16505"/>
            <a:ext cx="10515600" cy="4491790"/>
          </a:xfrm>
        </p:spPr>
        <p:txBody>
          <a:bodyPr/>
          <a:lstStyle/>
          <a:p>
            <a:r>
              <a:rPr lang="en-US" altLang="zh-CN" dirty="0" err="1"/>
              <a:t>BlazingText</a:t>
            </a:r>
            <a:r>
              <a:rPr lang="zh-CN" altLang="en-US" dirty="0"/>
              <a:t>与</a:t>
            </a:r>
            <a:r>
              <a:rPr lang="en-US" altLang="zh-CN" dirty="0"/>
              <a:t>Facebook</a:t>
            </a:r>
            <a:r>
              <a:rPr lang="zh-CN" altLang="en-US" dirty="0"/>
              <a:t>的</a:t>
            </a:r>
            <a:r>
              <a:rPr lang="en-US" altLang="zh-CN" dirty="0" err="1"/>
              <a:t>FastText</a:t>
            </a:r>
            <a:r>
              <a:rPr lang="zh-CN" altLang="en-US" dirty="0"/>
              <a:t>的对比：</a:t>
            </a:r>
            <a:endParaRPr lang="en-US" altLang="zh-CN" dirty="0"/>
          </a:p>
          <a:p>
            <a:pPr lvl="1"/>
            <a:r>
              <a:rPr lang="en-US" altLang="zh-CN" dirty="0" err="1"/>
              <a:t>FastText</a:t>
            </a:r>
            <a:r>
              <a:rPr lang="zh-CN" altLang="en-US" dirty="0"/>
              <a:t>（以及</a:t>
            </a:r>
            <a:r>
              <a:rPr lang="en-US" altLang="zh-CN" dirty="0" err="1"/>
              <a:t>gensim</a:t>
            </a:r>
            <a:r>
              <a:rPr lang="zh-CN" altLang="en-US" dirty="0"/>
              <a:t>库）只是在单机上的多</a:t>
            </a:r>
            <a:r>
              <a:rPr lang="en-US" altLang="zh-CN" dirty="0"/>
              <a:t>CPU</a:t>
            </a:r>
            <a:r>
              <a:rPr lang="zh-CN" altLang="en-US" dirty="0"/>
              <a:t>实现。</a:t>
            </a:r>
            <a:endParaRPr lang="en-US" altLang="zh-CN" dirty="0"/>
          </a:p>
          <a:p>
            <a:pPr lvl="2"/>
            <a:r>
              <a:rPr lang="en-US" altLang="zh-CN" b="1" dirty="0" err="1"/>
              <a:t>BlazingText</a:t>
            </a:r>
            <a:r>
              <a:rPr lang="zh-CN" altLang="en-US" b="1" dirty="0"/>
              <a:t>还支持在多</a:t>
            </a:r>
            <a:r>
              <a:rPr lang="en-US" altLang="zh-CN" b="1" dirty="0"/>
              <a:t>GPU</a:t>
            </a:r>
            <a:r>
              <a:rPr lang="zh-CN" altLang="en-US" b="1" dirty="0"/>
              <a:t>的单个</a:t>
            </a:r>
            <a:r>
              <a:rPr lang="en-US" altLang="zh-CN" b="1" dirty="0"/>
              <a:t>EC2</a:t>
            </a:r>
            <a:r>
              <a:rPr lang="zh-CN" altLang="en-US" b="1" dirty="0"/>
              <a:t>实例上做</a:t>
            </a:r>
            <a:r>
              <a:rPr lang="en-US" altLang="zh-CN" b="1" dirty="0"/>
              <a:t>Word2Vec</a:t>
            </a:r>
            <a:r>
              <a:rPr lang="zh-CN" altLang="en-US" dirty="0"/>
              <a:t>。</a:t>
            </a:r>
            <a:endParaRPr lang="en-US" altLang="zh-CN" dirty="0"/>
          </a:p>
          <a:p>
            <a:pPr lvl="2"/>
            <a:r>
              <a:rPr lang="en-US" altLang="zh-CN" b="1" dirty="0" err="1"/>
              <a:t>BlazingText</a:t>
            </a:r>
            <a:r>
              <a:rPr lang="zh-CN" altLang="en-US" b="1" dirty="0"/>
              <a:t>可以在多个实例上基于</a:t>
            </a:r>
            <a:r>
              <a:rPr lang="en-US" altLang="zh-CN" b="1" dirty="0"/>
              <a:t>CPU</a:t>
            </a:r>
            <a:r>
              <a:rPr lang="zh-CN" altLang="en-US" b="1" dirty="0"/>
              <a:t>分布式训练词向量。</a:t>
            </a:r>
            <a:endParaRPr lang="en-US" altLang="zh-CN" b="1" dirty="0"/>
          </a:p>
          <a:p>
            <a:pPr lvl="2"/>
            <a:r>
              <a:rPr lang="en-US" altLang="zh-CN" b="1" dirty="0" err="1"/>
              <a:t>BlazingText</a:t>
            </a:r>
            <a:r>
              <a:rPr lang="zh-CN" altLang="en-US" b="1" dirty="0"/>
              <a:t>可以在单个</a:t>
            </a:r>
            <a:r>
              <a:rPr lang="en-US" altLang="zh-CN" b="1" dirty="0"/>
              <a:t>GPU</a:t>
            </a:r>
            <a:r>
              <a:rPr lang="zh-CN" altLang="en-US" b="1" dirty="0"/>
              <a:t>上做文本分类</a:t>
            </a:r>
            <a:endParaRPr lang="en-US" altLang="zh-CN" b="1" dirty="0"/>
          </a:p>
          <a:p>
            <a:pPr lvl="1"/>
            <a:r>
              <a:rPr lang="en-US" altLang="zh-CN" b="1" dirty="0" err="1"/>
              <a:t>BlazingText</a:t>
            </a:r>
            <a:r>
              <a:rPr lang="zh-CN" altLang="en-US" b="1" dirty="0"/>
              <a:t>的训练速度更快</a:t>
            </a:r>
            <a:r>
              <a:rPr lang="zh-CN" altLang="en-US" dirty="0"/>
              <a:t>。</a:t>
            </a:r>
            <a:endParaRPr lang="en-US" altLang="zh-CN" dirty="0"/>
          </a:p>
          <a:p>
            <a:pPr lvl="2"/>
            <a:r>
              <a:rPr lang="zh-CN" altLang="en-US" dirty="0"/>
              <a:t>对比</a:t>
            </a:r>
            <a:r>
              <a:rPr lang="en-US" altLang="zh-CN" dirty="0" err="1"/>
              <a:t>FastText</a:t>
            </a:r>
            <a:r>
              <a:rPr lang="zh-CN" altLang="en-US" dirty="0"/>
              <a:t>，在评价指标（向量相似性和向量类比）稍微下降的情况下，</a:t>
            </a:r>
            <a:r>
              <a:rPr lang="zh-CN" altLang="en-US" b="1" dirty="0"/>
              <a:t>训练速度提升好几倍</a:t>
            </a:r>
            <a:r>
              <a:rPr lang="zh-CN" altLang="en-US" dirty="0"/>
              <a:t>。</a:t>
            </a:r>
            <a:endParaRPr lang="en-US" altLang="zh-CN" dirty="0"/>
          </a:p>
          <a:p>
            <a:pPr lvl="1"/>
            <a:r>
              <a:rPr lang="en-US" altLang="zh-CN" b="1" dirty="0" err="1"/>
              <a:t>F</a:t>
            </a:r>
            <a:r>
              <a:rPr lang="en-US" b="1" dirty="0" err="1"/>
              <a:t>ast</a:t>
            </a:r>
            <a:r>
              <a:rPr lang="en-US" altLang="zh-CN" b="1" dirty="0" err="1"/>
              <a:t>T</a:t>
            </a:r>
            <a:r>
              <a:rPr lang="en-US" b="1" dirty="0" err="1"/>
              <a:t>ext</a:t>
            </a:r>
            <a:r>
              <a:rPr lang="zh-CN" altLang="en-US" b="1" dirty="0"/>
              <a:t>只能做</a:t>
            </a:r>
            <a:r>
              <a:rPr lang="en-US" b="1" dirty="0"/>
              <a:t>batch size</a:t>
            </a:r>
            <a:r>
              <a:rPr lang="zh-CN" altLang="en-US" b="1" dirty="0"/>
              <a:t>为</a:t>
            </a:r>
            <a:r>
              <a:rPr lang="en-US" b="1" dirty="0"/>
              <a:t>1</a:t>
            </a:r>
            <a:r>
              <a:rPr lang="zh-CN" altLang="en-US" b="1" dirty="0"/>
              <a:t>的训练</a:t>
            </a:r>
            <a:r>
              <a:rPr lang="zh-CN" altLang="en-US" dirty="0"/>
              <a:t>。</a:t>
            </a:r>
            <a:endParaRPr lang="en-US" altLang="zh-CN" dirty="0"/>
          </a:p>
          <a:p>
            <a:pPr lvl="2"/>
            <a:r>
              <a:rPr lang="en-US" dirty="0" err="1"/>
              <a:t>Blazing</a:t>
            </a:r>
            <a:r>
              <a:rPr lang="en-US" altLang="zh-CN" dirty="0" err="1"/>
              <a:t>T</a:t>
            </a:r>
            <a:r>
              <a:rPr lang="en-US" dirty="0" err="1"/>
              <a:t>ext</a:t>
            </a:r>
            <a:r>
              <a:rPr lang="en-US" dirty="0"/>
              <a:t> </a:t>
            </a:r>
            <a:r>
              <a:rPr lang="zh-CN" altLang="en-US" dirty="0"/>
              <a:t>的</a:t>
            </a:r>
            <a:r>
              <a:rPr lang="en-US" altLang="zh-CN" dirty="0"/>
              <a:t>word2vec</a:t>
            </a:r>
            <a:r>
              <a:rPr lang="zh-CN" altLang="en-US" dirty="0"/>
              <a:t>任务利用</a:t>
            </a:r>
            <a:r>
              <a:rPr lang="en-US" dirty="0"/>
              <a:t>batch skip-gram</a:t>
            </a:r>
            <a:r>
              <a:rPr lang="zh-CN" altLang="en-US" dirty="0"/>
              <a:t>方法可以做</a:t>
            </a:r>
            <a:r>
              <a:rPr lang="en-US" dirty="0"/>
              <a:t>mini batch</a:t>
            </a:r>
            <a:r>
              <a:rPr lang="zh-CN" altLang="en-US" dirty="0"/>
              <a:t>的训练。</a:t>
            </a:r>
            <a:endParaRPr lang="en-US" altLang="zh-CN" dirty="0"/>
          </a:p>
          <a:p>
            <a:pPr lvl="3"/>
            <a:r>
              <a:rPr lang="zh-CN" altLang="en-US" dirty="0"/>
              <a:t>这个时候</a:t>
            </a:r>
            <a:r>
              <a:rPr lang="en-US" altLang="zh-CN" dirty="0"/>
              <a:t>batch size</a:t>
            </a:r>
            <a:r>
              <a:rPr lang="zh-CN" altLang="en-US" dirty="0"/>
              <a:t>建议设置为</a:t>
            </a:r>
            <a:r>
              <a:rPr lang="en-US" altLang="zh-CN" dirty="0"/>
              <a:t>(2*</a:t>
            </a:r>
            <a:r>
              <a:rPr lang="en-US" altLang="zh-CN" dirty="0" err="1"/>
              <a:t>window_size</a:t>
            </a:r>
            <a:r>
              <a:rPr lang="en-US" altLang="zh-CN" dirty="0"/>
              <a:t> + 1)</a:t>
            </a:r>
          </a:p>
          <a:p>
            <a:pPr lvl="2"/>
            <a:r>
              <a:rPr lang="en-US" altLang="zh-CN" dirty="0" err="1"/>
              <a:t>Blazingtext</a:t>
            </a:r>
            <a:r>
              <a:rPr lang="zh-CN" altLang="en-US" dirty="0"/>
              <a:t>的文本分类任务基于</a:t>
            </a:r>
            <a:r>
              <a:rPr lang="en-US" altLang="zh-CN" dirty="0"/>
              <a:t>GPU</a:t>
            </a:r>
            <a:r>
              <a:rPr lang="zh-CN" altLang="en-US" dirty="0"/>
              <a:t>训练的可以做</a:t>
            </a:r>
            <a:r>
              <a:rPr lang="en-US" altLang="zh-CN" dirty="0"/>
              <a:t>mini batch</a:t>
            </a:r>
            <a:r>
              <a:rPr lang="zh-CN" altLang="en-US" dirty="0"/>
              <a:t>的训练</a:t>
            </a:r>
            <a:r>
              <a:rPr lang="zh-CN" altLang="en-US" dirty="0" smtClean="0"/>
              <a:t>。</a:t>
            </a:r>
            <a:endParaRPr lang="en-US" altLang="zh-CN" dirty="0"/>
          </a:p>
        </p:txBody>
      </p:sp>
    </p:spTree>
    <p:extLst>
      <p:ext uri="{BB962C8B-B14F-4D97-AF65-F5344CB8AC3E}">
        <p14:creationId xmlns:p14="http://schemas.microsoft.com/office/powerpoint/2010/main" val="575644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pic>
        <p:nvPicPr>
          <p:cNvPr id="4" name="Content Placeholder 3"/>
          <p:cNvPicPr>
            <a:picLocks noGrp="1" noChangeAspect="1"/>
          </p:cNvPicPr>
          <p:nvPr>
            <p:ph idx="1"/>
          </p:nvPr>
        </p:nvPicPr>
        <p:blipFill>
          <a:blip r:embed="rId2"/>
          <a:stretch>
            <a:fillRect/>
          </a:stretch>
        </p:blipFill>
        <p:spPr>
          <a:xfrm>
            <a:off x="1106904" y="1555935"/>
            <a:ext cx="10246895" cy="4828016"/>
          </a:xfrm>
          <a:prstGeom prst="rect">
            <a:avLst/>
          </a:prstGeom>
        </p:spPr>
      </p:pic>
    </p:spTree>
    <p:extLst>
      <p:ext uri="{BB962C8B-B14F-4D97-AF65-F5344CB8AC3E}">
        <p14:creationId xmlns:p14="http://schemas.microsoft.com/office/powerpoint/2010/main" val="1988659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a:bodyPr>
          <a:lstStyle/>
          <a:p>
            <a:r>
              <a:rPr lang="en-US" altLang="zh-CN" dirty="0" err="1" smtClean="0"/>
              <a:t>BlazingText</a:t>
            </a:r>
            <a:r>
              <a:rPr lang="zh-CN" altLang="en-US" dirty="0" smtClean="0"/>
              <a:t>的特点：</a:t>
            </a:r>
            <a:endParaRPr lang="en-US" altLang="zh-CN" dirty="0" smtClean="0"/>
          </a:p>
          <a:p>
            <a:pPr lvl="1"/>
            <a:r>
              <a:rPr lang="zh-CN" altLang="en-US" b="1" dirty="0"/>
              <a:t>训</a:t>
            </a:r>
            <a:r>
              <a:rPr lang="zh-CN" altLang="en-US" b="1" dirty="0" smtClean="0"/>
              <a:t>练集，验证集，测试集都需要提前分词和做文本的预处理。</a:t>
            </a:r>
            <a:endParaRPr lang="en-US" altLang="zh-CN" b="1" dirty="0" smtClean="0"/>
          </a:p>
          <a:p>
            <a:pPr lvl="2"/>
            <a:r>
              <a:rPr lang="zh-CN" altLang="en-US" dirty="0"/>
              <a:t>根</a:t>
            </a:r>
            <a:r>
              <a:rPr lang="zh-CN" altLang="en-US" dirty="0" smtClean="0"/>
              <a:t>据具体的任务是训练词向量还是文本分类，文本的预处理操作可能会不同。</a:t>
            </a:r>
            <a:endParaRPr lang="en-US" altLang="zh-CN" dirty="0" smtClean="0"/>
          </a:p>
          <a:p>
            <a:pPr lvl="2"/>
            <a:r>
              <a:rPr lang="zh-CN" altLang="en-US" b="1" dirty="0" smtClean="0"/>
              <a:t>常见的文本预处理包括标</a:t>
            </a:r>
            <a:r>
              <a:rPr lang="zh-CN" altLang="en-US" b="1" dirty="0"/>
              <a:t>点符号，错别字，大小写，常用词，低频词，数字，日期，地名，人名，货币，</a:t>
            </a:r>
            <a:r>
              <a:rPr lang="en-US" b="1" dirty="0"/>
              <a:t>URL</a:t>
            </a:r>
            <a:r>
              <a:rPr lang="zh-CN" altLang="en-US" b="1" dirty="0"/>
              <a:t>，非文本部分比如</a:t>
            </a:r>
            <a:r>
              <a:rPr lang="en-US" b="1" dirty="0"/>
              <a:t>HTML</a:t>
            </a:r>
            <a:r>
              <a:rPr lang="zh-CN" altLang="en-US" b="1" dirty="0" smtClean="0"/>
              <a:t>等。</a:t>
            </a:r>
            <a:endParaRPr lang="en-US" altLang="zh-CN" b="1" dirty="0" smtClean="0"/>
          </a:p>
          <a:p>
            <a:pPr lvl="1"/>
            <a:r>
              <a:rPr lang="en-US" altLang="zh-CN" dirty="0" err="1" smtClean="0"/>
              <a:t>BlazingText</a:t>
            </a:r>
            <a:r>
              <a:rPr lang="zh-CN" altLang="en-US" dirty="0" smtClean="0"/>
              <a:t>的</a:t>
            </a:r>
            <a:r>
              <a:rPr lang="en-US" altLang="zh-CN" dirty="0" smtClean="0"/>
              <a:t>word2vec</a:t>
            </a:r>
            <a:r>
              <a:rPr lang="zh-CN" altLang="en-US" dirty="0" smtClean="0"/>
              <a:t>任务，利</a:t>
            </a:r>
            <a:r>
              <a:rPr lang="zh-CN" altLang="en-US" dirty="0"/>
              <a:t>用了类</a:t>
            </a:r>
            <a:r>
              <a:rPr lang="zh-CN" altLang="en-US" dirty="0" smtClean="0"/>
              <a:t>似</a:t>
            </a:r>
            <a:r>
              <a:rPr lang="en-US" altLang="zh-CN" dirty="0" err="1" smtClean="0"/>
              <a:t>FastText</a:t>
            </a:r>
            <a:r>
              <a:rPr lang="zh-CN" altLang="en-US" dirty="0"/>
              <a:t>的</a:t>
            </a:r>
            <a:r>
              <a:rPr lang="en-US" altLang="zh-CN" dirty="0" err="1" smtClean="0"/>
              <a:t>subword</a:t>
            </a:r>
            <a:r>
              <a:rPr lang="zh-CN" altLang="en-US" dirty="0" smtClean="0"/>
              <a:t>来</a:t>
            </a:r>
            <a:r>
              <a:rPr lang="zh-CN" altLang="en-US" dirty="0"/>
              <a:t>分割词</a:t>
            </a:r>
            <a:r>
              <a:rPr lang="zh-CN" altLang="en-US" dirty="0" smtClean="0"/>
              <a:t>。</a:t>
            </a:r>
            <a:endParaRPr lang="en-US" altLang="zh-CN" dirty="0" smtClean="0"/>
          </a:p>
          <a:p>
            <a:pPr lvl="2"/>
            <a:r>
              <a:rPr lang="zh-CN" altLang="en-US" dirty="0" smtClean="0"/>
              <a:t>即</a:t>
            </a:r>
            <a:r>
              <a:rPr lang="zh-CN" altLang="en-US" dirty="0"/>
              <a:t>基于</a:t>
            </a:r>
            <a:r>
              <a:rPr lang="en-US" altLang="zh-CN" dirty="0"/>
              <a:t>character-level</a:t>
            </a:r>
            <a:r>
              <a:rPr lang="zh-CN" altLang="en-US" dirty="0"/>
              <a:t>的</a:t>
            </a:r>
            <a:r>
              <a:rPr lang="en-US" altLang="zh-CN" dirty="0" err="1"/>
              <a:t>ngram</a:t>
            </a:r>
            <a:r>
              <a:rPr lang="zh-CN" altLang="en-US" dirty="0"/>
              <a:t>，比如单词“</a:t>
            </a:r>
            <a:r>
              <a:rPr lang="en-US" dirty="0"/>
              <a:t>hello</a:t>
            </a:r>
            <a:r>
              <a:rPr lang="zh-CN" altLang="en-US" dirty="0"/>
              <a:t>”，</a:t>
            </a:r>
            <a:r>
              <a:rPr lang="en-US" dirty="0"/>
              <a:t>char</a:t>
            </a:r>
            <a:r>
              <a:rPr lang="en-US" altLang="zh-CN" dirty="0"/>
              <a:t>acter</a:t>
            </a:r>
            <a:r>
              <a:rPr lang="en-US" dirty="0"/>
              <a:t>-level</a:t>
            </a:r>
            <a:r>
              <a:rPr lang="zh-CN" altLang="en-US" dirty="0"/>
              <a:t>的</a:t>
            </a:r>
            <a:r>
              <a:rPr lang="en-US" altLang="zh-CN" dirty="0"/>
              <a:t>3-</a:t>
            </a:r>
            <a:r>
              <a:rPr lang="en-US" dirty="0"/>
              <a:t>gram</a:t>
            </a:r>
            <a:r>
              <a:rPr lang="zh-CN" altLang="en-US" dirty="0"/>
              <a:t>有“</a:t>
            </a:r>
            <a:r>
              <a:rPr lang="en-US" dirty="0" err="1"/>
              <a:t>hel</a:t>
            </a:r>
            <a:r>
              <a:rPr lang="zh-CN" altLang="en-US" dirty="0"/>
              <a:t>”</a:t>
            </a:r>
            <a:r>
              <a:rPr lang="en-US" dirty="0"/>
              <a:t>, </a:t>
            </a:r>
            <a:r>
              <a:rPr lang="zh-CN" altLang="en-US" dirty="0"/>
              <a:t>“</a:t>
            </a:r>
            <a:r>
              <a:rPr lang="en-US" dirty="0"/>
              <a:t>ell</a:t>
            </a:r>
            <a:r>
              <a:rPr lang="zh-CN" altLang="en-US" dirty="0"/>
              <a:t>”</a:t>
            </a:r>
            <a:r>
              <a:rPr lang="en-US" dirty="0"/>
              <a:t>, </a:t>
            </a:r>
            <a:r>
              <a:rPr lang="zh-CN" altLang="en-US" dirty="0"/>
              <a:t>“</a:t>
            </a:r>
            <a:r>
              <a:rPr lang="en-US" dirty="0" err="1"/>
              <a:t>llo</a:t>
            </a:r>
            <a:r>
              <a:rPr lang="zh-CN" altLang="en-US" dirty="0" smtClean="0"/>
              <a:t>”</a:t>
            </a:r>
            <a:endParaRPr lang="en-US" altLang="zh-CN" dirty="0" smtClean="0"/>
          </a:p>
          <a:p>
            <a:pPr lvl="2"/>
            <a:r>
              <a:rPr lang="zh-CN" altLang="en-US" dirty="0" smtClean="0"/>
              <a:t>它</a:t>
            </a:r>
            <a:r>
              <a:rPr lang="zh-CN" altLang="en-US" dirty="0"/>
              <a:t>可以直接训练</a:t>
            </a:r>
            <a:r>
              <a:rPr lang="en-US" altLang="zh-CN" dirty="0" err="1"/>
              <a:t>subword</a:t>
            </a:r>
            <a:r>
              <a:rPr lang="zh-CN" altLang="en-US" dirty="0"/>
              <a:t>的</a:t>
            </a:r>
            <a:r>
              <a:rPr lang="en-US" altLang="zh-CN" dirty="0"/>
              <a:t>embedding</a:t>
            </a:r>
            <a:r>
              <a:rPr lang="zh-CN" altLang="en-US" dirty="0"/>
              <a:t>向量，因</a:t>
            </a:r>
            <a:r>
              <a:rPr lang="zh-CN" altLang="en-US" dirty="0" smtClean="0"/>
              <a:t>此能很</a:t>
            </a:r>
            <a:r>
              <a:rPr lang="zh-CN" altLang="en-US" dirty="0"/>
              <a:t>好的解决</a:t>
            </a:r>
            <a:r>
              <a:rPr lang="en-US" altLang="zh-CN" dirty="0"/>
              <a:t>OOV</a:t>
            </a:r>
            <a:r>
              <a:rPr lang="zh-CN" altLang="en-US" dirty="0"/>
              <a:t>未录入词的问题（</a:t>
            </a:r>
            <a:r>
              <a:rPr lang="en-US" altLang="zh-CN" dirty="0"/>
              <a:t>Word2Vec</a:t>
            </a:r>
            <a:r>
              <a:rPr lang="zh-CN" altLang="en-US" dirty="0"/>
              <a:t>常见的一个问题</a:t>
            </a:r>
            <a:r>
              <a:rPr lang="zh-CN" altLang="en-US" dirty="0" smtClean="0"/>
              <a:t>）</a:t>
            </a:r>
            <a:endParaRPr lang="en-US" altLang="zh-CN" dirty="0" smtClean="0"/>
          </a:p>
          <a:p>
            <a:pPr lvl="2"/>
            <a:r>
              <a:rPr lang="zh-CN" altLang="en-US" b="1" dirty="0"/>
              <a:t>对</a:t>
            </a:r>
            <a:r>
              <a:rPr lang="zh-CN" altLang="en-US" b="1" dirty="0" smtClean="0"/>
              <a:t>于中文的</a:t>
            </a:r>
            <a:r>
              <a:rPr lang="en-US" altLang="zh-CN" b="1" dirty="0" smtClean="0"/>
              <a:t>word2vec</a:t>
            </a:r>
            <a:r>
              <a:rPr lang="zh-CN" altLang="en-US" b="1" dirty="0" smtClean="0"/>
              <a:t>，一般不设置</a:t>
            </a:r>
            <a:r>
              <a:rPr lang="en-US" altLang="zh-CN" b="1" dirty="0" smtClean="0"/>
              <a:t>char level</a:t>
            </a:r>
            <a:r>
              <a:rPr lang="zh-CN" altLang="en-US" b="1" dirty="0" smtClean="0"/>
              <a:t>的</a:t>
            </a:r>
            <a:r>
              <a:rPr lang="en-US" altLang="zh-CN" b="1" dirty="0" smtClean="0"/>
              <a:t>n-gram</a:t>
            </a:r>
            <a:r>
              <a:rPr lang="zh-CN" altLang="en-US" dirty="0" smtClean="0"/>
              <a:t>。</a:t>
            </a:r>
            <a:endParaRPr lang="en-US" altLang="zh-CN" dirty="0" smtClean="0"/>
          </a:p>
          <a:p>
            <a:pPr lvl="2"/>
            <a:endParaRPr lang="en-US" altLang="zh-CN" dirty="0" smtClean="0"/>
          </a:p>
          <a:p>
            <a:pPr lvl="1"/>
            <a:endParaRPr lang="en-US" altLang="zh-CN" dirty="0"/>
          </a:p>
          <a:p>
            <a:endParaRPr lang="en-US" dirty="0"/>
          </a:p>
        </p:txBody>
      </p:sp>
    </p:spTree>
    <p:extLst>
      <p:ext uri="{BB962C8B-B14F-4D97-AF65-F5344CB8AC3E}">
        <p14:creationId xmlns:p14="http://schemas.microsoft.com/office/powerpoint/2010/main" val="3779795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7985"/>
          </a:xfrm>
        </p:spPr>
        <p:txBody>
          <a:bodyPr/>
          <a:lstStyle/>
          <a:p>
            <a:r>
              <a:rPr lang="en-US" altLang="zh-CN" dirty="0" err="1" smtClean="0"/>
              <a:t>SageMaker</a:t>
            </a:r>
            <a:r>
              <a:rPr lang="en-US" altLang="zh-CN" dirty="0" smtClean="0"/>
              <a:t> high level</a:t>
            </a:r>
            <a:r>
              <a:rPr lang="zh-CN" altLang="en-US" dirty="0" smtClean="0"/>
              <a:t>和</a:t>
            </a:r>
            <a:r>
              <a:rPr lang="en-US" altLang="zh-CN" dirty="0" smtClean="0"/>
              <a:t>low level API</a:t>
            </a:r>
            <a:r>
              <a:rPr lang="zh-CN" altLang="en-US" dirty="0" smtClean="0"/>
              <a:t>示例</a:t>
            </a:r>
            <a:endParaRPr lang="en-US" dirty="0"/>
          </a:p>
        </p:txBody>
      </p:sp>
      <p:pic>
        <p:nvPicPr>
          <p:cNvPr id="4" name="Content Placeholder 3"/>
          <p:cNvPicPr>
            <a:picLocks noGrp="1" noChangeAspect="1"/>
          </p:cNvPicPr>
          <p:nvPr>
            <p:ph idx="1"/>
          </p:nvPr>
        </p:nvPicPr>
        <p:blipFill>
          <a:blip r:embed="rId2"/>
          <a:stretch>
            <a:fillRect/>
          </a:stretch>
        </p:blipFill>
        <p:spPr>
          <a:xfrm>
            <a:off x="366252" y="1283111"/>
            <a:ext cx="5030208" cy="4918322"/>
          </a:xfrm>
          <a:prstGeom prst="rect">
            <a:avLst/>
          </a:prstGeom>
        </p:spPr>
      </p:pic>
      <p:pic>
        <p:nvPicPr>
          <p:cNvPr id="5" name="Picture 4"/>
          <p:cNvPicPr>
            <a:picLocks noChangeAspect="1"/>
          </p:cNvPicPr>
          <p:nvPr/>
        </p:nvPicPr>
        <p:blipFill>
          <a:blip r:embed="rId3"/>
          <a:stretch>
            <a:fillRect/>
          </a:stretch>
        </p:blipFill>
        <p:spPr>
          <a:xfrm>
            <a:off x="6143625" y="1283111"/>
            <a:ext cx="5353831" cy="4988763"/>
          </a:xfrm>
          <a:prstGeom prst="rect">
            <a:avLst/>
          </a:prstGeom>
        </p:spPr>
      </p:pic>
    </p:spTree>
    <p:extLst>
      <p:ext uri="{BB962C8B-B14F-4D97-AF65-F5344CB8AC3E}">
        <p14:creationId xmlns:p14="http://schemas.microsoft.com/office/powerpoint/2010/main" val="21307933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en-US" altLang="zh-CN" b="1" dirty="0" err="1"/>
              <a:t>BlazingText</a:t>
            </a:r>
            <a:r>
              <a:rPr lang="zh-CN" altLang="en-US" b="1" dirty="0"/>
              <a:t>支持</a:t>
            </a:r>
            <a:r>
              <a:rPr lang="en-US" altLang="zh-CN" b="1" dirty="0"/>
              <a:t>multi-class</a:t>
            </a:r>
            <a:r>
              <a:rPr lang="zh-CN" altLang="en-US" b="1" dirty="0"/>
              <a:t>，</a:t>
            </a:r>
            <a:r>
              <a:rPr lang="en-US" altLang="zh-CN" b="1" dirty="0"/>
              <a:t>multi-label </a:t>
            </a:r>
            <a:r>
              <a:rPr lang="zh-CN" altLang="en-US" b="1" dirty="0"/>
              <a:t>文本分类</a:t>
            </a:r>
            <a:r>
              <a:rPr lang="zh-CN" altLang="en-US" dirty="0" smtClean="0"/>
              <a:t>。</a:t>
            </a:r>
            <a:endParaRPr lang="en-US" altLang="zh-CN" dirty="0" smtClean="0"/>
          </a:p>
          <a:p>
            <a:pPr lvl="2"/>
            <a:r>
              <a:rPr lang="en-US" altLang="zh-CN" dirty="0" smtClean="0"/>
              <a:t>multi-label</a:t>
            </a:r>
            <a:r>
              <a:rPr lang="zh-CN" altLang="en-US" dirty="0" smtClean="0"/>
              <a:t>任务的</a:t>
            </a:r>
            <a:r>
              <a:rPr lang="en-US" altLang="zh-CN" dirty="0" smtClean="0"/>
              <a:t>file mode</a:t>
            </a:r>
            <a:r>
              <a:rPr lang="zh-CN" altLang="en-US" dirty="0" smtClean="0"/>
              <a:t>输入格式类似如下：</a:t>
            </a:r>
            <a:endParaRPr lang="en-US" altLang="zh-CN" dirty="0" smtClean="0"/>
          </a:p>
          <a:p>
            <a:pPr lvl="3"/>
            <a:r>
              <a:rPr lang="en-US" dirty="0"/>
              <a:t>__label__1 __label__2 </a:t>
            </a:r>
            <a:r>
              <a:rPr lang="en-US" dirty="0" err="1"/>
              <a:t>linux</a:t>
            </a:r>
            <a:r>
              <a:rPr lang="en-US" dirty="0"/>
              <a:t> ready for prime </a:t>
            </a:r>
            <a:r>
              <a:rPr lang="en-US" dirty="0" smtClean="0"/>
              <a:t>time</a:t>
            </a:r>
            <a:r>
              <a:rPr lang="en-US" altLang="zh-CN" dirty="0" smtClean="0"/>
              <a:t>.</a:t>
            </a:r>
            <a:endParaRPr lang="en-US" dirty="0"/>
          </a:p>
          <a:p>
            <a:pPr lvl="2"/>
            <a:r>
              <a:rPr lang="zh-CN" altLang="en-US" dirty="0" smtClean="0"/>
              <a:t>文</a:t>
            </a:r>
            <a:r>
              <a:rPr lang="zh-CN" altLang="en-US" dirty="0"/>
              <a:t>本分类任务可以设置</a:t>
            </a:r>
            <a:r>
              <a:rPr lang="en-US" altLang="zh-CN" dirty="0"/>
              <a:t>word level</a:t>
            </a:r>
            <a:r>
              <a:rPr lang="zh-CN" altLang="en-US" dirty="0"/>
              <a:t>的</a:t>
            </a:r>
            <a:r>
              <a:rPr lang="en-US" altLang="zh-CN" dirty="0"/>
              <a:t>n-gram</a:t>
            </a:r>
            <a:r>
              <a:rPr lang="zh-CN" altLang="en-US" dirty="0"/>
              <a:t>。</a:t>
            </a:r>
            <a:endParaRPr lang="en-US" altLang="zh-CN" dirty="0"/>
          </a:p>
          <a:p>
            <a:pPr lvl="2"/>
            <a:r>
              <a:rPr lang="zh-CN" altLang="en-US" dirty="0"/>
              <a:t>对于中文文本分类，可以尝试设置</a:t>
            </a:r>
            <a:r>
              <a:rPr lang="en-US" altLang="zh-CN" dirty="0"/>
              <a:t>word level</a:t>
            </a:r>
            <a:r>
              <a:rPr lang="zh-CN" altLang="en-US" dirty="0"/>
              <a:t>的</a:t>
            </a:r>
            <a:r>
              <a:rPr lang="en-US" altLang="zh-CN" dirty="0"/>
              <a:t>n-gram</a:t>
            </a:r>
            <a:r>
              <a:rPr lang="zh-CN" altLang="en-US" dirty="0"/>
              <a:t>。</a:t>
            </a:r>
            <a:endParaRPr lang="en-US" altLang="zh-CN" dirty="0"/>
          </a:p>
          <a:p>
            <a:pPr lvl="1"/>
            <a:r>
              <a:rPr lang="en-US" altLang="zh-CN" b="1" dirty="0"/>
              <a:t>Blazing text</a:t>
            </a:r>
            <a:r>
              <a:rPr lang="zh-CN" altLang="en-US" b="1" dirty="0"/>
              <a:t>要求的输入文件必须只能是一个文件</a:t>
            </a:r>
            <a:r>
              <a:rPr lang="zh-CN" altLang="en-US" dirty="0" smtClean="0"/>
              <a:t>。</a:t>
            </a:r>
            <a:endParaRPr lang="en-US" altLang="zh-CN" dirty="0" smtClean="0"/>
          </a:p>
          <a:p>
            <a:pPr lvl="1"/>
            <a:r>
              <a:rPr lang="en-US" altLang="zh-CN" dirty="0" err="1" smtClean="0"/>
              <a:t>BlazeText</a:t>
            </a:r>
            <a:r>
              <a:rPr lang="zh-CN" altLang="en-US" dirty="0" smtClean="0"/>
              <a:t>的</a:t>
            </a:r>
            <a:r>
              <a:rPr lang="en-US" altLang="zh-CN" dirty="0" smtClean="0"/>
              <a:t>word2vec task</a:t>
            </a:r>
            <a:r>
              <a:rPr lang="zh-CN" altLang="en-US" dirty="0" smtClean="0"/>
              <a:t>会自动对语料进行分行（当分词的数量超过</a:t>
            </a:r>
            <a:r>
              <a:rPr lang="en-US" altLang="zh-CN" dirty="0" smtClean="0"/>
              <a:t>1K</a:t>
            </a:r>
            <a:r>
              <a:rPr lang="zh-CN" altLang="en-US" dirty="0" smtClean="0"/>
              <a:t>时）</a:t>
            </a:r>
            <a:endParaRPr lang="en-US" altLang="zh-CN" dirty="0" smtClean="0"/>
          </a:p>
          <a:p>
            <a:pPr lvl="2"/>
            <a:r>
              <a:rPr lang="zh-CN" altLang="en-US" dirty="0" smtClean="0"/>
              <a:t>对于</a:t>
            </a:r>
            <a:r>
              <a:rPr lang="en-US" altLang="zh-CN" dirty="0" smtClean="0"/>
              <a:t>Word2vect task</a:t>
            </a:r>
            <a:r>
              <a:rPr lang="zh-CN" altLang="en-US" dirty="0" smtClean="0"/>
              <a:t>，准备的语料最好一个自然句子一行。</a:t>
            </a:r>
            <a:endParaRPr lang="en-US" altLang="zh-CN" dirty="0"/>
          </a:p>
          <a:p>
            <a:pPr lvl="1"/>
            <a:r>
              <a:rPr lang="en-US" altLang="zh-CN" b="1" dirty="0"/>
              <a:t>Blazing </a:t>
            </a:r>
            <a:r>
              <a:rPr lang="en-US" altLang="zh-CN" b="1" dirty="0" smtClean="0"/>
              <a:t>text</a:t>
            </a:r>
            <a:r>
              <a:rPr lang="zh-CN" altLang="en-US" b="1" dirty="0" smtClean="0"/>
              <a:t>的</a:t>
            </a:r>
            <a:r>
              <a:rPr lang="en-US" altLang="zh-CN" b="1" dirty="0" smtClean="0"/>
              <a:t>text classification</a:t>
            </a:r>
            <a:r>
              <a:rPr lang="zh-CN" altLang="en-US" b="1" dirty="0" smtClean="0"/>
              <a:t>任务对长文本和短文本都可以工作。</a:t>
            </a:r>
            <a:endParaRPr lang="en-US" altLang="zh-CN" b="1" dirty="0" smtClean="0"/>
          </a:p>
          <a:p>
            <a:pPr lvl="2"/>
            <a:r>
              <a:rPr lang="zh-CN" altLang="en-US" dirty="0" smtClean="0"/>
              <a:t>对于</a:t>
            </a:r>
            <a:r>
              <a:rPr lang="en-US" altLang="zh-CN" dirty="0" smtClean="0"/>
              <a:t>text classification task</a:t>
            </a:r>
            <a:r>
              <a:rPr lang="zh-CN" altLang="en-US" dirty="0" smtClean="0"/>
              <a:t>，它对每个</a:t>
            </a:r>
            <a:r>
              <a:rPr lang="en-US" altLang="zh-CN" dirty="0" smtClean="0"/>
              <a:t>document</a:t>
            </a:r>
            <a:r>
              <a:rPr lang="zh-CN" altLang="en-US" dirty="0" smtClean="0"/>
              <a:t>没有分词数量的限制。认为每个换行符就是一个</a:t>
            </a:r>
            <a:r>
              <a:rPr lang="en-US" altLang="zh-CN" dirty="0" smtClean="0"/>
              <a:t>document</a:t>
            </a:r>
            <a:r>
              <a:rPr lang="zh-CN" altLang="en-US" dirty="0" smtClean="0"/>
              <a:t>的结束。</a:t>
            </a:r>
            <a:endParaRPr lang="en-US" altLang="zh-CN" dirty="0"/>
          </a:p>
          <a:p>
            <a:endParaRPr lang="en-US" dirty="0"/>
          </a:p>
        </p:txBody>
      </p:sp>
    </p:spTree>
    <p:extLst>
      <p:ext uri="{BB962C8B-B14F-4D97-AF65-F5344CB8AC3E}">
        <p14:creationId xmlns:p14="http://schemas.microsoft.com/office/powerpoint/2010/main" val="42385637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pic>
        <p:nvPicPr>
          <p:cNvPr id="4" name="Content Placeholder 3"/>
          <p:cNvPicPr>
            <a:picLocks noGrp="1" noChangeAspect="1"/>
          </p:cNvPicPr>
          <p:nvPr>
            <p:ph idx="1"/>
          </p:nvPr>
        </p:nvPicPr>
        <p:blipFill>
          <a:blip r:embed="rId2"/>
          <a:stretch>
            <a:fillRect/>
          </a:stretch>
        </p:blipFill>
        <p:spPr>
          <a:xfrm>
            <a:off x="1103586" y="1690688"/>
            <a:ext cx="9651124" cy="4552307"/>
          </a:xfrm>
          <a:prstGeom prst="rect">
            <a:avLst/>
          </a:prstGeom>
        </p:spPr>
      </p:pic>
    </p:spTree>
    <p:extLst>
      <p:ext uri="{BB962C8B-B14F-4D97-AF65-F5344CB8AC3E}">
        <p14:creationId xmlns:p14="http://schemas.microsoft.com/office/powerpoint/2010/main" val="229951416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6977"/>
          </a:xfrm>
        </p:spPr>
        <p:txBody>
          <a:bodyPr>
            <a:normAutofit fontScale="90000"/>
          </a:bodyPr>
          <a:lstStyle/>
          <a:p>
            <a:r>
              <a:rPr lang="zh-CN" altLang="en-US" dirty="0"/>
              <a:t>内建算法</a:t>
            </a:r>
            <a:r>
              <a:rPr lang="en-US" altLang="zh-CN" dirty="0"/>
              <a:t>/</a:t>
            </a:r>
            <a:r>
              <a:rPr lang="zh-CN" altLang="en-US" dirty="0"/>
              <a:t>模型</a:t>
            </a:r>
            <a:r>
              <a:rPr lang="en-US" altLang="zh-CN" dirty="0" smtClean="0"/>
              <a:t>-----</a:t>
            </a:r>
            <a:r>
              <a:rPr lang="en-US" b="1" dirty="0"/>
              <a:t> Latent </a:t>
            </a:r>
            <a:r>
              <a:rPr lang="en-US" b="1" dirty="0" err="1"/>
              <a:t>Dirichlet</a:t>
            </a:r>
            <a:r>
              <a:rPr lang="en-US" b="1" dirty="0"/>
              <a:t> Allocation (LDA</a:t>
            </a:r>
            <a:r>
              <a:rPr lang="en-US" b="1" dirty="0" smtClean="0"/>
              <a:t>)</a:t>
            </a:r>
            <a:endParaRPr lang="en-US" dirty="0"/>
          </a:p>
        </p:txBody>
      </p:sp>
      <p:sp>
        <p:nvSpPr>
          <p:cNvPr id="3" name="Content Placeholder 2"/>
          <p:cNvSpPr>
            <a:spLocks noGrp="1"/>
          </p:cNvSpPr>
          <p:nvPr>
            <p:ph idx="1"/>
          </p:nvPr>
        </p:nvSpPr>
        <p:spPr>
          <a:xfrm>
            <a:off x="838200" y="1988082"/>
            <a:ext cx="10515600" cy="4242816"/>
          </a:xfrm>
        </p:spPr>
        <p:txBody>
          <a:bodyPr>
            <a:normAutofit fontScale="92500"/>
          </a:bodyPr>
          <a:lstStyle/>
          <a:p>
            <a:r>
              <a:rPr lang="en-US" altLang="zh-CN" b="1" dirty="0" smtClean="0"/>
              <a:t>LDA</a:t>
            </a:r>
            <a:r>
              <a:rPr lang="zh-CN" altLang="en-US" b="1" dirty="0" smtClean="0"/>
              <a:t>是一个非监督的概率生成模型，是一种常用的主题模型</a:t>
            </a:r>
            <a:r>
              <a:rPr lang="en-US" altLang="zh-CN" b="1" dirty="0" smtClean="0"/>
              <a:t>topic model</a:t>
            </a:r>
            <a:r>
              <a:rPr lang="zh-CN" altLang="en-US" dirty="0" smtClean="0"/>
              <a:t>，属于</a:t>
            </a:r>
            <a:r>
              <a:rPr lang="en-US" altLang="zh-CN" dirty="0" smtClean="0"/>
              <a:t>NLP</a:t>
            </a:r>
            <a:r>
              <a:rPr lang="zh-CN" altLang="en-US" dirty="0" smtClean="0"/>
              <a:t>领域。</a:t>
            </a:r>
            <a:endParaRPr lang="en-US" altLang="zh-CN" dirty="0" smtClean="0"/>
          </a:p>
          <a:p>
            <a:pPr lvl="1"/>
            <a:r>
              <a:rPr lang="zh-CN" altLang="en-US" dirty="0"/>
              <a:t>主题模</a:t>
            </a:r>
            <a:r>
              <a:rPr lang="zh-CN" altLang="en-US" dirty="0" smtClean="0"/>
              <a:t>型的思路：</a:t>
            </a:r>
            <a:r>
              <a:rPr lang="zh-CN" altLang="en-US" b="1" dirty="0" smtClean="0"/>
              <a:t>它</a:t>
            </a:r>
            <a:r>
              <a:rPr lang="zh-CN" altLang="en-US" b="1" dirty="0"/>
              <a:t>认为文档是一些主题的混合分布，主题又是词语的概率分</a:t>
            </a:r>
            <a:r>
              <a:rPr lang="zh-CN" altLang="en-US" b="1" dirty="0" smtClean="0"/>
              <a:t>布</a:t>
            </a:r>
            <a:r>
              <a:rPr lang="zh-CN" altLang="en-US" dirty="0" smtClean="0"/>
              <a:t>。</a:t>
            </a:r>
            <a:endParaRPr lang="en-US" altLang="zh-CN" dirty="0" smtClean="0"/>
          </a:p>
          <a:p>
            <a:pPr lvl="1"/>
            <a:r>
              <a:rPr lang="en-US" dirty="0" smtClean="0"/>
              <a:t>LDA</a:t>
            </a:r>
            <a:r>
              <a:rPr lang="zh-CN" altLang="en-US" dirty="0"/>
              <a:t>能生成主题与文档的分布以及主题与词的分</a:t>
            </a:r>
            <a:r>
              <a:rPr lang="zh-CN" altLang="en-US" dirty="0" smtClean="0"/>
              <a:t>布，还</a:t>
            </a:r>
            <a:r>
              <a:rPr lang="zh-CN" altLang="en-US" dirty="0"/>
              <a:t>能得到每个主题对应的词的相关</a:t>
            </a:r>
            <a:r>
              <a:rPr lang="zh-CN" altLang="en-US" dirty="0" smtClean="0"/>
              <a:t>度。</a:t>
            </a:r>
            <a:endParaRPr lang="en-US" altLang="zh-CN" dirty="0" smtClean="0"/>
          </a:p>
          <a:p>
            <a:pPr lvl="2"/>
            <a:r>
              <a:rPr lang="zh-CN" altLang="en-US" dirty="0" smtClean="0"/>
              <a:t>因</a:t>
            </a:r>
            <a:r>
              <a:rPr lang="zh-CN" altLang="en-US" dirty="0"/>
              <a:t>此可以通过提取文档与主题相关度最高的那个主题对应的相关度高的词作为关键词</a:t>
            </a:r>
            <a:r>
              <a:rPr lang="zh-CN" altLang="en-US" dirty="0" smtClean="0"/>
              <a:t>。</a:t>
            </a:r>
            <a:endParaRPr lang="en-US" altLang="zh-CN" dirty="0" smtClean="0"/>
          </a:p>
          <a:p>
            <a:pPr lvl="1"/>
            <a:r>
              <a:rPr lang="zh-CN" altLang="en-US" dirty="0" smtClean="0"/>
              <a:t>训</a:t>
            </a:r>
            <a:r>
              <a:rPr lang="zh-CN" altLang="en-US" dirty="0"/>
              <a:t>练完的</a:t>
            </a:r>
            <a:r>
              <a:rPr lang="en-US" dirty="0"/>
              <a:t>LDA</a:t>
            </a:r>
            <a:r>
              <a:rPr lang="zh-CN" altLang="en-US" dirty="0"/>
              <a:t>得到的主题与词的分布就确定下来了，新来的文档做预测只是针对当前文档做处理，不会涉及到训练集中的其他文档。</a:t>
            </a:r>
            <a:endParaRPr lang="en-US" dirty="0"/>
          </a:p>
          <a:p>
            <a:r>
              <a:rPr lang="zh-CN" altLang="en-US" b="1" dirty="0" smtClean="0"/>
              <a:t>主题模型的应用场景：</a:t>
            </a:r>
            <a:endParaRPr lang="en-US" altLang="zh-CN" b="1" dirty="0" smtClean="0"/>
          </a:p>
          <a:p>
            <a:pPr lvl="1"/>
            <a:r>
              <a:rPr lang="zh-CN" altLang="en-US" b="1" dirty="0" smtClean="0"/>
              <a:t>经</a:t>
            </a:r>
            <a:r>
              <a:rPr lang="zh-CN" altLang="en-US" b="1" dirty="0"/>
              <a:t>常用来刻画用户画像的兴趣</a:t>
            </a:r>
            <a:r>
              <a:rPr lang="en-US" altLang="zh-CN" b="1" dirty="0"/>
              <a:t>topic</a:t>
            </a:r>
            <a:r>
              <a:rPr lang="zh-CN" altLang="en-US" b="1" dirty="0"/>
              <a:t>，提取文档关键词，文档相似性比较</a:t>
            </a:r>
            <a:r>
              <a:rPr lang="en-US" altLang="zh-CN" b="1" dirty="0"/>
              <a:t>/</a:t>
            </a:r>
            <a:r>
              <a:rPr lang="zh-CN" altLang="en-US" b="1" dirty="0"/>
              <a:t>检索</a:t>
            </a:r>
            <a:r>
              <a:rPr lang="zh-CN" altLang="en-US" dirty="0"/>
              <a:t>。</a:t>
            </a:r>
            <a:endParaRPr lang="en-US" altLang="zh-CN" dirty="0"/>
          </a:p>
          <a:p>
            <a:endParaRPr lang="en-US" dirty="0"/>
          </a:p>
        </p:txBody>
      </p:sp>
    </p:spTree>
    <p:extLst>
      <p:ext uri="{BB962C8B-B14F-4D97-AF65-F5344CB8AC3E}">
        <p14:creationId xmlns:p14="http://schemas.microsoft.com/office/powerpoint/2010/main" val="12126175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7"/>
            <a:ext cx="4073013" cy="3014047"/>
          </a:xfrm>
        </p:spPr>
      </p:pic>
      <p:pic>
        <p:nvPicPr>
          <p:cNvPr id="5" name="Picture 4"/>
          <p:cNvPicPr>
            <a:picLocks noChangeAspect="1"/>
          </p:cNvPicPr>
          <p:nvPr/>
        </p:nvPicPr>
        <p:blipFill>
          <a:blip r:embed="rId3"/>
          <a:stretch>
            <a:fillRect/>
          </a:stretch>
        </p:blipFill>
        <p:spPr>
          <a:xfrm>
            <a:off x="838201" y="5151181"/>
            <a:ext cx="3881284" cy="657225"/>
          </a:xfrm>
          <a:prstGeom prst="rect">
            <a:avLst/>
          </a:prstGeom>
        </p:spPr>
      </p:pic>
      <p:pic>
        <p:nvPicPr>
          <p:cNvPr id="3" name="Picture 2"/>
          <p:cNvPicPr>
            <a:picLocks noChangeAspect="1"/>
          </p:cNvPicPr>
          <p:nvPr/>
        </p:nvPicPr>
        <p:blipFill>
          <a:blip r:embed="rId4"/>
          <a:stretch>
            <a:fillRect/>
          </a:stretch>
        </p:blipFill>
        <p:spPr>
          <a:xfrm>
            <a:off x="5294671" y="1690687"/>
            <a:ext cx="6354097" cy="3014047"/>
          </a:xfrm>
          <a:prstGeom prst="rect">
            <a:avLst/>
          </a:prstGeom>
        </p:spPr>
      </p:pic>
      <p:pic>
        <p:nvPicPr>
          <p:cNvPr id="6" name="Picture 5"/>
          <p:cNvPicPr>
            <a:picLocks noChangeAspect="1"/>
          </p:cNvPicPr>
          <p:nvPr/>
        </p:nvPicPr>
        <p:blipFill>
          <a:blip r:embed="rId5"/>
          <a:stretch>
            <a:fillRect/>
          </a:stretch>
        </p:blipFill>
        <p:spPr>
          <a:xfrm>
            <a:off x="5524500" y="4998780"/>
            <a:ext cx="5829300" cy="472871"/>
          </a:xfrm>
          <a:prstGeom prst="rect">
            <a:avLst/>
          </a:prstGeom>
        </p:spPr>
      </p:pic>
    </p:spTree>
    <p:extLst>
      <p:ext uri="{BB962C8B-B14F-4D97-AF65-F5344CB8AC3E}">
        <p14:creationId xmlns:p14="http://schemas.microsoft.com/office/powerpoint/2010/main" val="2189267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714660"/>
          </a:xfrm>
        </p:spPr>
        <p:txBody>
          <a:bodyPr>
            <a:normAutofit fontScale="85000" lnSpcReduction="20000"/>
          </a:bodyPr>
          <a:lstStyle/>
          <a:p>
            <a:r>
              <a:rPr lang="en-US" dirty="0" err="1"/>
              <a:t>Sage</a:t>
            </a:r>
            <a:r>
              <a:rPr lang="en-US" altLang="zh-CN" dirty="0" err="1"/>
              <a:t>M</a:t>
            </a:r>
            <a:r>
              <a:rPr lang="en-US" dirty="0" err="1"/>
              <a:t>aker</a:t>
            </a:r>
            <a:r>
              <a:rPr lang="zh-CN" altLang="en-US" dirty="0"/>
              <a:t>的</a:t>
            </a:r>
            <a:r>
              <a:rPr lang="en-US" altLang="zh-CN" dirty="0"/>
              <a:t>LDA</a:t>
            </a:r>
            <a:r>
              <a:rPr lang="zh-CN" altLang="en-US" dirty="0"/>
              <a:t>优势</a:t>
            </a:r>
            <a:r>
              <a:rPr lang="zh-CN" altLang="en-US" dirty="0" smtClean="0"/>
              <a:t>：</a:t>
            </a:r>
            <a:endParaRPr lang="en-US" altLang="zh-CN" dirty="0" smtClean="0"/>
          </a:p>
          <a:p>
            <a:pPr lvl="1"/>
            <a:r>
              <a:rPr lang="en-US" altLang="zh-CN" dirty="0" err="1" smtClean="0"/>
              <a:t>Sagemaker</a:t>
            </a:r>
            <a:r>
              <a:rPr lang="zh-CN" altLang="en-US" dirty="0" smtClean="0"/>
              <a:t>的</a:t>
            </a:r>
            <a:r>
              <a:rPr lang="en-US" altLang="zh-CN" dirty="0" smtClean="0"/>
              <a:t>LDA</a:t>
            </a:r>
            <a:r>
              <a:rPr lang="zh-CN" altLang="en-US" dirty="0" smtClean="0"/>
              <a:t>并没有采用</a:t>
            </a:r>
            <a:r>
              <a:rPr lang="en-US" altLang="zh-CN" dirty="0" smtClean="0"/>
              <a:t>Gibbs</a:t>
            </a:r>
            <a:r>
              <a:rPr lang="zh-CN" altLang="en-US" dirty="0"/>
              <a:t>采</a:t>
            </a:r>
            <a:r>
              <a:rPr lang="zh-CN" altLang="en-US" dirty="0" smtClean="0"/>
              <a:t>样算法或者变分推断</a:t>
            </a:r>
            <a:r>
              <a:rPr lang="en-US" altLang="zh-CN" dirty="0" smtClean="0"/>
              <a:t>EM</a:t>
            </a:r>
            <a:r>
              <a:rPr lang="zh-CN" altLang="en-US" dirty="0" smtClean="0"/>
              <a:t>算法来训练</a:t>
            </a:r>
            <a:r>
              <a:rPr lang="en-US" altLang="zh-CN" dirty="0" smtClean="0"/>
              <a:t>LDA</a:t>
            </a:r>
            <a:r>
              <a:rPr lang="zh-CN" altLang="en-US" dirty="0" smtClean="0"/>
              <a:t>。它</a:t>
            </a:r>
            <a:r>
              <a:rPr lang="zh-CN" altLang="en-US" b="1" dirty="0" smtClean="0"/>
              <a:t>使用张量分解的技术</a:t>
            </a:r>
            <a:r>
              <a:rPr lang="zh-CN" altLang="en-US" dirty="0" smtClean="0"/>
              <a:t>来训练</a:t>
            </a:r>
            <a:r>
              <a:rPr lang="en-US" altLang="zh-CN" dirty="0" smtClean="0"/>
              <a:t>LDA</a:t>
            </a:r>
            <a:r>
              <a:rPr lang="zh-CN" altLang="en-US" dirty="0" smtClean="0"/>
              <a:t>。</a:t>
            </a:r>
            <a:endParaRPr lang="en-US" altLang="zh-CN" dirty="0" smtClean="0"/>
          </a:p>
          <a:p>
            <a:pPr lvl="2"/>
            <a:r>
              <a:rPr lang="zh-CN" altLang="en-US" dirty="0" smtClean="0"/>
              <a:t>相</a:t>
            </a:r>
            <a:r>
              <a:rPr lang="zh-CN" altLang="en-US" dirty="0"/>
              <a:t>对于</a:t>
            </a:r>
            <a:r>
              <a:rPr lang="zh-CN" altLang="en-US" dirty="0" smtClean="0"/>
              <a:t>用变分推断</a:t>
            </a:r>
            <a:r>
              <a:rPr lang="en-US" altLang="zh-CN" dirty="0" smtClean="0"/>
              <a:t>EM</a:t>
            </a:r>
            <a:r>
              <a:rPr lang="zh-CN" altLang="en-US" dirty="0"/>
              <a:t>算法来求解</a:t>
            </a:r>
            <a:r>
              <a:rPr lang="en-US" altLang="zh-CN" dirty="0"/>
              <a:t>LDA</a:t>
            </a:r>
            <a:r>
              <a:rPr lang="zh-CN" altLang="en-US" dirty="0"/>
              <a:t>只是保证能得到局部最优解，</a:t>
            </a:r>
            <a:r>
              <a:rPr lang="en-US" dirty="0"/>
              <a:t> </a:t>
            </a:r>
            <a:r>
              <a:rPr lang="en-US" dirty="0" err="1"/>
              <a:t>Sage</a:t>
            </a:r>
            <a:r>
              <a:rPr lang="en-US" altLang="zh-CN" dirty="0" err="1"/>
              <a:t>M</a:t>
            </a:r>
            <a:r>
              <a:rPr lang="en-US" dirty="0" err="1"/>
              <a:t>aker</a:t>
            </a:r>
            <a:r>
              <a:rPr lang="zh-CN" altLang="en-US" dirty="0"/>
              <a:t>的</a:t>
            </a:r>
            <a:r>
              <a:rPr lang="en-US" altLang="zh-CN" dirty="0"/>
              <a:t>LDA</a:t>
            </a:r>
            <a:r>
              <a:rPr lang="zh-CN" altLang="en-US" dirty="0"/>
              <a:t>的表现更好。</a:t>
            </a:r>
            <a:endParaRPr lang="en-US" altLang="zh-CN" dirty="0"/>
          </a:p>
          <a:p>
            <a:pPr lvl="2"/>
            <a:r>
              <a:rPr lang="zh-CN" altLang="en-US" dirty="0"/>
              <a:t>基</a:t>
            </a:r>
            <a:r>
              <a:rPr lang="zh-CN" altLang="en-US" dirty="0" smtClean="0"/>
              <a:t>于</a:t>
            </a:r>
            <a:r>
              <a:rPr lang="en-US" altLang="zh-CN" dirty="0" smtClean="0"/>
              <a:t>CPU</a:t>
            </a:r>
            <a:r>
              <a:rPr lang="zh-CN" altLang="en-US" dirty="0" smtClean="0"/>
              <a:t>更容易实现并行计算。</a:t>
            </a:r>
            <a:endParaRPr lang="en-US" altLang="zh-CN" dirty="0" smtClean="0"/>
          </a:p>
          <a:p>
            <a:pPr lvl="2"/>
            <a:r>
              <a:rPr lang="zh-CN" altLang="en-US" dirty="0" smtClean="0"/>
              <a:t>模型收敛更快。</a:t>
            </a:r>
            <a:endParaRPr lang="en-US" altLang="zh-CN" dirty="0" smtClean="0"/>
          </a:p>
          <a:p>
            <a:r>
              <a:rPr lang="en-US" altLang="zh-CN" dirty="0" smtClean="0"/>
              <a:t>Tips</a:t>
            </a:r>
            <a:r>
              <a:rPr lang="zh-CN" altLang="en-US" dirty="0"/>
              <a:t>：</a:t>
            </a:r>
            <a:endParaRPr lang="en-US" altLang="zh-CN" dirty="0"/>
          </a:p>
          <a:p>
            <a:pPr lvl="1"/>
            <a:r>
              <a:rPr lang="en-US" altLang="zh-CN" dirty="0" err="1" smtClean="0"/>
              <a:t>Sagemaker</a:t>
            </a:r>
            <a:r>
              <a:rPr lang="en-US" altLang="zh-CN" dirty="0" smtClean="0"/>
              <a:t> LDA</a:t>
            </a:r>
            <a:r>
              <a:rPr lang="zh-CN" altLang="en-US" dirty="0"/>
              <a:t>的训</a:t>
            </a:r>
            <a:r>
              <a:rPr lang="zh-CN" altLang="en-US" dirty="0" smtClean="0"/>
              <a:t>练时数据和推理时数据的格式要求：</a:t>
            </a:r>
            <a:endParaRPr lang="en-US" altLang="zh-CN" dirty="0" smtClean="0"/>
          </a:p>
          <a:p>
            <a:pPr lvl="2"/>
            <a:r>
              <a:rPr lang="en-US" altLang="zh-CN" dirty="0" smtClean="0"/>
              <a:t>Document</a:t>
            </a:r>
            <a:r>
              <a:rPr lang="zh-CN" altLang="en-US" dirty="0" smtClean="0"/>
              <a:t>要表示为词</a:t>
            </a:r>
            <a:r>
              <a:rPr lang="zh-CN" altLang="en-US" dirty="0"/>
              <a:t>频向</a:t>
            </a:r>
            <a:r>
              <a:rPr lang="zh-CN" altLang="en-US" dirty="0" smtClean="0"/>
              <a:t>量。</a:t>
            </a:r>
            <a:endParaRPr lang="en-US" altLang="zh-CN" dirty="0" smtClean="0"/>
          </a:p>
          <a:p>
            <a:pPr lvl="2"/>
            <a:r>
              <a:rPr lang="zh-CN" altLang="en-US" dirty="0" smtClean="0"/>
              <a:t>字</a:t>
            </a:r>
            <a:r>
              <a:rPr lang="zh-CN" altLang="en-US" dirty="0"/>
              <a:t>典比较大的时候，为了节省内存和加快代数运算最好用</a:t>
            </a:r>
            <a:r>
              <a:rPr lang="en-US" altLang="zh-CN" dirty="0"/>
              <a:t>sparse</a:t>
            </a:r>
            <a:r>
              <a:rPr lang="zh-CN" altLang="en-US" dirty="0"/>
              <a:t>格式表示词频向</a:t>
            </a:r>
            <a:r>
              <a:rPr lang="zh-CN" altLang="en-US" dirty="0" smtClean="0"/>
              <a:t>量</a:t>
            </a:r>
            <a:endParaRPr lang="en-US" altLang="zh-CN" dirty="0"/>
          </a:p>
          <a:p>
            <a:pPr lvl="1"/>
            <a:r>
              <a:rPr lang="zh-CN" altLang="en-US" b="1" dirty="0"/>
              <a:t>为了减少字典大小，最好去掉</a:t>
            </a:r>
            <a:r>
              <a:rPr lang="en-US" altLang="zh-CN" b="1" dirty="0"/>
              <a:t>stop word</a:t>
            </a:r>
            <a:r>
              <a:rPr lang="zh-CN" altLang="en-US" b="1" dirty="0"/>
              <a:t>以及词干</a:t>
            </a:r>
            <a:r>
              <a:rPr lang="en-US" altLang="zh-CN" b="1" dirty="0"/>
              <a:t>/</a:t>
            </a:r>
            <a:r>
              <a:rPr lang="zh-CN" altLang="en-US" b="1" dirty="0"/>
              <a:t>时态归并操作</a:t>
            </a:r>
            <a:r>
              <a:rPr lang="zh-CN" altLang="en-US" dirty="0" smtClean="0"/>
              <a:t>。</a:t>
            </a:r>
            <a:endParaRPr lang="en-US" altLang="zh-CN" dirty="0" smtClean="0"/>
          </a:p>
          <a:p>
            <a:pPr lvl="1"/>
            <a:r>
              <a:rPr lang="zh-CN" altLang="en-US" dirty="0"/>
              <a:t>除</a:t>
            </a:r>
            <a:r>
              <a:rPr lang="zh-CN" altLang="en-US" dirty="0" smtClean="0"/>
              <a:t>了最简单的</a:t>
            </a:r>
            <a:r>
              <a:rPr lang="en-US" altLang="zh-CN" dirty="0" smtClean="0"/>
              <a:t>BOW</a:t>
            </a:r>
            <a:r>
              <a:rPr lang="zh-CN" altLang="en-US" dirty="0" smtClean="0"/>
              <a:t>词频向量表示，也可以使用</a:t>
            </a:r>
            <a:r>
              <a:rPr lang="en-US" altLang="zh-CN" dirty="0" smtClean="0"/>
              <a:t>n-gram</a:t>
            </a:r>
            <a:r>
              <a:rPr lang="zh-CN" altLang="en-US" dirty="0" smtClean="0"/>
              <a:t>词频向量来表示。</a:t>
            </a:r>
            <a:endParaRPr lang="en-US" altLang="zh-CN" dirty="0" smtClean="0"/>
          </a:p>
          <a:p>
            <a:pPr lvl="1"/>
            <a:r>
              <a:rPr lang="zh-CN" altLang="en-US" dirty="0" smtClean="0"/>
              <a:t>超参数</a:t>
            </a:r>
            <a:r>
              <a:rPr lang="en-US" altLang="zh-CN" dirty="0" err="1" smtClean="0"/>
              <a:t>mini_batch_size</a:t>
            </a:r>
            <a:r>
              <a:rPr lang="zh-CN" altLang="en-US" dirty="0" smtClean="0"/>
              <a:t>指的是训练集中的</a:t>
            </a:r>
            <a:r>
              <a:rPr lang="en-US" altLang="zh-CN" dirty="0" smtClean="0"/>
              <a:t>document</a:t>
            </a:r>
            <a:r>
              <a:rPr lang="zh-CN" altLang="en-US" dirty="0" smtClean="0"/>
              <a:t>的数量；</a:t>
            </a:r>
            <a:r>
              <a:rPr lang="en-US" altLang="zh-CN" dirty="0" err="1" smtClean="0"/>
              <a:t>feature_dim</a:t>
            </a:r>
            <a:r>
              <a:rPr lang="zh-CN" altLang="en-US" dirty="0" smtClean="0"/>
              <a:t>指的是词典的大小。</a:t>
            </a:r>
            <a:endParaRPr lang="en-US" altLang="zh-CN" dirty="0" smtClean="0"/>
          </a:p>
          <a:p>
            <a:pPr lvl="1"/>
            <a:r>
              <a:rPr lang="zh-CN" altLang="en-US" dirty="0" smtClean="0"/>
              <a:t>超参数</a:t>
            </a:r>
            <a:r>
              <a:rPr lang="en-US" altLang="zh-CN" dirty="0" smtClean="0"/>
              <a:t>alpha0</a:t>
            </a:r>
            <a:r>
              <a:rPr lang="zh-CN" altLang="en-US" dirty="0"/>
              <a:t>用</a:t>
            </a:r>
            <a:r>
              <a:rPr lang="zh-CN" altLang="en-US" dirty="0" smtClean="0"/>
              <a:t>来控制混合</a:t>
            </a:r>
            <a:r>
              <a:rPr lang="en-US" altLang="zh-CN" dirty="0" smtClean="0"/>
              <a:t>topic</a:t>
            </a:r>
            <a:r>
              <a:rPr lang="zh-CN" altLang="en-US" dirty="0" smtClean="0"/>
              <a:t>的多样性：</a:t>
            </a:r>
            <a:endParaRPr lang="en-US" altLang="zh-CN" dirty="0" smtClean="0"/>
          </a:p>
          <a:p>
            <a:pPr lvl="2"/>
            <a:r>
              <a:rPr lang="zh-CN" altLang="en-US" dirty="0" smtClean="0"/>
              <a:t>该值越小，那么就会用</a:t>
            </a:r>
            <a:r>
              <a:rPr lang="en-US" altLang="zh-CN" dirty="0" smtClean="0"/>
              <a:t>1</a:t>
            </a:r>
            <a:r>
              <a:rPr lang="zh-CN" altLang="en-US" dirty="0" smtClean="0"/>
              <a:t>个或少数几个</a:t>
            </a:r>
            <a:r>
              <a:rPr lang="en-US" altLang="zh-CN" dirty="0" smtClean="0"/>
              <a:t>topic</a:t>
            </a:r>
            <a:r>
              <a:rPr lang="zh-CN" altLang="en-US" dirty="0" smtClean="0"/>
              <a:t>来表示每个</a:t>
            </a:r>
            <a:r>
              <a:rPr lang="en-US" altLang="zh-CN" dirty="0" smtClean="0"/>
              <a:t>document</a:t>
            </a:r>
            <a:r>
              <a:rPr lang="zh-CN" altLang="en-US" dirty="0" smtClean="0"/>
              <a:t>；</a:t>
            </a:r>
            <a:endParaRPr lang="en-US" altLang="zh-CN" dirty="0" smtClean="0"/>
          </a:p>
          <a:p>
            <a:pPr lvl="2"/>
            <a:r>
              <a:rPr lang="zh-CN" altLang="en-US" dirty="0"/>
              <a:t>该</a:t>
            </a:r>
            <a:r>
              <a:rPr lang="zh-CN" altLang="en-US" dirty="0" smtClean="0"/>
              <a:t>值越大，那么就会用更多个</a:t>
            </a:r>
            <a:r>
              <a:rPr lang="en-US" altLang="zh-CN" dirty="0" smtClean="0"/>
              <a:t>topic</a:t>
            </a:r>
            <a:r>
              <a:rPr lang="zh-CN" altLang="en-US" dirty="0" smtClean="0"/>
              <a:t>来表示每个</a:t>
            </a:r>
            <a:r>
              <a:rPr lang="en-US" altLang="zh-CN" dirty="0" smtClean="0"/>
              <a:t>document</a:t>
            </a:r>
            <a:r>
              <a:rPr lang="zh-CN" altLang="en-US" dirty="0" smtClean="0"/>
              <a:t>。</a:t>
            </a:r>
            <a:endParaRPr lang="en-US" altLang="zh-CN" dirty="0" smtClean="0"/>
          </a:p>
          <a:p>
            <a:pPr lvl="1"/>
            <a:endParaRPr lang="en-US" altLang="zh-CN" dirty="0"/>
          </a:p>
          <a:p>
            <a:pPr lvl="1"/>
            <a:endParaRPr lang="en-US" altLang="zh-CN" dirty="0"/>
          </a:p>
          <a:p>
            <a:endParaRPr lang="en-US" dirty="0"/>
          </a:p>
        </p:txBody>
      </p:sp>
    </p:spTree>
    <p:extLst>
      <p:ext uri="{BB962C8B-B14F-4D97-AF65-F5344CB8AC3E}">
        <p14:creationId xmlns:p14="http://schemas.microsoft.com/office/powerpoint/2010/main" val="30228941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zh-CN" altLang="en-US" b="1" dirty="0" smtClean="0"/>
              <a:t>利用</a:t>
            </a:r>
            <a:r>
              <a:rPr lang="en-US" altLang="zh-CN" b="1" dirty="0" err="1" smtClean="0"/>
              <a:t>Sagemaekr</a:t>
            </a:r>
            <a:r>
              <a:rPr lang="en-US" altLang="zh-CN" b="1" dirty="0" smtClean="0"/>
              <a:t> LDA</a:t>
            </a:r>
            <a:r>
              <a:rPr lang="zh-CN" altLang="en-US" b="1" dirty="0" smtClean="0"/>
              <a:t>做关键字提取</a:t>
            </a:r>
            <a:r>
              <a:rPr lang="zh-CN" altLang="en-US" dirty="0" smtClean="0"/>
              <a:t>的思路（使用</a:t>
            </a:r>
            <a:r>
              <a:rPr lang="en-US" altLang="zh-CN" dirty="0" smtClean="0"/>
              <a:t>NTM</a:t>
            </a:r>
            <a:r>
              <a:rPr lang="zh-CN" altLang="en-US" dirty="0" smtClean="0"/>
              <a:t>也是类似的）：</a:t>
            </a:r>
            <a:endParaRPr lang="en-US" altLang="zh-CN" dirty="0"/>
          </a:p>
          <a:p>
            <a:pPr lvl="2"/>
            <a:r>
              <a:rPr lang="en-US" altLang="zh-CN" dirty="0" smtClean="0"/>
              <a:t>LDA</a:t>
            </a:r>
            <a:r>
              <a:rPr lang="zh-CN" altLang="en-US" dirty="0" smtClean="0"/>
              <a:t>训练完以后可以从</a:t>
            </a:r>
            <a:r>
              <a:rPr lang="en-US" altLang="zh-CN" dirty="0" smtClean="0"/>
              <a:t>S3</a:t>
            </a:r>
            <a:r>
              <a:rPr lang="zh-CN" altLang="en-US" dirty="0" smtClean="0"/>
              <a:t>下载模型，提取并保存</a:t>
            </a:r>
            <a:r>
              <a:rPr lang="en-US" altLang="zh-CN" dirty="0" smtClean="0"/>
              <a:t>topic-word</a:t>
            </a:r>
            <a:r>
              <a:rPr lang="zh-CN" altLang="en-US" dirty="0" smtClean="0"/>
              <a:t>分布；</a:t>
            </a:r>
            <a:endParaRPr lang="en-US" altLang="zh-CN" dirty="0" smtClean="0"/>
          </a:p>
          <a:p>
            <a:pPr lvl="2"/>
            <a:r>
              <a:rPr lang="en-US" altLang="zh-CN" dirty="0" smtClean="0"/>
              <a:t>Online deploy </a:t>
            </a:r>
            <a:r>
              <a:rPr lang="en-US" altLang="zh-CN" dirty="0" err="1" smtClean="0"/>
              <a:t>sagemaker</a:t>
            </a:r>
            <a:r>
              <a:rPr lang="en-US" altLang="zh-CN" dirty="0" smtClean="0"/>
              <a:t> LDA</a:t>
            </a:r>
            <a:r>
              <a:rPr lang="zh-CN" altLang="en-US" dirty="0"/>
              <a:t>模</a:t>
            </a:r>
            <a:r>
              <a:rPr lang="zh-CN" altLang="en-US" dirty="0" smtClean="0"/>
              <a:t>型；</a:t>
            </a:r>
            <a:endParaRPr lang="en-US" altLang="zh-CN" dirty="0" smtClean="0"/>
          </a:p>
          <a:p>
            <a:pPr lvl="2"/>
            <a:r>
              <a:rPr lang="en-US" altLang="zh-CN" dirty="0" smtClean="0"/>
              <a:t>Online</a:t>
            </a:r>
            <a:r>
              <a:rPr lang="zh-CN" altLang="en-US" dirty="0"/>
              <a:t>推理</a:t>
            </a:r>
            <a:r>
              <a:rPr lang="en-US" altLang="zh-CN" dirty="0"/>
              <a:t>document</a:t>
            </a:r>
            <a:r>
              <a:rPr lang="zh-CN" altLang="en-US" dirty="0" smtClean="0"/>
              <a:t>的</a:t>
            </a:r>
            <a:r>
              <a:rPr lang="en-US" altLang="zh-CN" dirty="0" smtClean="0"/>
              <a:t>topic</a:t>
            </a:r>
            <a:r>
              <a:rPr lang="zh-CN" altLang="en-US" dirty="0" smtClean="0"/>
              <a:t>分布；</a:t>
            </a:r>
            <a:endParaRPr lang="en-US" altLang="zh-CN" dirty="0" smtClean="0"/>
          </a:p>
          <a:p>
            <a:pPr lvl="2"/>
            <a:r>
              <a:rPr lang="zh-CN" altLang="en-US" dirty="0" smtClean="0"/>
              <a:t>利用保存的</a:t>
            </a:r>
            <a:r>
              <a:rPr lang="en-US" altLang="zh-CN" dirty="0" smtClean="0"/>
              <a:t>topic-word</a:t>
            </a:r>
            <a:r>
              <a:rPr lang="zh-CN" altLang="en-US" dirty="0" smtClean="0"/>
              <a:t>分布矩阵获</a:t>
            </a:r>
            <a:r>
              <a:rPr lang="zh-CN" altLang="en-US" dirty="0"/>
              <a:t>得每个</a:t>
            </a:r>
            <a:r>
              <a:rPr lang="en-US" altLang="zh-CN" dirty="0"/>
              <a:t>topic</a:t>
            </a:r>
            <a:r>
              <a:rPr lang="zh-CN" altLang="en-US" dirty="0" smtClean="0"/>
              <a:t>的</a:t>
            </a:r>
            <a:r>
              <a:rPr lang="en-US" altLang="zh-CN" dirty="0" err="1" smtClean="0"/>
              <a:t>topK</a:t>
            </a:r>
            <a:r>
              <a:rPr lang="en-US" altLang="zh-CN" dirty="0" smtClean="0"/>
              <a:t> </a:t>
            </a:r>
            <a:r>
              <a:rPr lang="zh-CN" altLang="en-US" dirty="0" smtClean="0"/>
              <a:t>词；过</a:t>
            </a:r>
            <a:r>
              <a:rPr lang="zh-CN" altLang="en-US" dirty="0"/>
              <a:t>滤</a:t>
            </a:r>
            <a:r>
              <a:rPr lang="zh-CN" altLang="en-US" dirty="0" smtClean="0"/>
              <a:t>掉当前文</a:t>
            </a:r>
            <a:r>
              <a:rPr lang="zh-CN" altLang="en-US" dirty="0"/>
              <a:t>档</a:t>
            </a:r>
            <a:r>
              <a:rPr lang="zh-CN" altLang="en-US" dirty="0" smtClean="0"/>
              <a:t>中没</a:t>
            </a:r>
            <a:r>
              <a:rPr lang="zh-CN" altLang="en-US" dirty="0"/>
              <a:t>有出</a:t>
            </a:r>
            <a:r>
              <a:rPr lang="zh-CN" altLang="en-US" dirty="0" smtClean="0"/>
              <a:t>现在上面得到的所有</a:t>
            </a:r>
            <a:r>
              <a:rPr lang="en-US" altLang="zh-CN" dirty="0" smtClean="0"/>
              <a:t>topic</a:t>
            </a:r>
            <a:r>
              <a:rPr lang="zh-CN" altLang="en-US" dirty="0" smtClean="0"/>
              <a:t>的</a:t>
            </a:r>
            <a:r>
              <a:rPr lang="en-US" altLang="zh-CN" dirty="0" err="1" smtClean="0"/>
              <a:t>topk</a:t>
            </a:r>
            <a:r>
              <a:rPr lang="zh-CN" altLang="en-US" dirty="0" smtClean="0"/>
              <a:t>中的词，剩</a:t>
            </a:r>
            <a:r>
              <a:rPr lang="zh-CN" altLang="en-US" dirty="0"/>
              <a:t>下的就</a:t>
            </a:r>
            <a:r>
              <a:rPr lang="zh-CN" altLang="en-US" dirty="0" smtClean="0"/>
              <a:t>是该文档的</a:t>
            </a:r>
            <a:r>
              <a:rPr lang="zh-CN" altLang="en-US" dirty="0"/>
              <a:t>关键</a:t>
            </a:r>
            <a:r>
              <a:rPr lang="zh-CN" altLang="en-US" dirty="0" smtClean="0"/>
              <a:t>词。</a:t>
            </a:r>
            <a:endParaRPr lang="en-US" altLang="zh-CN" dirty="0" smtClean="0"/>
          </a:p>
          <a:p>
            <a:pPr lvl="3"/>
            <a:r>
              <a:rPr lang="zh-CN" altLang="en-US" dirty="0" smtClean="0"/>
              <a:t>关</a:t>
            </a:r>
            <a:r>
              <a:rPr lang="zh-CN" altLang="en-US" dirty="0"/>
              <a:t>键词的重要程度可以</a:t>
            </a:r>
            <a:r>
              <a:rPr lang="zh-CN" altLang="en-US" dirty="0" smtClean="0"/>
              <a:t>用</a:t>
            </a:r>
            <a:r>
              <a:rPr lang="zh-CN" altLang="en-US" dirty="0"/>
              <a:t>该</a:t>
            </a:r>
            <a:r>
              <a:rPr lang="zh-CN" altLang="en-US" dirty="0" smtClean="0"/>
              <a:t>文档属于某</a:t>
            </a:r>
            <a:r>
              <a:rPr lang="en-US" altLang="zh-CN" dirty="0" smtClean="0"/>
              <a:t>topic</a:t>
            </a:r>
            <a:r>
              <a:rPr lang="zh-CN" altLang="en-US" dirty="0"/>
              <a:t>的概</a:t>
            </a:r>
            <a:r>
              <a:rPr lang="zh-CN" altLang="en-US" dirty="0" smtClean="0"/>
              <a:t>率 * 每</a:t>
            </a:r>
            <a:r>
              <a:rPr lang="zh-CN" altLang="en-US" dirty="0"/>
              <a:t>个单词属于该</a:t>
            </a:r>
            <a:r>
              <a:rPr lang="en-US" altLang="zh-CN" dirty="0"/>
              <a:t>topic</a:t>
            </a:r>
            <a:r>
              <a:rPr lang="zh-CN" altLang="en-US" dirty="0"/>
              <a:t>的概率来得</a:t>
            </a:r>
            <a:r>
              <a:rPr lang="zh-CN" altLang="en-US" dirty="0" smtClean="0"/>
              <a:t>到。</a:t>
            </a:r>
            <a:endParaRPr lang="en-US" altLang="zh-CN" dirty="0" smtClean="0"/>
          </a:p>
          <a:p>
            <a:pPr lvl="1"/>
            <a:r>
              <a:rPr lang="zh-CN" altLang="en-US" dirty="0"/>
              <a:t>如</a:t>
            </a:r>
            <a:r>
              <a:rPr lang="zh-CN" altLang="en-US" dirty="0" smtClean="0"/>
              <a:t>何选择</a:t>
            </a:r>
            <a:r>
              <a:rPr lang="en-US" altLang="zh-CN" dirty="0" smtClean="0"/>
              <a:t>topic</a:t>
            </a:r>
            <a:r>
              <a:rPr lang="zh-CN" altLang="en-US" dirty="0" smtClean="0"/>
              <a:t>的数量？</a:t>
            </a:r>
            <a:endParaRPr lang="en-US" altLang="zh-CN" dirty="0" smtClean="0"/>
          </a:p>
          <a:p>
            <a:pPr lvl="2"/>
            <a:r>
              <a:rPr lang="zh-CN" altLang="en-US" dirty="0"/>
              <a:t>语</a:t>
            </a:r>
            <a:r>
              <a:rPr lang="zh-CN" altLang="en-US" dirty="0" smtClean="0"/>
              <a:t>料越大，可以设置比较大的</a:t>
            </a:r>
            <a:r>
              <a:rPr lang="en-US" altLang="zh-CN" dirty="0" smtClean="0"/>
              <a:t>topic</a:t>
            </a:r>
            <a:r>
              <a:rPr lang="zh-CN" altLang="en-US" dirty="0" smtClean="0"/>
              <a:t>来细化；语料比较小的话，设置小的</a:t>
            </a:r>
            <a:r>
              <a:rPr lang="en-US" altLang="zh-CN" dirty="0" smtClean="0"/>
              <a:t>topic</a:t>
            </a:r>
            <a:r>
              <a:rPr lang="zh-CN" altLang="en-US" dirty="0" smtClean="0"/>
              <a:t>更容易泛化。</a:t>
            </a:r>
            <a:endParaRPr lang="en-US" altLang="zh-CN" dirty="0" smtClean="0"/>
          </a:p>
          <a:p>
            <a:pPr lvl="2"/>
            <a:r>
              <a:rPr lang="zh-CN" altLang="en-US" dirty="0"/>
              <a:t>手</a:t>
            </a:r>
            <a:r>
              <a:rPr lang="zh-CN" altLang="en-US" dirty="0" smtClean="0"/>
              <a:t>工选择多个</a:t>
            </a:r>
            <a:r>
              <a:rPr lang="en-US" altLang="zh-CN" dirty="0" smtClean="0"/>
              <a:t>topic</a:t>
            </a:r>
            <a:r>
              <a:rPr lang="zh-CN" altLang="en-US" dirty="0" smtClean="0"/>
              <a:t>数量来训练</a:t>
            </a:r>
            <a:r>
              <a:rPr lang="en-US" altLang="zh-CN" dirty="0" smtClean="0"/>
              <a:t>LDA</a:t>
            </a:r>
            <a:r>
              <a:rPr lang="zh-CN" altLang="en-US" dirty="0" smtClean="0"/>
              <a:t>，根据最后的评价效果来选择最好的</a:t>
            </a:r>
            <a:r>
              <a:rPr lang="en-US" altLang="zh-CN" dirty="0" smtClean="0"/>
              <a:t>topic</a:t>
            </a:r>
            <a:r>
              <a:rPr lang="zh-CN" altLang="en-US" dirty="0" smtClean="0"/>
              <a:t>数量。</a:t>
            </a:r>
            <a:endParaRPr lang="en-US" altLang="zh-CN" dirty="0" smtClean="0"/>
          </a:p>
          <a:p>
            <a:pPr lvl="1"/>
            <a:endParaRPr lang="en-US" altLang="zh-CN" dirty="0" smtClean="0"/>
          </a:p>
        </p:txBody>
      </p:sp>
    </p:spTree>
    <p:extLst>
      <p:ext uri="{BB962C8B-B14F-4D97-AF65-F5344CB8AC3E}">
        <p14:creationId xmlns:p14="http://schemas.microsoft.com/office/powerpoint/2010/main" val="28079794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-----Neural Topic Model (NTM) </a:t>
            </a:r>
            <a:endParaRPr lang="en-US" dirty="0"/>
          </a:p>
        </p:txBody>
      </p:sp>
      <p:sp>
        <p:nvSpPr>
          <p:cNvPr id="3" name="Content Placeholder 2"/>
          <p:cNvSpPr>
            <a:spLocks noGrp="1"/>
          </p:cNvSpPr>
          <p:nvPr>
            <p:ph idx="1"/>
          </p:nvPr>
        </p:nvSpPr>
        <p:spPr/>
        <p:txBody>
          <a:bodyPr/>
          <a:lstStyle/>
          <a:p>
            <a:r>
              <a:rPr lang="en-US" altLang="zh-CN" dirty="0"/>
              <a:t>NTM</a:t>
            </a:r>
            <a:r>
              <a:rPr lang="zh-CN" altLang="en-US" dirty="0"/>
              <a:t>是基于神经网络的主题模型，它是非监督的概率生成模型。</a:t>
            </a:r>
            <a:endParaRPr lang="en-US" altLang="zh-CN" dirty="0"/>
          </a:p>
          <a:p>
            <a:r>
              <a:rPr lang="en-US" altLang="zh-CN" dirty="0" smtClean="0"/>
              <a:t>High level</a:t>
            </a:r>
            <a:r>
              <a:rPr lang="zh-CN" altLang="en-US" dirty="0" smtClean="0"/>
              <a:t>的</a:t>
            </a:r>
            <a:r>
              <a:rPr lang="en-US" altLang="zh-CN" dirty="0" smtClean="0"/>
              <a:t>NTM</a:t>
            </a:r>
            <a:r>
              <a:rPr lang="zh-CN" altLang="en-US" dirty="0"/>
              <a:t>算</a:t>
            </a:r>
            <a:r>
              <a:rPr lang="zh-CN" altLang="en-US" dirty="0" smtClean="0"/>
              <a:t>法的架构（类似</a:t>
            </a:r>
            <a:r>
              <a:rPr lang="en-US" altLang="zh-CN" dirty="0" smtClean="0"/>
              <a:t>VAE</a:t>
            </a:r>
            <a:r>
              <a:rPr lang="zh-CN" altLang="en-US" dirty="0" smtClean="0"/>
              <a:t>变分自编码器）：</a:t>
            </a:r>
            <a:r>
              <a:rPr lang="en-US" altLang="zh-CN" dirty="0" smtClean="0"/>
              <a:t/>
            </a:r>
            <a:br>
              <a:rPr lang="en-US" altLang="zh-CN" dirty="0" smtClean="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2876020"/>
            <a:ext cx="9330266" cy="3171825"/>
          </a:xfrm>
          <a:prstGeom prst="rect">
            <a:avLst/>
          </a:prstGeom>
        </p:spPr>
      </p:pic>
    </p:spTree>
    <p:extLst>
      <p:ext uri="{BB962C8B-B14F-4D97-AF65-F5344CB8AC3E}">
        <p14:creationId xmlns:p14="http://schemas.microsoft.com/office/powerpoint/2010/main" val="19053155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106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71146"/>
            <a:ext cx="10515600" cy="4918840"/>
          </a:xfrm>
        </p:spPr>
        <p:txBody>
          <a:bodyPr>
            <a:normAutofit/>
          </a:bodyPr>
          <a:lstStyle/>
          <a:p>
            <a:r>
              <a:rPr lang="en-US" dirty="0" err="1" smtClean="0"/>
              <a:t>Sage</a:t>
            </a:r>
            <a:r>
              <a:rPr lang="en-US" altLang="zh-CN" dirty="0" err="1" smtClean="0"/>
              <a:t>M</a:t>
            </a:r>
            <a:r>
              <a:rPr lang="en-US" dirty="0" err="1" smtClean="0"/>
              <a:t>aker</a:t>
            </a:r>
            <a:r>
              <a:rPr lang="zh-CN" altLang="en-US" dirty="0" smtClean="0"/>
              <a:t>的</a:t>
            </a:r>
            <a:r>
              <a:rPr lang="en-US" altLang="zh-CN" dirty="0" smtClean="0"/>
              <a:t>NTM</a:t>
            </a:r>
            <a:r>
              <a:rPr lang="zh-CN" altLang="en-US" dirty="0" smtClean="0"/>
              <a:t>的</a:t>
            </a:r>
            <a:r>
              <a:rPr lang="zh-CN" altLang="en-US" dirty="0"/>
              <a:t>特点</a:t>
            </a:r>
            <a:r>
              <a:rPr lang="zh-CN" altLang="en-US" dirty="0" smtClean="0"/>
              <a:t>：</a:t>
            </a:r>
            <a:endParaRPr lang="en-US" altLang="zh-CN" dirty="0" smtClean="0"/>
          </a:p>
          <a:p>
            <a:pPr lvl="1"/>
            <a:r>
              <a:rPr lang="zh-CN" altLang="en-US" b="1" dirty="0"/>
              <a:t>用</a:t>
            </a:r>
            <a:r>
              <a:rPr lang="zh-CN" altLang="en-US" b="1" dirty="0" smtClean="0"/>
              <a:t>户可以提供</a:t>
            </a:r>
            <a:r>
              <a:rPr lang="zh-CN" altLang="en-US" b="1" dirty="0"/>
              <a:t>词</a:t>
            </a:r>
            <a:r>
              <a:rPr lang="zh-CN" altLang="en-US" b="1" dirty="0" smtClean="0"/>
              <a:t>典</a:t>
            </a:r>
            <a:r>
              <a:rPr lang="zh-CN" altLang="en-US" dirty="0" smtClean="0"/>
              <a:t>：</a:t>
            </a:r>
            <a:endParaRPr lang="en-US" altLang="zh-CN" dirty="0" smtClean="0"/>
          </a:p>
          <a:p>
            <a:pPr lvl="2"/>
            <a:r>
              <a:rPr lang="zh-CN" altLang="en-US" dirty="0"/>
              <a:t>好</a:t>
            </a:r>
            <a:r>
              <a:rPr lang="zh-CN" altLang="en-US" dirty="0" smtClean="0"/>
              <a:t>处：</a:t>
            </a:r>
            <a:endParaRPr lang="en-US" altLang="zh-CN" dirty="0" smtClean="0"/>
          </a:p>
          <a:p>
            <a:pPr lvl="3"/>
            <a:r>
              <a:rPr lang="zh-CN" altLang="en-US" dirty="0" smtClean="0"/>
              <a:t>可读性更好：</a:t>
            </a:r>
            <a:endParaRPr lang="en-US" altLang="zh-CN" dirty="0" smtClean="0"/>
          </a:p>
          <a:p>
            <a:pPr lvl="4"/>
            <a:r>
              <a:rPr lang="zh-CN" altLang="en-US" dirty="0" smtClean="0"/>
              <a:t>方便从训练日志中查看模型训练完的每个</a:t>
            </a:r>
            <a:r>
              <a:rPr lang="en-US" altLang="zh-CN" dirty="0" smtClean="0"/>
              <a:t>topic</a:t>
            </a:r>
            <a:r>
              <a:rPr lang="zh-CN" altLang="en-US" dirty="0" smtClean="0"/>
              <a:t>的</a:t>
            </a:r>
            <a:r>
              <a:rPr lang="en-US" altLang="zh-CN" dirty="0" smtClean="0"/>
              <a:t>top word</a:t>
            </a:r>
            <a:r>
              <a:rPr lang="zh-CN" altLang="en-US" dirty="0" smtClean="0"/>
              <a:t>为人可以理解的词而不是整数。</a:t>
            </a:r>
            <a:endParaRPr lang="en-US" altLang="zh-CN" dirty="0" smtClean="0"/>
          </a:p>
          <a:p>
            <a:pPr lvl="3"/>
            <a:r>
              <a:rPr lang="zh-CN" altLang="en-US" dirty="0"/>
              <a:t>可</a:t>
            </a:r>
            <a:r>
              <a:rPr lang="zh-CN" altLang="en-US" dirty="0" smtClean="0"/>
              <a:t>以看到所有主题和单个主题的</a:t>
            </a:r>
            <a:r>
              <a:rPr lang="en-US" altLang="zh-CN" dirty="0" smtClean="0"/>
              <a:t>WETC</a:t>
            </a:r>
            <a:r>
              <a:rPr lang="zh-CN" altLang="en-US" dirty="0" smtClean="0"/>
              <a:t>评价指标。</a:t>
            </a:r>
            <a:endParaRPr lang="en-US" altLang="zh-CN" dirty="0" smtClean="0"/>
          </a:p>
          <a:p>
            <a:pPr lvl="2"/>
            <a:r>
              <a:rPr lang="zh-CN" altLang="en-US" b="1" dirty="0"/>
              <a:t>要</a:t>
            </a:r>
            <a:r>
              <a:rPr lang="zh-CN" altLang="en-US" b="1" dirty="0" smtClean="0"/>
              <a:t>求的词典的格式</a:t>
            </a:r>
            <a:r>
              <a:rPr lang="zh-CN" altLang="en-US" dirty="0" smtClean="0"/>
              <a:t>：</a:t>
            </a:r>
            <a:endParaRPr lang="en-US" altLang="zh-CN" dirty="0" smtClean="0"/>
          </a:p>
          <a:p>
            <a:pPr lvl="3"/>
            <a:r>
              <a:rPr lang="zh-CN" altLang="en-US" dirty="0" smtClean="0"/>
              <a:t>一行一个词；</a:t>
            </a:r>
            <a:r>
              <a:rPr lang="zh-CN" altLang="en-US" b="1" dirty="0" smtClean="0">
                <a:solidFill>
                  <a:srgbClr val="FF0000"/>
                </a:solidFill>
              </a:rPr>
              <a:t>词的顺序必须与训练集，验证集，测试集中</a:t>
            </a:r>
            <a:r>
              <a:rPr lang="zh-CN" altLang="en-US" b="1" dirty="0">
                <a:solidFill>
                  <a:srgbClr val="FF0000"/>
                </a:solidFill>
              </a:rPr>
              <a:t>提供的整数</a:t>
            </a:r>
            <a:r>
              <a:rPr lang="en-US" altLang="zh-CN" b="1" dirty="0" smtClean="0">
                <a:solidFill>
                  <a:srgbClr val="FF0000"/>
                </a:solidFill>
              </a:rPr>
              <a:t>ID</a:t>
            </a:r>
            <a:r>
              <a:rPr lang="zh-CN" altLang="en-US" b="1" dirty="0">
                <a:solidFill>
                  <a:srgbClr val="FF0000"/>
                </a:solidFill>
              </a:rPr>
              <a:t>一</a:t>
            </a:r>
            <a:r>
              <a:rPr lang="zh-CN" altLang="en-US" b="1" dirty="0" smtClean="0">
                <a:solidFill>
                  <a:srgbClr val="FF0000"/>
                </a:solidFill>
              </a:rPr>
              <a:t>致</a:t>
            </a:r>
            <a:r>
              <a:rPr lang="zh-CN" altLang="en-US" dirty="0" smtClean="0"/>
              <a:t>。</a:t>
            </a:r>
            <a:endParaRPr lang="en-US" altLang="zh-CN" dirty="0" smtClean="0"/>
          </a:p>
          <a:p>
            <a:pPr lvl="2"/>
            <a:endParaRPr lang="en-US" altLang="zh-CN" dirty="0" smtClean="0"/>
          </a:p>
          <a:p>
            <a:pPr lvl="1"/>
            <a:endParaRPr lang="en-US" altLang="zh-CN" dirty="0" smtClean="0"/>
          </a:p>
          <a:p>
            <a:pPr lvl="1"/>
            <a:endParaRPr lang="en-US" altLang="zh-CN" dirty="0" smtClean="0"/>
          </a:p>
        </p:txBody>
      </p:sp>
      <p:pic>
        <p:nvPicPr>
          <p:cNvPr id="4" name="Picture 3"/>
          <p:cNvPicPr>
            <a:picLocks noChangeAspect="1"/>
          </p:cNvPicPr>
          <p:nvPr/>
        </p:nvPicPr>
        <p:blipFill>
          <a:blip r:embed="rId3"/>
          <a:stretch>
            <a:fillRect/>
          </a:stretch>
        </p:blipFill>
        <p:spPr>
          <a:xfrm>
            <a:off x="3759201" y="4694630"/>
            <a:ext cx="4571999" cy="1895355"/>
          </a:xfrm>
          <a:prstGeom prst="rect">
            <a:avLst/>
          </a:prstGeom>
        </p:spPr>
      </p:pic>
    </p:spTree>
    <p:extLst>
      <p:ext uri="{BB962C8B-B14F-4D97-AF65-F5344CB8AC3E}">
        <p14:creationId xmlns:p14="http://schemas.microsoft.com/office/powerpoint/2010/main" val="33038312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4"/>
            <a:ext cx="10515600" cy="4559935"/>
          </a:xfrm>
        </p:spPr>
        <p:txBody>
          <a:bodyPr>
            <a:normAutofit/>
          </a:bodyPr>
          <a:lstStyle/>
          <a:p>
            <a:pPr lvl="1"/>
            <a:r>
              <a:rPr lang="zh-CN" altLang="en-US" dirty="0" smtClean="0"/>
              <a:t>主题连贯性</a:t>
            </a:r>
            <a:r>
              <a:rPr lang="en-US" altLang="zh-CN" dirty="0" smtClean="0"/>
              <a:t>---topic</a:t>
            </a:r>
            <a:r>
              <a:rPr lang="zh-CN" altLang="en-US" dirty="0" smtClean="0"/>
              <a:t>评价指标：</a:t>
            </a:r>
            <a:endParaRPr lang="en-US" altLang="zh-CN" dirty="0" smtClean="0"/>
          </a:p>
          <a:p>
            <a:pPr lvl="2"/>
            <a:r>
              <a:rPr lang="zh-CN" altLang="en-US" dirty="0" smtClean="0"/>
              <a:t>类似与常见的主题模型评估指标</a:t>
            </a:r>
            <a:r>
              <a:rPr lang="en-US" dirty="0" smtClean="0"/>
              <a:t>NPMI</a:t>
            </a:r>
            <a:r>
              <a:rPr lang="zh-CN" altLang="en-US" dirty="0" smtClean="0"/>
              <a:t>，</a:t>
            </a:r>
            <a:r>
              <a:rPr lang="en-US" altLang="zh-CN" b="1" dirty="0" smtClean="0"/>
              <a:t>NTM</a:t>
            </a:r>
            <a:r>
              <a:rPr lang="zh-CN" altLang="en-US" b="1" dirty="0" smtClean="0"/>
              <a:t>提</a:t>
            </a:r>
            <a:r>
              <a:rPr lang="zh-CN" altLang="en-US" b="1" dirty="0"/>
              <a:t>供了新</a:t>
            </a:r>
            <a:r>
              <a:rPr lang="zh-CN" altLang="en-US" b="1" dirty="0" smtClean="0"/>
              <a:t>的评</a:t>
            </a:r>
            <a:r>
              <a:rPr lang="zh-CN" altLang="en-US" b="1" dirty="0"/>
              <a:t>估指标</a:t>
            </a:r>
            <a:r>
              <a:rPr lang="en-US" altLang="zh-CN" b="1" dirty="0"/>
              <a:t>metric</a:t>
            </a:r>
            <a:r>
              <a:rPr lang="zh-CN" altLang="en-US" dirty="0"/>
              <a:t>：</a:t>
            </a:r>
            <a:r>
              <a:rPr lang="en-US" dirty="0"/>
              <a:t> </a:t>
            </a:r>
            <a:r>
              <a:rPr lang="en-US" b="1" dirty="0" smtClean="0"/>
              <a:t>WETC </a:t>
            </a:r>
            <a:r>
              <a:rPr lang="zh-CN" altLang="en-US" b="1" dirty="0"/>
              <a:t>即主题连贯</a:t>
            </a:r>
            <a:r>
              <a:rPr lang="zh-CN" altLang="en-US" b="1" dirty="0" smtClean="0"/>
              <a:t>性</a:t>
            </a:r>
            <a:r>
              <a:rPr lang="zh-CN" altLang="en-US" dirty="0" smtClean="0"/>
              <a:t>。</a:t>
            </a:r>
            <a:endParaRPr lang="en-US" altLang="zh-CN" dirty="0" smtClean="0"/>
          </a:p>
          <a:p>
            <a:pPr lvl="3"/>
            <a:r>
              <a:rPr lang="en-US" altLang="zh-CN" dirty="0" smtClean="0"/>
              <a:t>NPMI</a:t>
            </a:r>
            <a:r>
              <a:rPr lang="zh-CN" altLang="en-US" dirty="0" smtClean="0"/>
              <a:t>是基于词在整个语料出现的概率以及两个词在一个</a:t>
            </a:r>
            <a:r>
              <a:rPr lang="en-US" altLang="zh-CN" dirty="0"/>
              <a:t>document</a:t>
            </a:r>
            <a:r>
              <a:rPr lang="zh-CN" altLang="en-US" dirty="0" smtClean="0"/>
              <a:t>中共现的概率来计算。</a:t>
            </a:r>
            <a:endParaRPr lang="en-US" altLang="zh-CN" dirty="0" smtClean="0"/>
          </a:p>
          <a:p>
            <a:pPr lvl="2"/>
            <a:endParaRPr lang="en-US" altLang="zh-CN" dirty="0"/>
          </a:p>
          <a:p>
            <a:pPr lvl="2"/>
            <a:endParaRPr lang="en-US" altLang="zh-CN" dirty="0" smtClean="0"/>
          </a:p>
          <a:p>
            <a:pPr lvl="2"/>
            <a:endParaRPr lang="en-US" altLang="zh-CN" dirty="0" smtClean="0"/>
          </a:p>
          <a:p>
            <a:pPr lvl="3"/>
            <a:r>
              <a:rPr lang="en-US" altLang="zh-CN" dirty="0" smtClean="0"/>
              <a:t>WETC</a:t>
            </a:r>
            <a:r>
              <a:rPr lang="zh-CN" altLang="en-US" dirty="0" smtClean="0"/>
              <a:t>基于</a:t>
            </a:r>
            <a:r>
              <a:rPr lang="en-US" altLang="zh-CN" dirty="0" smtClean="0"/>
              <a:t>pre-trained</a:t>
            </a:r>
            <a:r>
              <a:rPr lang="zh-CN" altLang="en-US" dirty="0" smtClean="0"/>
              <a:t>的</a:t>
            </a:r>
            <a:r>
              <a:rPr lang="en-US" altLang="zh-CN" dirty="0" smtClean="0"/>
              <a:t>Glove word embedding</a:t>
            </a:r>
            <a:r>
              <a:rPr lang="zh-CN" altLang="en-US" dirty="0" smtClean="0"/>
              <a:t>（</a:t>
            </a:r>
            <a:r>
              <a:rPr lang="zh-CN" altLang="en-US" b="1" dirty="0" smtClean="0"/>
              <a:t>只是针对英语单词的</a:t>
            </a:r>
            <a:r>
              <a:rPr lang="en-US" altLang="zh-CN" b="1" dirty="0" smtClean="0"/>
              <a:t>embedding</a:t>
            </a:r>
            <a:r>
              <a:rPr lang="zh-CN" altLang="en-US" dirty="0" smtClean="0"/>
              <a:t>）来计算同一个</a:t>
            </a:r>
            <a:r>
              <a:rPr lang="en-US" altLang="zh-CN" dirty="0" smtClean="0"/>
              <a:t>topic</a:t>
            </a:r>
            <a:r>
              <a:rPr lang="zh-CN" altLang="en-US" dirty="0" smtClean="0"/>
              <a:t>中的</a:t>
            </a:r>
            <a:r>
              <a:rPr lang="zh-CN" altLang="en-US" dirty="0"/>
              <a:t>两</a:t>
            </a:r>
            <a:r>
              <a:rPr lang="zh-CN" altLang="en-US" dirty="0" smtClean="0"/>
              <a:t>两</a:t>
            </a:r>
            <a:r>
              <a:rPr lang="en-US" altLang="zh-CN" dirty="0" smtClean="0"/>
              <a:t>top word</a:t>
            </a:r>
            <a:r>
              <a:rPr lang="zh-CN" altLang="en-US" dirty="0" smtClean="0"/>
              <a:t>之间的相似性，然后把这些做平均就得到了</a:t>
            </a:r>
            <a:r>
              <a:rPr lang="en-US" altLang="zh-CN" dirty="0" smtClean="0"/>
              <a:t>topic</a:t>
            </a:r>
            <a:r>
              <a:rPr lang="zh-CN" altLang="en-US" dirty="0" smtClean="0"/>
              <a:t>的</a:t>
            </a:r>
            <a:r>
              <a:rPr lang="en-US" altLang="zh-CN" dirty="0" smtClean="0"/>
              <a:t>WETC</a:t>
            </a:r>
            <a:r>
              <a:rPr lang="zh-CN" altLang="en-US" dirty="0" smtClean="0"/>
              <a:t>评估。所有</a:t>
            </a:r>
            <a:r>
              <a:rPr lang="en-US" altLang="zh-CN" dirty="0" smtClean="0"/>
              <a:t>topic</a:t>
            </a:r>
            <a:r>
              <a:rPr lang="zh-CN" altLang="en-US" dirty="0" smtClean="0"/>
              <a:t>的</a:t>
            </a:r>
            <a:r>
              <a:rPr lang="en-US" altLang="zh-CN" dirty="0" smtClean="0"/>
              <a:t>WETC</a:t>
            </a:r>
            <a:r>
              <a:rPr lang="zh-CN" altLang="en-US" dirty="0" smtClean="0"/>
              <a:t>在做</a:t>
            </a:r>
            <a:r>
              <a:rPr lang="zh-CN" altLang="en-US" dirty="0"/>
              <a:t>一</a:t>
            </a:r>
            <a:r>
              <a:rPr lang="zh-CN" altLang="en-US" dirty="0" smtClean="0"/>
              <a:t>次平均就得到了整个模型的</a:t>
            </a:r>
            <a:r>
              <a:rPr lang="en-US" altLang="zh-CN" dirty="0" smtClean="0"/>
              <a:t>WETC</a:t>
            </a:r>
            <a:r>
              <a:rPr lang="zh-CN" altLang="en-US" dirty="0" smtClean="0"/>
              <a:t>评估。</a:t>
            </a:r>
            <a:endParaRPr lang="en-US" altLang="zh-CN" dirty="0" smtClean="0"/>
          </a:p>
          <a:p>
            <a:pPr lvl="4"/>
            <a:r>
              <a:rPr lang="en-US" altLang="zh-CN" dirty="0" smtClean="0"/>
              <a:t>WETC</a:t>
            </a:r>
            <a:r>
              <a:rPr lang="zh-CN" altLang="en-US" dirty="0" smtClean="0"/>
              <a:t>值</a:t>
            </a:r>
            <a:r>
              <a:rPr lang="en-US" altLang="zh-CN" dirty="0" smtClean="0"/>
              <a:t>(0</a:t>
            </a:r>
            <a:r>
              <a:rPr lang="zh-CN" altLang="en-US" dirty="0" smtClean="0"/>
              <a:t>，</a:t>
            </a:r>
            <a:r>
              <a:rPr lang="en-US" altLang="zh-CN" dirty="0" smtClean="0"/>
              <a:t>1)</a:t>
            </a:r>
            <a:r>
              <a:rPr lang="zh-CN" altLang="en-US" dirty="0" smtClean="0"/>
              <a:t>之间，值越高，说明</a:t>
            </a:r>
            <a:r>
              <a:rPr lang="en-US" altLang="zh-CN" dirty="0" smtClean="0"/>
              <a:t>topic</a:t>
            </a:r>
            <a:r>
              <a:rPr lang="zh-CN" altLang="en-US" dirty="0" smtClean="0"/>
              <a:t>的连贯性越好</a:t>
            </a:r>
            <a:endParaRPr lang="en-US" altLang="zh-CN" dirty="0" smtClean="0"/>
          </a:p>
          <a:p>
            <a:pPr lvl="3"/>
            <a:r>
              <a:rPr lang="zh-CN" altLang="en-US" dirty="0"/>
              <a:t>如果在预训练的词嵌入中找不</a:t>
            </a:r>
            <a:r>
              <a:rPr lang="zh-CN" altLang="en-US" dirty="0" smtClean="0"/>
              <a:t>到</a:t>
            </a:r>
            <a:r>
              <a:rPr lang="zh-CN" altLang="en-US" dirty="0"/>
              <a:t>我</a:t>
            </a:r>
            <a:r>
              <a:rPr lang="zh-CN" altLang="en-US" dirty="0" smtClean="0"/>
              <a:t>们语料中的</a:t>
            </a:r>
            <a:r>
              <a:rPr lang="zh-CN" altLang="en-US" dirty="0"/>
              <a:t>许多词，则</a:t>
            </a:r>
            <a:r>
              <a:rPr lang="en-US" altLang="zh-CN" dirty="0"/>
              <a:t>WETC</a:t>
            </a:r>
            <a:r>
              <a:rPr lang="zh-CN" altLang="en-US" dirty="0"/>
              <a:t>分数可能会产生误导。 因</a:t>
            </a:r>
            <a:r>
              <a:rPr lang="zh-CN" altLang="en-US" dirty="0" smtClean="0"/>
              <a:t>此这里会提供一</a:t>
            </a:r>
            <a:r>
              <a:rPr lang="zh-CN" altLang="en-US" dirty="0"/>
              <a:t>条警告消息，以警告用户该词汇表中到底有多少词没有嵌</a:t>
            </a:r>
            <a:r>
              <a:rPr lang="zh-CN" altLang="en-US" dirty="0" smtClean="0"/>
              <a:t>入。</a:t>
            </a:r>
            <a:endParaRPr lang="en-US" altLang="zh-CN" dirty="0"/>
          </a:p>
          <a:p>
            <a:pPr lvl="3"/>
            <a:r>
              <a:rPr lang="zh-CN" altLang="en-US" b="1" dirty="0" smtClean="0"/>
              <a:t>需要用户提供英文词典才会有</a:t>
            </a:r>
            <a:r>
              <a:rPr lang="en-US" altLang="zh-CN" b="1" dirty="0" smtClean="0"/>
              <a:t>WETC</a:t>
            </a:r>
            <a:r>
              <a:rPr lang="zh-CN" altLang="en-US" b="1" dirty="0" smtClean="0"/>
              <a:t>的评估</a:t>
            </a:r>
            <a:r>
              <a:rPr lang="zh-CN" alt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456" y="3209007"/>
            <a:ext cx="5684943" cy="896584"/>
          </a:xfrm>
          <a:prstGeom prst="rect">
            <a:avLst/>
          </a:prstGeom>
        </p:spPr>
      </p:pic>
    </p:spTree>
    <p:extLst>
      <p:ext uri="{BB962C8B-B14F-4D97-AF65-F5344CB8AC3E}">
        <p14:creationId xmlns:p14="http://schemas.microsoft.com/office/powerpoint/2010/main" val="349158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90688"/>
            <a:ext cx="10515600" cy="4710111"/>
          </a:xfrm>
        </p:spPr>
        <p:txBody>
          <a:bodyPr>
            <a:normAutofit fontScale="92500" lnSpcReduction="20000"/>
          </a:bodyPr>
          <a:lstStyle/>
          <a:p>
            <a:pPr lvl="1"/>
            <a:r>
              <a:rPr lang="zh-CN" altLang="en-US" dirty="0" smtClean="0"/>
              <a:t>主题唯一性（</a:t>
            </a:r>
            <a:r>
              <a:rPr lang="en-US" dirty="0" smtClean="0"/>
              <a:t>topic </a:t>
            </a:r>
            <a:r>
              <a:rPr lang="en-US" dirty="0"/>
              <a:t>uniqueness (TU) </a:t>
            </a:r>
            <a:r>
              <a:rPr lang="zh-CN" altLang="en-US" dirty="0" smtClean="0"/>
              <a:t>）</a:t>
            </a:r>
            <a:r>
              <a:rPr lang="en-US" altLang="zh-CN" dirty="0"/>
              <a:t> ---topic</a:t>
            </a:r>
            <a:r>
              <a:rPr lang="zh-CN" altLang="en-US" dirty="0"/>
              <a:t>评价指标：</a:t>
            </a:r>
            <a:endParaRPr lang="en-US" altLang="zh-CN" dirty="0" smtClean="0"/>
          </a:p>
          <a:p>
            <a:pPr lvl="2"/>
            <a:endParaRPr lang="en-US" altLang="zh-CN" dirty="0" smtClean="0"/>
          </a:p>
          <a:p>
            <a:pPr lvl="2"/>
            <a:endParaRPr lang="en-US" altLang="zh-CN" dirty="0" smtClean="0"/>
          </a:p>
          <a:p>
            <a:pPr lvl="2"/>
            <a:endParaRPr lang="en-US" altLang="zh-CN" dirty="0" smtClean="0"/>
          </a:p>
          <a:p>
            <a:pPr lvl="2"/>
            <a:r>
              <a:rPr lang="en-US" altLang="zh-CN" i="1" dirty="0"/>
              <a:t>n</a:t>
            </a:r>
            <a:r>
              <a:rPr lang="zh-CN" altLang="en-US" i="1" dirty="0" smtClean="0"/>
              <a:t>表示某个</a:t>
            </a:r>
            <a:r>
              <a:rPr lang="en-US" altLang="zh-CN" i="1" dirty="0" smtClean="0"/>
              <a:t>topic</a:t>
            </a:r>
            <a:r>
              <a:rPr lang="zh-CN" altLang="en-US" i="1" dirty="0" smtClean="0"/>
              <a:t>的</a:t>
            </a:r>
            <a:r>
              <a:rPr lang="en-US" altLang="zh-CN" i="1" dirty="0" smtClean="0"/>
              <a:t>top n</a:t>
            </a:r>
            <a:r>
              <a:rPr lang="zh-CN" altLang="en-US" i="1" dirty="0" smtClean="0"/>
              <a:t>单词数量，</a:t>
            </a:r>
            <a:r>
              <a:rPr lang="en-US" i="1" dirty="0" err="1" smtClean="0"/>
              <a:t>cnt</a:t>
            </a:r>
            <a:r>
              <a:rPr lang="en-US" i="1" dirty="0" smtClean="0"/>
              <a:t>(</a:t>
            </a:r>
            <a:r>
              <a:rPr lang="en-US" i="1" dirty="0" err="1" smtClean="0"/>
              <a:t>i,k</a:t>
            </a:r>
            <a:r>
              <a:rPr lang="en-US" i="1" dirty="0" smtClean="0"/>
              <a:t>)</a:t>
            </a:r>
            <a:r>
              <a:rPr lang="zh-CN" altLang="en-US" i="1" dirty="0" smtClean="0"/>
              <a:t>表示这个</a:t>
            </a:r>
            <a:r>
              <a:rPr lang="en-US" altLang="zh-CN" i="1" dirty="0" smtClean="0"/>
              <a:t>top n</a:t>
            </a:r>
            <a:r>
              <a:rPr lang="zh-CN" altLang="en-US" i="1" dirty="0" smtClean="0"/>
              <a:t>单词出现在所有</a:t>
            </a:r>
            <a:r>
              <a:rPr lang="en-US" altLang="zh-CN" i="1" dirty="0" smtClean="0"/>
              <a:t>topic</a:t>
            </a:r>
            <a:r>
              <a:rPr lang="zh-CN" altLang="en-US" i="1" dirty="0" smtClean="0"/>
              <a:t>的</a:t>
            </a:r>
            <a:r>
              <a:rPr lang="en-US" altLang="zh-CN" i="1" dirty="0" smtClean="0"/>
              <a:t>top n</a:t>
            </a:r>
            <a:r>
              <a:rPr lang="zh-CN" altLang="en-US" i="1" dirty="0" smtClean="0"/>
              <a:t>中的</a:t>
            </a:r>
            <a:r>
              <a:rPr lang="en-US" altLang="zh-CN" i="1" dirty="0" smtClean="0"/>
              <a:t>topic</a:t>
            </a:r>
            <a:r>
              <a:rPr lang="zh-CN" altLang="en-US" i="1" dirty="0" smtClean="0"/>
              <a:t>的数量，</a:t>
            </a:r>
            <a:r>
              <a:rPr lang="en-US" altLang="zh-CN" i="1" dirty="0" smtClean="0"/>
              <a:t>K</a:t>
            </a:r>
            <a:r>
              <a:rPr lang="zh-CN" altLang="en-US" i="1" dirty="0" smtClean="0"/>
              <a:t>表示的是</a:t>
            </a:r>
            <a:r>
              <a:rPr lang="en-US" altLang="zh-CN" i="1" dirty="0" smtClean="0"/>
              <a:t>topic</a:t>
            </a:r>
            <a:r>
              <a:rPr lang="zh-CN" altLang="en-US" i="1" dirty="0" smtClean="0"/>
              <a:t>的数量。</a:t>
            </a:r>
            <a:endParaRPr lang="en-US" altLang="zh-CN" i="1" dirty="0" smtClean="0"/>
          </a:p>
          <a:p>
            <a:pPr lvl="2"/>
            <a:r>
              <a:rPr lang="en-US" altLang="zh-CN" dirty="0" smtClean="0"/>
              <a:t>TU</a:t>
            </a:r>
            <a:r>
              <a:rPr lang="zh-CN" altLang="en-US" dirty="0" smtClean="0"/>
              <a:t>的值</a:t>
            </a:r>
            <a:r>
              <a:rPr lang="en-US" altLang="zh-CN" dirty="0" smtClean="0"/>
              <a:t>[1/K</a:t>
            </a:r>
            <a:r>
              <a:rPr lang="zh-CN" altLang="en-US" dirty="0" smtClean="0"/>
              <a:t>，</a:t>
            </a:r>
            <a:r>
              <a:rPr lang="en-US" altLang="zh-CN" dirty="0" smtClean="0"/>
              <a:t>1]</a:t>
            </a:r>
            <a:r>
              <a:rPr lang="zh-CN" altLang="en-US" dirty="0" smtClean="0"/>
              <a:t>，值越大表示主题越唯一，主题的离散度比较好，模型质量好。</a:t>
            </a:r>
            <a:endParaRPr lang="en-US" altLang="zh-CN" dirty="0" smtClean="0"/>
          </a:p>
          <a:p>
            <a:pPr lvl="1"/>
            <a:r>
              <a:rPr lang="en-US" altLang="zh-CN" dirty="0" smtClean="0"/>
              <a:t>Subsample</a:t>
            </a:r>
            <a:r>
              <a:rPr lang="zh-CN" altLang="en-US" dirty="0" smtClean="0"/>
              <a:t>子采样：</a:t>
            </a:r>
            <a:endParaRPr lang="en-US" altLang="zh-CN" dirty="0" smtClean="0"/>
          </a:p>
          <a:p>
            <a:pPr lvl="2"/>
            <a:r>
              <a:rPr lang="zh-CN" altLang="en-US" dirty="0" smtClean="0"/>
              <a:t>提</a:t>
            </a:r>
            <a:r>
              <a:rPr lang="zh-CN" altLang="en-US" dirty="0"/>
              <a:t>高训练速度</a:t>
            </a:r>
            <a:r>
              <a:rPr lang="zh-CN" altLang="en-US" dirty="0" smtClean="0"/>
              <a:t>，</a:t>
            </a:r>
            <a:endParaRPr lang="en-US" altLang="zh-CN" dirty="0" smtClean="0"/>
          </a:p>
          <a:p>
            <a:pPr lvl="3"/>
            <a:r>
              <a:rPr lang="zh-CN" altLang="en-US" dirty="0" smtClean="0"/>
              <a:t>提</a:t>
            </a:r>
            <a:r>
              <a:rPr lang="zh-CN" altLang="en-US" dirty="0"/>
              <a:t>供了超参数</a:t>
            </a:r>
            <a:r>
              <a:rPr lang="en-US" altLang="zh-CN" dirty="0" err="1"/>
              <a:t>sub_sample</a:t>
            </a:r>
            <a:r>
              <a:rPr lang="zh-CN" altLang="en-US" dirty="0"/>
              <a:t>在每个</a:t>
            </a:r>
            <a:r>
              <a:rPr lang="en-US" altLang="zh-CN" dirty="0"/>
              <a:t>epoch</a:t>
            </a:r>
            <a:r>
              <a:rPr lang="zh-CN" altLang="en-US" dirty="0"/>
              <a:t>的时候来采样部分训练集而不是每个</a:t>
            </a:r>
            <a:r>
              <a:rPr lang="en-US" altLang="zh-CN" dirty="0"/>
              <a:t>epoch</a:t>
            </a:r>
            <a:r>
              <a:rPr lang="zh-CN" altLang="en-US" dirty="0"/>
              <a:t>都用全量训练集。</a:t>
            </a:r>
            <a:endParaRPr lang="en-US" altLang="zh-CN" dirty="0"/>
          </a:p>
          <a:p>
            <a:pPr lvl="2"/>
            <a:r>
              <a:rPr lang="zh-CN" altLang="en-US" dirty="0" smtClean="0"/>
              <a:t>提</a:t>
            </a:r>
            <a:r>
              <a:rPr lang="zh-CN" altLang="en-US" dirty="0"/>
              <a:t>高</a:t>
            </a:r>
            <a:r>
              <a:rPr lang="zh-CN" altLang="en-US" dirty="0" smtClean="0"/>
              <a:t>模型质量：</a:t>
            </a:r>
            <a:endParaRPr lang="en-US" altLang="zh-CN" dirty="0" smtClean="0"/>
          </a:p>
          <a:p>
            <a:pPr lvl="3"/>
            <a:r>
              <a:rPr lang="zh-CN" altLang="en-US" dirty="0" smtClean="0"/>
              <a:t>一种集成模型的思路：通过每个</a:t>
            </a:r>
            <a:r>
              <a:rPr lang="en-US" altLang="zh-CN" dirty="0" smtClean="0"/>
              <a:t>epoch</a:t>
            </a:r>
            <a:r>
              <a:rPr lang="zh-CN" altLang="en-US" dirty="0" smtClean="0"/>
              <a:t>引入的训练集不同</a:t>
            </a:r>
            <a:endParaRPr lang="en-US" altLang="zh-CN" dirty="0" smtClean="0"/>
          </a:p>
          <a:p>
            <a:pPr lvl="2"/>
            <a:endParaRPr lang="en-US" altLang="zh-CN" dirty="0" smtClean="0"/>
          </a:p>
          <a:p>
            <a:pPr lvl="2"/>
            <a:endParaRPr lang="en-US" altLang="zh-CN" dirty="0"/>
          </a:p>
          <a:p>
            <a:pPr lvl="2"/>
            <a:endParaRPr lang="en-US" altLang="zh-CN" dirty="0" smtClean="0"/>
          </a:p>
          <a:p>
            <a:pPr lvl="2"/>
            <a:endParaRPr lang="en-US" altLang="zh-CN" dirty="0"/>
          </a:p>
          <a:p>
            <a:pPr lvl="2"/>
            <a:r>
              <a:rPr lang="en-US" altLang="zh-CN" dirty="0" smtClean="0"/>
              <a:t> </a:t>
            </a:r>
            <a:endParaRPr lang="en-US" altLang="zh-CN" dirty="0"/>
          </a:p>
          <a:p>
            <a:pPr lvl="2"/>
            <a:endParaRPr lang="en-US" altLang="zh-CN" dirty="0" smtClean="0"/>
          </a:p>
          <a:p>
            <a:pPr lvl="2"/>
            <a:endParaRPr lang="en-US" altLang="zh-CN" dirty="0"/>
          </a:p>
          <a:p>
            <a:pPr lvl="2"/>
            <a:endParaRPr lang="en-US" altLang="zh-CN" dirty="0" smtClean="0"/>
          </a:p>
          <a:p>
            <a:pPr lvl="2"/>
            <a:endParaRPr lang="en-US" altLang="zh-CN"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254" y="2040255"/>
            <a:ext cx="3095625" cy="7048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346" y="2002155"/>
            <a:ext cx="2594134" cy="742950"/>
          </a:xfrm>
          <a:prstGeom prst="rect">
            <a:avLst/>
          </a:prstGeom>
        </p:spPr>
      </p:pic>
      <p:pic>
        <p:nvPicPr>
          <p:cNvPr id="6" name="Picture 5"/>
          <p:cNvPicPr>
            <a:picLocks noChangeAspect="1"/>
          </p:cNvPicPr>
          <p:nvPr/>
        </p:nvPicPr>
        <p:blipFill>
          <a:blip r:embed="rId5"/>
          <a:stretch>
            <a:fillRect/>
          </a:stretch>
        </p:blipFill>
        <p:spPr>
          <a:xfrm>
            <a:off x="2235802" y="5085396"/>
            <a:ext cx="8689088" cy="1573530"/>
          </a:xfrm>
          <a:prstGeom prst="rect">
            <a:avLst/>
          </a:prstGeom>
        </p:spPr>
      </p:pic>
    </p:spTree>
    <p:extLst>
      <p:ext uri="{BB962C8B-B14F-4D97-AF65-F5344CB8AC3E}">
        <p14:creationId xmlns:p14="http://schemas.microsoft.com/office/powerpoint/2010/main" val="3637799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a:t>
            </a:r>
            <a:r>
              <a:rPr lang="en-US" altLang="zh-CN" dirty="0"/>
              <a:t>high level API for </a:t>
            </a:r>
            <a:r>
              <a:rPr lang="en-US" altLang="zh-CN" dirty="0" err="1"/>
              <a:t>Tensorflow</a:t>
            </a:r>
            <a:endParaRPr lang="en-US" dirty="0"/>
          </a:p>
        </p:txBody>
      </p:sp>
      <p:sp>
        <p:nvSpPr>
          <p:cNvPr id="3" name="Content Placeholder 2"/>
          <p:cNvSpPr>
            <a:spLocks noGrp="1"/>
          </p:cNvSpPr>
          <p:nvPr>
            <p:ph idx="1"/>
          </p:nvPr>
        </p:nvSpPr>
        <p:spPr/>
        <p:txBody>
          <a:bodyPr>
            <a:normAutofit fontScale="92500" lnSpcReduction="20000"/>
          </a:bodyPr>
          <a:lstStyle/>
          <a:p>
            <a:r>
              <a:rPr lang="en-US" altLang="zh-CN" dirty="0" smtClean="0"/>
              <a:t>legacy mode</a:t>
            </a:r>
            <a:r>
              <a:rPr lang="zh-CN" altLang="en-US" dirty="0" smtClean="0"/>
              <a:t>和</a:t>
            </a:r>
            <a:r>
              <a:rPr lang="en-US" altLang="zh-CN" dirty="0" smtClean="0"/>
              <a:t>script mode</a:t>
            </a:r>
            <a:r>
              <a:rPr lang="zh-CN" altLang="en-US" dirty="0" smtClean="0"/>
              <a:t>：</a:t>
            </a:r>
            <a:endParaRPr lang="en-US" altLang="zh-CN" dirty="0" smtClean="0"/>
          </a:p>
          <a:p>
            <a:pPr lvl="1"/>
            <a:r>
              <a:rPr lang="en-US" dirty="0" smtClean="0"/>
              <a:t>script mode</a:t>
            </a:r>
            <a:r>
              <a:rPr lang="zh-CN" altLang="en-US" dirty="0"/>
              <a:t>方</a:t>
            </a:r>
            <a:r>
              <a:rPr lang="zh-CN" altLang="en-US" dirty="0" smtClean="0"/>
              <a:t>式几乎不需要修改你的代码，</a:t>
            </a:r>
            <a:r>
              <a:rPr lang="en-US" dirty="0" err="1" smtClean="0"/>
              <a:t>S</a:t>
            </a:r>
            <a:r>
              <a:rPr lang="en-US" altLang="zh-CN" dirty="0" err="1" smtClean="0"/>
              <a:t>ageMaker</a:t>
            </a:r>
            <a:r>
              <a:rPr lang="zh-CN" altLang="en-US" dirty="0" smtClean="0"/>
              <a:t>启动一个进程来直接执行你的脚本。</a:t>
            </a:r>
            <a:endParaRPr lang="en-US" altLang="zh-CN" dirty="0" smtClean="0"/>
          </a:p>
          <a:p>
            <a:pPr lvl="2"/>
            <a:r>
              <a:rPr lang="zh-CN" altLang="en-US" b="1" dirty="0"/>
              <a:t>非</a:t>
            </a:r>
            <a:r>
              <a:rPr lang="zh-CN" altLang="en-US" b="1" dirty="0" smtClean="0"/>
              <a:t>常方便把你的</a:t>
            </a:r>
            <a:r>
              <a:rPr lang="en-US" altLang="zh-CN" b="1" dirty="0" err="1" smtClean="0"/>
              <a:t>Tensorflow</a:t>
            </a:r>
            <a:r>
              <a:rPr lang="zh-CN" altLang="en-US" b="1" dirty="0" smtClean="0"/>
              <a:t>脚本几乎无缝地迁移到</a:t>
            </a:r>
            <a:r>
              <a:rPr lang="en-US" altLang="zh-CN" b="1" dirty="0" err="1" smtClean="0"/>
              <a:t>SageMaker</a:t>
            </a:r>
            <a:r>
              <a:rPr lang="zh-CN" altLang="en-US" b="1" dirty="0" smtClean="0"/>
              <a:t>中</a:t>
            </a:r>
            <a:r>
              <a:rPr lang="zh-CN" altLang="en-US" dirty="0" smtClean="0"/>
              <a:t>。</a:t>
            </a:r>
            <a:endParaRPr lang="en-US" altLang="zh-CN" dirty="0" smtClean="0"/>
          </a:p>
          <a:p>
            <a:pPr lvl="1"/>
            <a:r>
              <a:rPr lang="en-US" dirty="0" smtClean="0"/>
              <a:t>legacy mode</a:t>
            </a:r>
            <a:r>
              <a:rPr lang="zh-CN" altLang="en-US" dirty="0" smtClean="0"/>
              <a:t>是</a:t>
            </a:r>
            <a:r>
              <a:rPr lang="en-US" dirty="0" err="1" smtClean="0"/>
              <a:t>S</a:t>
            </a:r>
            <a:r>
              <a:rPr lang="en-US" altLang="zh-CN" dirty="0" err="1" smtClean="0"/>
              <a:t>ageMaker</a:t>
            </a:r>
            <a:r>
              <a:rPr lang="zh-CN" altLang="en-US" dirty="0" smtClean="0"/>
              <a:t>来调用你根据约定写好的函数，对代码改动相对</a:t>
            </a:r>
            <a:r>
              <a:rPr lang="en-US" altLang="zh-CN" dirty="0" smtClean="0"/>
              <a:t>script mode</a:t>
            </a:r>
            <a:r>
              <a:rPr lang="zh-CN" altLang="en-US" dirty="0" smtClean="0"/>
              <a:t>来说较大。</a:t>
            </a:r>
            <a:endParaRPr lang="en-US" altLang="zh-CN" dirty="0" smtClean="0"/>
          </a:p>
          <a:p>
            <a:pPr lvl="1"/>
            <a:endParaRPr lang="en-US" altLang="zh-CN" dirty="0" smtClean="0"/>
          </a:p>
          <a:p>
            <a:endParaRPr lang="en-US" altLang="zh-CN" dirty="0" smtClean="0"/>
          </a:p>
          <a:p>
            <a:endParaRPr lang="en-US" altLang="zh-CN" dirty="0"/>
          </a:p>
          <a:p>
            <a:endParaRPr lang="en-US" altLang="zh-CN" dirty="0" smtClean="0"/>
          </a:p>
          <a:p>
            <a:r>
              <a:rPr lang="zh-CN" altLang="en-US" dirty="0" smtClean="0"/>
              <a:t>建议：</a:t>
            </a:r>
            <a:endParaRPr lang="en-US" altLang="zh-CN" dirty="0" smtClean="0"/>
          </a:p>
          <a:p>
            <a:pPr lvl="1"/>
            <a:r>
              <a:rPr lang="zh-CN" altLang="en-US" dirty="0" smtClean="0"/>
              <a:t>尽量用</a:t>
            </a:r>
            <a:r>
              <a:rPr lang="en-US" dirty="0" smtClean="0"/>
              <a:t>script mode，</a:t>
            </a:r>
            <a:r>
              <a:rPr lang="zh-CN" altLang="en-US" dirty="0" smtClean="0"/>
              <a:t>当前对于</a:t>
            </a:r>
            <a:r>
              <a:rPr lang="en-US" altLang="zh-CN" dirty="0" err="1" smtClean="0"/>
              <a:t>SageMaker</a:t>
            </a:r>
            <a:r>
              <a:rPr lang="en-US" altLang="zh-CN" dirty="0" smtClean="0"/>
              <a:t> </a:t>
            </a:r>
            <a:r>
              <a:rPr lang="zh-CN" altLang="en-US" dirty="0" smtClean="0"/>
              <a:t>内建的</a:t>
            </a:r>
            <a:r>
              <a:rPr lang="en-US" dirty="0" err="1" smtClean="0"/>
              <a:t>t</a:t>
            </a:r>
            <a:r>
              <a:rPr lang="en-US" altLang="zh-CN" dirty="0" err="1" smtClean="0"/>
              <a:t>ensorflow</a:t>
            </a:r>
            <a:r>
              <a:rPr lang="en-US" altLang="zh-CN" dirty="0" smtClean="0"/>
              <a:t> </a:t>
            </a:r>
            <a:r>
              <a:rPr lang="en-US" dirty="0" smtClean="0"/>
              <a:t>1.11（</a:t>
            </a:r>
            <a:r>
              <a:rPr lang="zh-CN" altLang="en-US" dirty="0" smtClean="0"/>
              <a:t>包括）以后的版本都支持</a:t>
            </a:r>
            <a:r>
              <a:rPr lang="en-US" dirty="0" smtClean="0"/>
              <a:t>script mode。</a:t>
            </a:r>
            <a:endParaRPr lang="en-US" dirty="0"/>
          </a:p>
        </p:txBody>
      </p:sp>
      <p:pic>
        <p:nvPicPr>
          <p:cNvPr id="4" name="Picture 3"/>
          <p:cNvPicPr>
            <a:picLocks noChangeAspect="1"/>
          </p:cNvPicPr>
          <p:nvPr/>
        </p:nvPicPr>
        <p:blipFill>
          <a:blip r:embed="rId3"/>
          <a:stretch>
            <a:fillRect/>
          </a:stretch>
        </p:blipFill>
        <p:spPr>
          <a:xfrm>
            <a:off x="3713524" y="3357899"/>
            <a:ext cx="7051458" cy="1938141"/>
          </a:xfrm>
          <a:prstGeom prst="rect">
            <a:avLst/>
          </a:prstGeom>
        </p:spPr>
      </p:pic>
    </p:spTree>
    <p:extLst>
      <p:ext uri="{BB962C8B-B14F-4D97-AF65-F5344CB8AC3E}">
        <p14:creationId xmlns:p14="http://schemas.microsoft.com/office/powerpoint/2010/main" val="318122681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40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93334"/>
            <a:ext cx="10515600" cy="4910666"/>
          </a:xfrm>
        </p:spPr>
        <p:txBody>
          <a:bodyPr>
            <a:normAutofit fontScale="92500" lnSpcReduction="10000"/>
          </a:bodyPr>
          <a:lstStyle/>
          <a:p>
            <a:r>
              <a:rPr lang="en-US" altLang="zh-CN" dirty="0"/>
              <a:t>Tips</a:t>
            </a:r>
            <a:r>
              <a:rPr lang="zh-CN" altLang="en-US" dirty="0"/>
              <a:t>：</a:t>
            </a:r>
            <a:endParaRPr lang="en-US" altLang="zh-CN" dirty="0"/>
          </a:p>
          <a:p>
            <a:pPr lvl="1"/>
            <a:r>
              <a:rPr lang="en-US" altLang="zh-CN" dirty="0" smtClean="0"/>
              <a:t>NTM</a:t>
            </a:r>
            <a:r>
              <a:rPr lang="zh-CN" altLang="en-US" dirty="0" smtClean="0"/>
              <a:t>对输入格式的要求：</a:t>
            </a:r>
            <a:endParaRPr lang="en-US" altLang="zh-CN" dirty="0"/>
          </a:p>
          <a:p>
            <a:pPr lvl="2"/>
            <a:r>
              <a:rPr lang="zh-CN" altLang="en-US" dirty="0" smtClean="0"/>
              <a:t>如果是</a:t>
            </a:r>
            <a:r>
              <a:rPr lang="en-US" altLang="zh-CN" dirty="0" err="1" smtClean="0"/>
              <a:t>recordIO</a:t>
            </a:r>
            <a:r>
              <a:rPr lang="en-US" altLang="zh-CN" dirty="0" smtClean="0"/>
              <a:t>-wrapped-</a:t>
            </a:r>
            <a:r>
              <a:rPr lang="en-US" altLang="zh-CN" dirty="0" err="1" smtClean="0"/>
              <a:t>protobuf</a:t>
            </a:r>
            <a:r>
              <a:rPr lang="zh-CN" altLang="en-US" dirty="0" smtClean="0"/>
              <a:t>，输入可以是</a:t>
            </a:r>
            <a:r>
              <a:rPr lang="en-US" altLang="zh-CN" dirty="0" smtClean="0"/>
              <a:t>dense</a:t>
            </a:r>
            <a:r>
              <a:rPr lang="zh-CN" altLang="en-US" dirty="0" smtClean="0"/>
              <a:t>或者</a:t>
            </a:r>
            <a:r>
              <a:rPr lang="en-US" altLang="zh-CN" dirty="0" smtClean="0"/>
              <a:t>sparse</a:t>
            </a:r>
            <a:r>
              <a:rPr lang="zh-CN" altLang="en-US" dirty="0" smtClean="0"/>
              <a:t>的格式，每行表示的是单词出现在文档中的</a:t>
            </a:r>
            <a:r>
              <a:rPr lang="zh-CN" altLang="en-US" b="1" dirty="0" smtClean="0"/>
              <a:t>词频计数</a:t>
            </a:r>
            <a:r>
              <a:rPr lang="zh-CN" altLang="en-US" dirty="0" smtClean="0"/>
              <a:t>。</a:t>
            </a:r>
            <a:endParaRPr lang="en-US" altLang="zh-CN" dirty="0" smtClean="0"/>
          </a:p>
          <a:p>
            <a:pPr lvl="2"/>
            <a:r>
              <a:rPr lang="zh-CN" altLang="en-US" dirty="0"/>
              <a:t>如果是 </a:t>
            </a:r>
            <a:r>
              <a:rPr lang="en-US" altLang="zh-CN" dirty="0"/>
              <a:t>CSV </a:t>
            </a:r>
            <a:r>
              <a:rPr lang="zh-CN" altLang="en-US" dirty="0"/>
              <a:t>格</a:t>
            </a:r>
            <a:r>
              <a:rPr lang="zh-CN" altLang="en-US" dirty="0" smtClean="0"/>
              <a:t>式必须是</a:t>
            </a:r>
            <a:r>
              <a:rPr lang="en-US" altLang="zh-CN" dirty="0" smtClean="0"/>
              <a:t>dense</a:t>
            </a:r>
            <a:r>
              <a:rPr lang="zh-CN" altLang="en-US" dirty="0" smtClean="0"/>
              <a:t>格式的词频计数，对于文档中没有出现在词典中的</a:t>
            </a:r>
            <a:r>
              <a:rPr lang="zh-CN" altLang="en-US" dirty="0"/>
              <a:t>单词，必须以零计</a:t>
            </a:r>
            <a:r>
              <a:rPr lang="zh-CN" altLang="en-US" dirty="0" smtClean="0"/>
              <a:t>数表示，每行的维度必须是词</a:t>
            </a:r>
            <a:r>
              <a:rPr lang="zh-CN" altLang="en-US" dirty="0"/>
              <a:t>汇表大</a:t>
            </a:r>
            <a:r>
              <a:rPr lang="zh-CN" altLang="en-US" dirty="0" smtClean="0"/>
              <a:t>小。</a:t>
            </a:r>
            <a:endParaRPr lang="en-US" altLang="zh-CN" dirty="0" smtClean="0"/>
          </a:p>
          <a:p>
            <a:pPr lvl="3"/>
            <a:r>
              <a:rPr lang="zh-CN" altLang="en-US" dirty="0"/>
              <a:t>比</a:t>
            </a:r>
            <a:r>
              <a:rPr lang="zh-CN" altLang="en-US" dirty="0" smtClean="0"/>
              <a:t>如某个</a:t>
            </a:r>
            <a:r>
              <a:rPr lang="en-US" altLang="zh-CN" dirty="0" smtClean="0"/>
              <a:t>document</a:t>
            </a:r>
            <a:r>
              <a:rPr lang="zh-CN" altLang="en-US" dirty="0" smtClean="0"/>
              <a:t>的</a:t>
            </a:r>
            <a:r>
              <a:rPr lang="en-US" altLang="zh-CN" dirty="0" smtClean="0"/>
              <a:t>dense</a:t>
            </a:r>
            <a:r>
              <a:rPr lang="zh-CN" altLang="en-US" dirty="0" smtClean="0"/>
              <a:t>词频表示如下（假设词典大小是</a:t>
            </a:r>
            <a:r>
              <a:rPr lang="en-US" altLang="zh-CN" dirty="0" smtClean="0"/>
              <a:t>9</a:t>
            </a:r>
            <a:r>
              <a:rPr lang="zh-CN" altLang="en-US" dirty="0" smtClean="0"/>
              <a:t>）：</a:t>
            </a:r>
            <a:endParaRPr lang="en-US" altLang="zh-CN" dirty="0"/>
          </a:p>
          <a:p>
            <a:pPr lvl="4"/>
            <a:r>
              <a:rPr lang="en-US" altLang="zh-CN" dirty="0"/>
              <a:t>[0 2 0 1 0 1 1 0 1]</a:t>
            </a:r>
            <a:endParaRPr lang="en-US" altLang="zh-CN" dirty="0" smtClean="0"/>
          </a:p>
          <a:p>
            <a:pPr lvl="1"/>
            <a:r>
              <a:rPr lang="zh-CN" altLang="en-US" b="1" dirty="0" smtClean="0"/>
              <a:t>利用</a:t>
            </a:r>
            <a:r>
              <a:rPr lang="en-US" altLang="zh-CN" b="1" dirty="0" smtClean="0"/>
              <a:t>NTM</a:t>
            </a:r>
            <a:r>
              <a:rPr lang="zh-CN" altLang="en-US" b="1" dirty="0" smtClean="0"/>
              <a:t>训练完的模型文件可以做关键字提取</a:t>
            </a:r>
            <a:r>
              <a:rPr lang="zh-CN" altLang="en-US" dirty="0" smtClean="0"/>
              <a:t>。</a:t>
            </a:r>
            <a:endParaRPr lang="en-US" altLang="zh-CN" dirty="0" smtClean="0"/>
          </a:p>
          <a:p>
            <a:pPr lvl="2"/>
            <a:r>
              <a:rPr lang="zh-CN" altLang="en-US" dirty="0" smtClean="0"/>
              <a:t>保存</a:t>
            </a:r>
            <a:r>
              <a:rPr lang="en-US" altLang="zh-CN" dirty="0" smtClean="0"/>
              <a:t>NTM</a:t>
            </a:r>
            <a:r>
              <a:rPr lang="zh-CN" altLang="en-US" dirty="0" smtClean="0"/>
              <a:t>的</a:t>
            </a:r>
            <a:r>
              <a:rPr lang="en-US" altLang="zh-CN" dirty="0" smtClean="0"/>
              <a:t>topic-word</a:t>
            </a:r>
            <a:r>
              <a:rPr lang="zh-CN" altLang="en-US" dirty="0" smtClean="0"/>
              <a:t>分布，然后利用新的</a:t>
            </a:r>
            <a:r>
              <a:rPr lang="en-US" altLang="zh-CN" dirty="0" smtClean="0"/>
              <a:t>document</a:t>
            </a:r>
            <a:r>
              <a:rPr lang="zh-CN" altLang="en-US" dirty="0" smtClean="0"/>
              <a:t>的推理结果即可做关键字提取。</a:t>
            </a:r>
            <a:endParaRPr lang="en-US" altLang="zh-CN" dirty="0" smtClean="0"/>
          </a:p>
          <a:p>
            <a:pPr lvl="2"/>
            <a:r>
              <a:rPr lang="zh-CN" altLang="en-US" dirty="0"/>
              <a:t>参考：</a:t>
            </a:r>
            <a:r>
              <a:rPr lang="en-US" altLang="zh-CN" dirty="0">
                <a:hlinkClick r:id="rId3"/>
              </a:rPr>
              <a:t>https://</a:t>
            </a:r>
            <a:r>
              <a:rPr lang="en-US" altLang="zh-CN" dirty="0" smtClean="0">
                <a:hlinkClick r:id="rId3"/>
              </a:rPr>
              <a:t>github.com/awslabs/amazon-sagemaker-examples/blob/master/introduction_to_applying_machine_learning/ntm_20newsgroups_topic_modeling/ntm_20newsgroups_topic_model.ipynb</a:t>
            </a:r>
            <a:r>
              <a:rPr lang="en-US" altLang="zh-CN" dirty="0" smtClean="0"/>
              <a:t>    </a:t>
            </a:r>
            <a:endParaRPr lang="en-US" altLang="zh-CN" dirty="0"/>
          </a:p>
          <a:p>
            <a:pPr lvl="1"/>
            <a:r>
              <a:rPr lang="zh-CN" altLang="en-US" dirty="0" smtClean="0"/>
              <a:t>如何对预处理后的文本向量化输入</a:t>
            </a:r>
            <a:r>
              <a:rPr lang="en-US" altLang="zh-CN" dirty="0" smtClean="0"/>
              <a:t>NTM</a:t>
            </a:r>
            <a:r>
              <a:rPr lang="zh-CN" altLang="en-US" dirty="0" smtClean="0"/>
              <a:t>训练？</a:t>
            </a:r>
            <a:endParaRPr lang="en-US" altLang="zh-CN" dirty="0" smtClean="0"/>
          </a:p>
          <a:p>
            <a:pPr lvl="2"/>
            <a:r>
              <a:rPr lang="zh-CN" altLang="en-US" dirty="0" smtClean="0"/>
              <a:t>可</a:t>
            </a:r>
            <a:r>
              <a:rPr lang="zh-CN" altLang="en-US" dirty="0"/>
              <a:t>以用</a:t>
            </a:r>
            <a:r>
              <a:rPr lang="en-US" altLang="zh-CN" dirty="0" err="1"/>
              <a:t>sklearn</a:t>
            </a:r>
            <a:r>
              <a:rPr lang="zh-CN" altLang="en-US" dirty="0"/>
              <a:t>的</a:t>
            </a:r>
            <a:r>
              <a:rPr lang="en-US" altLang="zh-CN" dirty="0" err="1"/>
              <a:t>CountVectorizer</a:t>
            </a:r>
            <a:r>
              <a:rPr lang="en-US" altLang="zh-CN" dirty="0"/>
              <a:t>()</a:t>
            </a:r>
            <a:r>
              <a:rPr lang="zh-CN" altLang="en-US" dirty="0"/>
              <a:t>把文本</a:t>
            </a:r>
            <a:r>
              <a:rPr lang="en-US" altLang="zh-CN" dirty="0"/>
              <a:t>document</a:t>
            </a:r>
            <a:r>
              <a:rPr lang="zh-CN" altLang="en-US" dirty="0"/>
              <a:t>转化为词频向量，这里的词频向量是</a:t>
            </a:r>
            <a:r>
              <a:rPr lang="en-US" altLang="zh-CN" dirty="0"/>
              <a:t>sparse </a:t>
            </a:r>
            <a:r>
              <a:rPr lang="zh-CN" altLang="en-US" dirty="0"/>
              <a:t>表示，之后可以把这个</a:t>
            </a:r>
            <a:r>
              <a:rPr lang="en-US" altLang="zh-CN" dirty="0"/>
              <a:t>sparse matrix</a:t>
            </a:r>
            <a:r>
              <a:rPr lang="zh-CN" altLang="en-US" dirty="0"/>
              <a:t>转换为</a:t>
            </a:r>
            <a:r>
              <a:rPr lang="en-US" altLang="zh-CN" dirty="0" err="1"/>
              <a:t>RecordIO</a:t>
            </a:r>
            <a:r>
              <a:rPr lang="en-US" altLang="zh-CN" dirty="0"/>
              <a:t> </a:t>
            </a:r>
            <a:r>
              <a:rPr lang="en-US" altLang="zh-CN" dirty="0" err="1"/>
              <a:t>Protobuffer</a:t>
            </a:r>
            <a:r>
              <a:rPr lang="zh-CN" altLang="en-US" dirty="0"/>
              <a:t>格式并存为文件，之后用于</a:t>
            </a:r>
            <a:r>
              <a:rPr lang="en-US" altLang="zh-CN" dirty="0"/>
              <a:t>NTM</a:t>
            </a:r>
            <a:r>
              <a:rPr lang="zh-CN" altLang="en-US" dirty="0"/>
              <a:t>的输入</a:t>
            </a:r>
            <a:r>
              <a:rPr lang="en-US" altLang="zh-CN" dirty="0"/>
              <a:t>channel</a:t>
            </a:r>
            <a:r>
              <a:rPr lang="zh-CN" altLang="en-US" dirty="0"/>
              <a:t>。</a:t>
            </a:r>
            <a:endParaRPr lang="en-US" altLang="zh-CN" dirty="0"/>
          </a:p>
          <a:p>
            <a:pPr lvl="1"/>
            <a:endParaRPr lang="en-US" dirty="0"/>
          </a:p>
        </p:txBody>
      </p:sp>
    </p:spTree>
    <p:extLst>
      <p:ext uri="{BB962C8B-B14F-4D97-AF65-F5344CB8AC3E}">
        <p14:creationId xmlns:p14="http://schemas.microsoft.com/office/powerpoint/2010/main" val="20836447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592108"/>
          </a:xfrm>
        </p:spPr>
        <p:txBody>
          <a:bodyPr>
            <a:normAutofit fontScale="92500" lnSpcReduction="20000"/>
          </a:bodyPr>
          <a:lstStyle/>
          <a:p>
            <a:pPr lvl="1"/>
            <a:r>
              <a:rPr lang="zh-CN" altLang="en-US" dirty="0" smtClean="0"/>
              <a:t>超参数</a:t>
            </a:r>
            <a:r>
              <a:rPr lang="en-US" b="1" dirty="0" err="1"/>
              <a:t>mini_batch_size</a:t>
            </a:r>
            <a:r>
              <a:rPr lang="en-US" dirty="0"/>
              <a:t> </a:t>
            </a:r>
            <a:r>
              <a:rPr lang="zh-CN" altLang="en-US" dirty="0" smtClean="0"/>
              <a:t>指的是单个训练实例的</a:t>
            </a:r>
            <a:r>
              <a:rPr lang="en-US" altLang="zh-CN" dirty="0" smtClean="0"/>
              <a:t>batch size</a:t>
            </a:r>
            <a:r>
              <a:rPr lang="zh-CN" altLang="en-US" dirty="0" smtClean="0"/>
              <a:t>。</a:t>
            </a:r>
            <a:endParaRPr lang="en-US" altLang="zh-CN" dirty="0" smtClean="0"/>
          </a:p>
          <a:p>
            <a:pPr lvl="2"/>
            <a:r>
              <a:rPr lang="zh-CN" altLang="en-US" dirty="0"/>
              <a:t>如</a:t>
            </a:r>
            <a:r>
              <a:rPr lang="zh-CN" altLang="en-US" dirty="0" smtClean="0"/>
              <a:t>果单个训练实例是多</a:t>
            </a:r>
            <a:r>
              <a:rPr lang="en-US" altLang="zh-CN" dirty="0" smtClean="0"/>
              <a:t>GPU</a:t>
            </a:r>
            <a:r>
              <a:rPr lang="zh-CN" altLang="en-US" dirty="0" smtClean="0"/>
              <a:t>卡的，那么每个</a:t>
            </a:r>
            <a:r>
              <a:rPr lang="en-US" altLang="zh-CN" dirty="0" smtClean="0"/>
              <a:t>GPU</a:t>
            </a:r>
            <a:r>
              <a:rPr lang="zh-CN" altLang="en-US" dirty="0" smtClean="0"/>
              <a:t>卡的实际</a:t>
            </a:r>
            <a:r>
              <a:rPr lang="en-US" altLang="zh-CN" dirty="0" smtClean="0"/>
              <a:t>batch</a:t>
            </a:r>
            <a:r>
              <a:rPr lang="zh-CN" altLang="en-US" dirty="0" smtClean="0"/>
              <a:t>是</a:t>
            </a:r>
            <a:r>
              <a:rPr lang="en-US" b="1" dirty="0" err="1"/>
              <a:t>mini_batch_size</a:t>
            </a:r>
            <a:r>
              <a:rPr lang="en-US" dirty="0"/>
              <a:t> </a:t>
            </a:r>
            <a:r>
              <a:rPr lang="zh-CN" altLang="en-US" dirty="0" smtClean="0"/>
              <a:t>除以训练实例的</a:t>
            </a:r>
            <a:r>
              <a:rPr lang="en-US" altLang="zh-CN" dirty="0" smtClean="0"/>
              <a:t>GPU</a:t>
            </a:r>
            <a:r>
              <a:rPr lang="zh-CN" altLang="en-US" dirty="0" smtClean="0"/>
              <a:t>卡的数量。</a:t>
            </a:r>
            <a:endParaRPr lang="en-US" altLang="zh-CN" dirty="0" smtClean="0"/>
          </a:p>
          <a:p>
            <a:pPr lvl="1"/>
            <a:r>
              <a:rPr lang="zh-CN" altLang="en-US" b="1" dirty="0" smtClean="0"/>
              <a:t>在做文本预处理的时候，最好过滤掉比较短的</a:t>
            </a:r>
            <a:r>
              <a:rPr lang="en-US" altLang="zh-CN" b="1" dirty="0" smtClean="0"/>
              <a:t>document</a:t>
            </a:r>
            <a:r>
              <a:rPr lang="zh-CN" altLang="en-US" dirty="0" smtClean="0"/>
              <a:t>。</a:t>
            </a:r>
            <a:endParaRPr lang="en-US" altLang="zh-CN" dirty="0" smtClean="0"/>
          </a:p>
          <a:p>
            <a:pPr lvl="2"/>
            <a:r>
              <a:rPr lang="zh-CN" altLang="en-US" dirty="0"/>
              <a:t>尤其</a:t>
            </a:r>
            <a:r>
              <a:rPr lang="zh-CN" altLang="en-US" dirty="0" smtClean="0"/>
              <a:t>是</a:t>
            </a:r>
            <a:r>
              <a:rPr lang="en-US" altLang="zh-CN" dirty="0" smtClean="0"/>
              <a:t>topic</a:t>
            </a:r>
            <a:r>
              <a:rPr lang="zh-CN" altLang="en-US" dirty="0" smtClean="0"/>
              <a:t>数量比较多的时候，短的</a:t>
            </a:r>
            <a:r>
              <a:rPr lang="en-US" altLang="zh-CN" dirty="0" smtClean="0"/>
              <a:t>document</a:t>
            </a:r>
            <a:r>
              <a:rPr lang="zh-CN" altLang="en-US" dirty="0" smtClean="0"/>
              <a:t>意义不大。</a:t>
            </a:r>
            <a:endParaRPr lang="en-US" altLang="zh-CN" dirty="0" smtClean="0"/>
          </a:p>
          <a:p>
            <a:pPr lvl="1"/>
            <a:r>
              <a:rPr lang="zh-CN" altLang="en-US" b="1" dirty="0"/>
              <a:t>使</a:t>
            </a:r>
            <a:r>
              <a:rPr lang="zh-CN" altLang="en-US" b="1" dirty="0" smtClean="0"/>
              <a:t>用</a:t>
            </a:r>
            <a:r>
              <a:rPr lang="en-US" altLang="zh-CN" b="1" dirty="0" smtClean="0"/>
              <a:t>native LDA</a:t>
            </a:r>
            <a:r>
              <a:rPr lang="zh-CN" altLang="en-US" b="1" dirty="0" smtClean="0"/>
              <a:t>的时候，可以用</a:t>
            </a:r>
            <a:r>
              <a:rPr lang="en-US" altLang="zh-CN" b="1" dirty="0" err="1" smtClean="0"/>
              <a:t>tf-idf</a:t>
            </a:r>
            <a:r>
              <a:rPr lang="zh-CN" altLang="en-US" b="1" dirty="0" smtClean="0"/>
              <a:t>作为</a:t>
            </a:r>
            <a:r>
              <a:rPr lang="en-US" altLang="zh-CN" b="1" dirty="0" smtClean="0"/>
              <a:t>document</a:t>
            </a:r>
            <a:r>
              <a:rPr lang="zh-CN" altLang="en-US" b="1" dirty="0" smtClean="0"/>
              <a:t>的表示，</a:t>
            </a:r>
            <a:r>
              <a:rPr lang="en-US" altLang="zh-CN" b="1" dirty="0" smtClean="0"/>
              <a:t>NTM</a:t>
            </a:r>
            <a:r>
              <a:rPr lang="zh-CN" altLang="en-US" b="1" dirty="0" smtClean="0"/>
              <a:t>可以吗</a:t>
            </a:r>
            <a:r>
              <a:rPr lang="zh-CN" altLang="en-US" dirty="0" smtClean="0"/>
              <a:t>？</a:t>
            </a:r>
            <a:endParaRPr lang="en-US" altLang="zh-CN" dirty="0" smtClean="0"/>
          </a:p>
          <a:p>
            <a:pPr lvl="2"/>
            <a:r>
              <a:rPr lang="zh-CN" altLang="en-US" b="1" dirty="0"/>
              <a:t>最</a:t>
            </a:r>
            <a:r>
              <a:rPr lang="zh-CN" altLang="en-US" b="1" dirty="0" smtClean="0"/>
              <a:t>好不要这样做</a:t>
            </a:r>
            <a:r>
              <a:rPr lang="zh-CN" altLang="en-US" dirty="0" smtClean="0"/>
              <a:t>。因为</a:t>
            </a:r>
            <a:r>
              <a:rPr lang="en-US" altLang="zh-CN" dirty="0" smtClean="0"/>
              <a:t>NTM</a:t>
            </a:r>
            <a:r>
              <a:rPr lang="zh-CN" altLang="en-US" dirty="0" smtClean="0"/>
              <a:t>的</a:t>
            </a:r>
            <a:r>
              <a:rPr lang="en-US" altLang="zh-CN" dirty="0" smtClean="0"/>
              <a:t>TU</a:t>
            </a:r>
            <a:r>
              <a:rPr lang="zh-CN" altLang="en-US" dirty="0" smtClean="0"/>
              <a:t>评价指标计算的时候用到的是词频。</a:t>
            </a:r>
            <a:endParaRPr lang="en-US" altLang="zh-CN" dirty="0" smtClean="0"/>
          </a:p>
          <a:p>
            <a:pPr lvl="2"/>
            <a:r>
              <a:rPr lang="zh-CN" altLang="en-US" dirty="0" smtClean="0"/>
              <a:t>经</a:t>
            </a:r>
            <a:r>
              <a:rPr lang="zh-CN" altLang="en-US" dirty="0"/>
              <a:t>过测试，用官方的</a:t>
            </a:r>
            <a:r>
              <a:rPr lang="en-US" altLang="zh-CN" dirty="0"/>
              <a:t>code example</a:t>
            </a:r>
            <a:r>
              <a:rPr lang="zh-CN" altLang="en-US" dirty="0"/>
              <a:t>跑</a:t>
            </a:r>
            <a:r>
              <a:rPr lang="en-US" altLang="zh-CN" dirty="0"/>
              <a:t>wikitext-2</a:t>
            </a:r>
            <a:r>
              <a:rPr lang="zh-CN" altLang="en-US" dirty="0"/>
              <a:t>数据集，同样的超参数设置和文本预处理，用</a:t>
            </a:r>
            <a:r>
              <a:rPr lang="en-US" altLang="zh-CN" dirty="0" err="1"/>
              <a:t>tf-idf</a:t>
            </a:r>
            <a:r>
              <a:rPr lang="zh-CN" altLang="en-US" dirty="0"/>
              <a:t>向量来训练</a:t>
            </a:r>
            <a:r>
              <a:rPr lang="en-US" altLang="zh-CN" dirty="0"/>
              <a:t>NTM</a:t>
            </a:r>
            <a:r>
              <a:rPr lang="zh-CN" altLang="en-US" dirty="0"/>
              <a:t>比用词频向量的方式的效果要差</a:t>
            </a:r>
            <a:r>
              <a:rPr lang="zh-CN" altLang="en-US" dirty="0" smtClean="0"/>
              <a:t>。</a:t>
            </a:r>
            <a:endParaRPr lang="en-US" altLang="zh-CN" dirty="0" smtClean="0"/>
          </a:p>
          <a:p>
            <a:pPr lvl="1"/>
            <a:r>
              <a:rPr lang="en-US" altLang="zh-CN" dirty="0" err="1" smtClean="0"/>
              <a:t>Sagemaker</a:t>
            </a:r>
            <a:r>
              <a:rPr lang="en-US" altLang="zh-CN" dirty="0" smtClean="0"/>
              <a:t> LDA vs </a:t>
            </a:r>
            <a:r>
              <a:rPr lang="en-US" altLang="zh-CN" dirty="0" err="1" smtClean="0"/>
              <a:t>sagemaker</a:t>
            </a:r>
            <a:r>
              <a:rPr lang="en-US" altLang="zh-CN" dirty="0" smtClean="0"/>
              <a:t> NTM</a:t>
            </a:r>
            <a:r>
              <a:rPr lang="zh-CN" altLang="en-US" dirty="0" smtClean="0"/>
              <a:t>？</a:t>
            </a:r>
            <a:endParaRPr lang="en-US" altLang="zh-CN" dirty="0" smtClean="0"/>
          </a:p>
          <a:p>
            <a:pPr lvl="2"/>
            <a:r>
              <a:rPr lang="zh-CN" altLang="en-US" dirty="0"/>
              <a:t>根</a:t>
            </a:r>
            <a:r>
              <a:rPr lang="zh-CN" altLang="en-US" dirty="0" smtClean="0"/>
              <a:t>据论文（</a:t>
            </a:r>
            <a:r>
              <a:rPr lang="en-US" altLang="zh-CN" dirty="0">
                <a:hlinkClick r:id="rId3"/>
              </a:rPr>
              <a:t>https://</a:t>
            </a:r>
            <a:r>
              <a:rPr lang="en-US" altLang="zh-CN" dirty="0" smtClean="0">
                <a:hlinkClick r:id="rId3"/>
              </a:rPr>
              <a:t>arxiv.org/pdf/1809.02687.pdf</a:t>
            </a:r>
            <a:r>
              <a:rPr lang="en-US" altLang="zh-CN" dirty="0" smtClean="0"/>
              <a:t> </a:t>
            </a:r>
            <a:r>
              <a:rPr lang="zh-CN" altLang="en-US" dirty="0" smtClean="0"/>
              <a:t>）的</a:t>
            </a:r>
            <a:r>
              <a:rPr lang="en-US" altLang="zh-CN" dirty="0" smtClean="0"/>
              <a:t>benchmark</a:t>
            </a:r>
            <a:r>
              <a:rPr lang="zh-CN" altLang="en-US" dirty="0" smtClean="0"/>
              <a:t>，</a:t>
            </a:r>
            <a:r>
              <a:rPr lang="en-US" altLang="zh-CN" dirty="0" smtClean="0"/>
              <a:t>NTM</a:t>
            </a:r>
            <a:r>
              <a:rPr lang="zh-CN" altLang="en-US" dirty="0" smtClean="0"/>
              <a:t>比</a:t>
            </a:r>
            <a:r>
              <a:rPr lang="en-US" altLang="zh-CN" dirty="0" smtClean="0"/>
              <a:t>LDA</a:t>
            </a:r>
            <a:r>
              <a:rPr lang="zh-CN" altLang="en-US" dirty="0" smtClean="0"/>
              <a:t>有更好的主题连贯性和困惑度。</a:t>
            </a:r>
            <a:endParaRPr lang="en-US" altLang="zh-CN" dirty="0"/>
          </a:p>
          <a:p>
            <a:pPr lvl="1"/>
            <a:r>
              <a:rPr lang="zh-CN" altLang="en-US" dirty="0" smtClean="0"/>
              <a:t>做</a:t>
            </a:r>
            <a:r>
              <a:rPr lang="en-US" altLang="zh-CN" dirty="0" smtClean="0"/>
              <a:t>NTM online inference</a:t>
            </a:r>
            <a:r>
              <a:rPr lang="zh-CN" altLang="en-US" dirty="0" smtClean="0"/>
              <a:t>的时候，送入的数据可以是</a:t>
            </a:r>
            <a:r>
              <a:rPr lang="en-US" altLang="zh-CN" dirty="0" smtClean="0"/>
              <a:t>dense</a:t>
            </a:r>
            <a:r>
              <a:rPr lang="zh-CN" altLang="en-US" dirty="0" smtClean="0"/>
              <a:t>的</a:t>
            </a:r>
            <a:r>
              <a:rPr lang="en-US" altLang="zh-CN" dirty="0"/>
              <a:t>text/csv</a:t>
            </a:r>
            <a:r>
              <a:rPr lang="zh-CN" altLang="en-US" dirty="0" smtClean="0"/>
              <a:t>，也可以是</a:t>
            </a:r>
            <a:r>
              <a:rPr lang="en-US" altLang="zh-CN" dirty="0" smtClean="0"/>
              <a:t>sparse</a:t>
            </a:r>
            <a:r>
              <a:rPr lang="zh-CN" altLang="en-US" dirty="0" smtClean="0"/>
              <a:t>格式的</a:t>
            </a:r>
            <a:r>
              <a:rPr lang="en-US" altLang="zh-CN" dirty="0" smtClean="0"/>
              <a:t>application/x-</a:t>
            </a:r>
            <a:r>
              <a:rPr lang="en-US" altLang="zh-CN" dirty="0" err="1" smtClean="0"/>
              <a:t>recordio</a:t>
            </a:r>
            <a:r>
              <a:rPr lang="en-US" altLang="zh-CN" dirty="0" smtClean="0"/>
              <a:t>-</a:t>
            </a:r>
            <a:r>
              <a:rPr lang="en-US" altLang="zh-CN" dirty="0" err="1" smtClean="0"/>
              <a:t>protobuf</a:t>
            </a:r>
            <a:endParaRPr lang="en-US" altLang="zh-CN" dirty="0" smtClean="0"/>
          </a:p>
          <a:p>
            <a:pPr lvl="2"/>
            <a:r>
              <a:rPr lang="zh-CN" altLang="en-US" dirty="0"/>
              <a:t>参考：</a:t>
            </a:r>
            <a:r>
              <a:rPr lang="en-US" altLang="zh-CN" dirty="0">
                <a:hlinkClick r:id="rId4"/>
              </a:rPr>
              <a:t>https://</a:t>
            </a:r>
            <a:r>
              <a:rPr lang="en-US" altLang="zh-CN" dirty="0" smtClean="0">
                <a:hlinkClick r:id="rId4"/>
              </a:rPr>
              <a:t>github.com/awslabs/amazon-sagemaker-examples/blob/master/introduction_to_applying_machine_learning/ntm_20newsgroups_topic_modeling/ntm_20newsgroups_topic_model.ipynb</a:t>
            </a:r>
            <a:r>
              <a:rPr lang="en-US" altLang="zh-CN" dirty="0" smtClean="0"/>
              <a:t>  </a:t>
            </a:r>
            <a:endParaRPr lang="en-US" dirty="0"/>
          </a:p>
        </p:txBody>
      </p:sp>
    </p:spTree>
    <p:extLst>
      <p:ext uri="{BB962C8B-B14F-4D97-AF65-F5344CB8AC3E}">
        <p14:creationId xmlns:p14="http://schemas.microsoft.com/office/powerpoint/2010/main" val="42221991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6693"/>
          </a:xfrm>
        </p:spPr>
        <p:txBody>
          <a:bodyPr/>
          <a:lstStyle/>
          <a:p>
            <a:r>
              <a:rPr lang="zh-CN" altLang="en-US" dirty="0"/>
              <a:t>内建算法</a:t>
            </a:r>
            <a:r>
              <a:rPr lang="en-US" altLang="zh-CN" dirty="0"/>
              <a:t>/</a:t>
            </a:r>
            <a:r>
              <a:rPr lang="zh-CN" altLang="en-US" dirty="0"/>
              <a:t>模型</a:t>
            </a:r>
            <a:r>
              <a:rPr lang="en-US" altLang="zh-CN" dirty="0" smtClean="0"/>
              <a:t>-----</a:t>
            </a:r>
            <a:r>
              <a:rPr lang="en-US" b="1" dirty="0"/>
              <a:t> </a:t>
            </a:r>
            <a:r>
              <a:rPr lang="en-US" b="1" dirty="0" smtClean="0"/>
              <a:t>Sequence-to-Sequence</a:t>
            </a:r>
            <a:endParaRPr lang="en-US" dirty="0"/>
          </a:p>
        </p:txBody>
      </p:sp>
      <p:sp>
        <p:nvSpPr>
          <p:cNvPr id="3" name="Content Placeholder 2"/>
          <p:cNvSpPr>
            <a:spLocks noGrp="1"/>
          </p:cNvSpPr>
          <p:nvPr>
            <p:ph idx="1"/>
          </p:nvPr>
        </p:nvSpPr>
        <p:spPr>
          <a:xfrm>
            <a:off x="838200" y="1731818"/>
            <a:ext cx="10515600" cy="4445145"/>
          </a:xfrm>
        </p:spPr>
        <p:txBody>
          <a:bodyPr/>
          <a:lstStyle/>
          <a:p>
            <a:r>
              <a:rPr lang="en-US" altLang="zh-CN" dirty="0" err="1" smtClean="0"/>
              <a:t>Sagemaker</a:t>
            </a:r>
            <a:r>
              <a:rPr lang="en-US" altLang="zh-CN" dirty="0" smtClean="0"/>
              <a:t> Seq2Seq</a:t>
            </a:r>
            <a:r>
              <a:rPr lang="zh-CN" altLang="en-US" dirty="0" smtClean="0"/>
              <a:t>是一个对序列建模的神经网络监督模型。</a:t>
            </a:r>
            <a:endParaRPr lang="en-US" altLang="zh-CN" dirty="0" smtClean="0"/>
          </a:p>
          <a:p>
            <a:pPr lvl="1"/>
            <a:r>
              <a:rPr lang="en-US" altLang="zh-CN" dirty="0" smtClean="0"/>
              <a:t>Seq2Seq</a:t>
            </a:r>
            <a:r>
              <a:rPr lang="zh-CN" altLang="en-US" dirty="0" smtClean="0"/>
              <a:t>能</a:t>
            </a:r>
            <a:r>
              <a:rPr lang="zh-CN" altLang="en-US" dirty="0"/>
              <a:t>处理</a:t>
            </a:r>
            <a:r>
              <a:rPr lang="zh-CN" altLang="en-US" dirty="0" smtClean="0"/>
              <a:t>很</a:t>
            </a:r>
            <a:r>
              <a:rPr lang="zh-CN" altLang="en-US" dirty="0"/>
              <a:t>多任务</a:t>
            </a:r>
            <a:r>
              <a:rPr lang="zh-CN" altLang="en-US" dirty="0" smtClean="0"/>
              <a:t>：比如机</a:t>
            </a:r>
            <a:r>
              <a:rPr lang="zh-CN" altLang="en-US" dirty="0"/>
              <a:t>器翻译 </a:t>
            </a:r>
            <a:r>
              <a:rPr lang="zh-CN" altLang="en-US" dirty="0" smtClean="0"/>
              <a:t>、</a:t>
            </a:r>
            <a:r>
              <a:rPr lang="zh-CN" altLang="en-US" dirty="0"/>
              <a:t>文本摘要 </a:t>
            </a:r>
            <a:r>
              <a:rPr lang="zh-CN" altLang="en-US" dirty="0" smtClean="0"/>
              <a:t>、</a:t>
            </a:r>
            <a:r>
              <a:rPr lang="zh-CN" altLang="en-US" dirty="0"/>
              <a:t>语音到文</a:t>
            </a:r>
            <a:r>
              <a:rPr lang="zh-CN" altLang="en-US" dirty="0" smtClean="0"/>
              <a:t>本等。</a:t>
            </a:r>
            <a:endParaRPr lang="en-US" dirty="0" smtClean="0"/>
          </a:p>
          <a:p>
            <a:r>
              <a:rPr lang="zh-CN" altLang="en-US" dirty="0" smtClean="0"/>
              <a:t>通用的</a:t>
            </a:r>
            <a:r>
              <a:rPr lang="en-US" altLang="zh-CN" dirty="0" smtClean="0"/>
              <a:t>Seq2Seq</a:t>
            </a:r>
            <a:r>
              <a:rPr lang="zh-CN" altLang="en-US" dirty="0" smtClean="0"/>
              <a:t>的</a:t>
            </a:r>
            <a:r>
              <a:rPr lang="en-US" altLang="zh-CN" dirty="0" smtClean="0"/>
              <a:t>high level</a:t>
            </a:r>
            <a:r>
              <a:rPr lang="zh-CN" altLang="en-US" dirty="0" smtClean="0"/>
              <a:t>的神经网络结构：</a:t>
            </a:r>
            <a:endParaRPr lang="en-US" altLang="zh-CN" dirty="0" smtClean="0"/>
          </a:p>
        </p:txBody>
      </p:sp>
      <p:pic>
        <p:nvPicPr>
          <p:cNvPr id="4" name="Picture 3"/>
          <p:cNvPicPr>
            <a:picLocks noChangeAspect="1"/>
          </p:cNvPicPr>
          <p:nvPr/>
        </p:nvPicPr>
        <p:blipFill>
          <a:blip r:embed="rId3"/>
          <a:stretch>
            <a:fillRect/>
          </a:stretch>
        </p:blipFill>
        <p:spPr>
          <a:xfrm>
            <a:off x="1267690" y="3134174"/>
            <a:ext cx="9213273" cy="3239977"/>
          </a:xfrm>
          <a:prstGeom prst="rect">
            <a:avLst/>
          </a:prstGeom>
        </p:spPr>
      </p:pic>
    </p:spTree>
    <p:extLst>
      <p:ext uri="{BB962C8B-B14F-4D97-AF65-F5344CB8AC3E}">
        <p14:creationId xmlns:p14="http://schemas.microsoft.com/office/powerpoint/2010/main" val="45203006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a:t>Sage</a:t>
            </a:r>
            <a:r>
              <a:rPr lang="en-US" altLang="zh-CN" dirty="0" err="1"/>
              <a:t>M</a:t>
            </a:r>
            <a:r>
              <a:rPr lang="en-US" dirty="0" err="1"/>
              <a:t>aker</a:t>
            </a:r>
            <a:r>
              <a:rPr lang="zh-CN" altLang="en-US" dirty="0"/>
              <a:t>的</a:t>
            </a:r>
            <a:r>
              <a:rPr lang="en-US" altLang="zh-CN" dirty="0"/>
              <a:t>Seq2Seq</a:t>
            </a:r>
            <a:r>
              <a:rPr lang="zh-CN" altLang="en-US" dirty="0"/>
              <a:t>模型的特点：</a:t>
            </a:r>
            <a:endParaRPr lang="en-US" altLang="zh-CN" dirty="0"/>
          </a:p>
          <a:p>
            <a:pPr lvl="1"/>
            <a:r>
              <a:rPr lang="zh-CN" altLang="en-US" dirty="0" smtClean="0"/>
              <a:t>支持单机多</a:t>
            </a:r>
            <a:r>
              <a:rPr lang="en-US" altLang="zh-CN" dirty="0"/>
              <a:t>GPU</a:t>
            </a:r>
            <a:r>
              <a:rPr lang="zh-CN" altLang="en-US" dirty="0"/>
              <a:t>卡训练。</a:t>
            </a:r>
            <a:endParaRPr lang="en-US" altLang="zh-CN" dirty="0"/>
          </a:p>
          <a:p>
            <a:pPr lvl="1"/>
            <a:r>
              <a:rPr lang="en-US" altLang="zh-CN" dirty="0"/>
              <a:t>encoder</a:t>
            </a:r>
            <a:r>
              <a:rPr lang="zh-CN" altLang="en-US" dirty="0" smtClean="0"/>
              <a:t>和</a:t>
            </a:r>
            <a:r>
              <a:rPr lang="en-US" altLang="zh-CN" dirty="0" smtClean="0"/>
              <a:t>decoder</a:t>
            </a:r>
            <a:r>
              <a:rPr lang="zh-CN" altLang="en-US" dirty="0"/>
              <a:t>可以灵活的选择</a:t>
            </a:r>
            <a:r>
              <a:rPr lang="en-US" altLang="zh-CN" dirty="0"/>
              <a:t>CNN</a:t>
            </a:r>
            <a:r>
              <a:rPr lang="zh-CN" altLang="en-US" dirty="0"/>
              <a:t>或</a:t>
            </a:r>
            <a:r>
              <a:rPr lang="zh-CN" altLang="en-US" dirty="0" smtClean="0"/>
              <a:t>者</a:t>
            </a:r>
            <a:r>
              <a:rPr lang="zh-CN" altLang="en-US" b="1" dirty="0" smtClean="0"/>
              <a:t>带有注意力机制的</a:t>
            </a:r>
            <a:r>
              <a:rPr lang="en-US" altLang="zh-CN" b="1" dirty="0" smtClean="0"/>
              <a:t>RNN</a:t>
            </a:r>
            <a:r>
              <a:rPr lang="zh-CN" altLang="en-US" dirty="0" smtClean="0"/>
              <a:t>。</a:t>
            </a:r>
            <a:endParaRPr lang="en-US" altLang="zh-CN" dirty="0" smtClean="0"/>
          </a:p>
          <a:p>
            <a:pPr lvl="1"/>
            <a:r>
              <a:rPr lang="zh-CN" altLang="en-US" b="1" dirty="0"/>
              <a:t>更</a:t>
            </a:r>
            <a:r>
              <a:rPr lang="zh-CN" altLang="en-US" b="1" dirty="0" smtClean="0"/>
              <a:t>好的推理的可解释性</a:t>
            </a:r>
            <a:endParaRPr lang="en-US" altLang="zh-CN" b="1" dirty="0" smtClean="0"/>
          </a:p>
          <a:p>
            <a:pPr lvl="2"/>
            <a:r>
              <a:rPr lang="zh-CN" altLang="en-US" dirty="0" smtClean="0"/>
              <a:t>对每个推理请求可返回注意力矩阵</a:t>
            </a:r>
            <a:endParaRPr lang="en-US" altLang="zh-CN" dirty="0" smtClean="0"/>
          </a:p>
          <a:p>
            <a:pPr lvl="1"/>
            <a:r>
              <a:rPr lang="zh-CN" altLang="en-US" dirty="0" smtClean="0"/>
              <a:t>提供非常丰富的超参数：</a:t>
            </a:r>
            <a:endParaRPr lang="en-US" altLang="zh-CN" dirty="0" smtClean="0"/>
          </a:p>
          <a:p>
            <a:pPr lvl="2"/>
            <a:r>
              <a:rPr lang="zh-CN" altLang="en-US" dirty="0"/>
              <a:t>梯</a:t>
            </a:r>
            <a:r>
              <a:rPr lang="zh-CN" altLang="en-US" dirty="0" smtClean="0"/>
              <a:t>度裁剪</a:t>
            </a:r>
            <a:endParaRPr lang="en-US" altLang="zh-CN" dirty="0" smtClean="0"/>
          </a:p>
          <a:p>
            <a:pPr lvl="2"/>
            <a:r>
              <a:rPr lang="zh-CN" altLang="en-US" dirty="0"/>
              <a:t>可选</a:t>
            </a:r>
            <a:r>
              <a:rPr lang="zh-CN" altLang="en-US" dirty="0" smtClean="0"/>
              <a:t>择的</a:t>
            </a:r>
            <a:r>
              <a:rPr lang="en-US" altLang="zh-CN" dirty="0" smtClean="0"/>
              <a:t>CNN</a:t>
            </a:r>
            <a:r>
              <a:rPr lang="zh-CN" altLang="en-US" dirty="0" smtClean="0"/>
              <a:t>激活函数</a:t>
            </a:r>
            <a:endParaRPr lang="en-US" altLang="zh-CN" dirty="0" smtClean="0"/>
          </a:p>
          <a:p>
            <a:pPr lvl="2"/>
            <a:r>
              <a:rPr lang="en-US" altLang="zh-CN" dirty="0" smtClean="0"/>
              <a:t>CNN dropout</a:t>
            </a:r>
          </a:p>
          <a:p>
            <a:pPr lvl="2"/>
            <a:r>
              <a:rPr lang="en-US" altLang="zh-CN" b="1" dirty="0" smtClean="0"/>
              <a:t>input embedding layer dropout</a:t>
            </a:r>
          </a:p>
          <a:p>
            <a:pPr lvl="2"/>
            <a:r>
              <a:rPr lang="zh-CN" altLang="en-US" b="1" dirty="0" smtClean="0"/>
              <a:t>带有短路连接的</a:t>
            </a:r>
            <a:r>
              <a:rPr lang="en-US" altLang="zh-CN" dirty="0" smtClean="0"/>
              <a:t>RNN</a:t>
            </a:r>
          </a:p>
          <a:p>
            <a:pPr lvl="2"/>
            <a:r>
              <a:rPr lang="en-US" altLang="zh-CN" dirty="0" smtClean="0"/>
              <a:t>Beam search size</a:t>
            </a:r>
          </a:p>
          <a:p>
            <a:pPr lvl="2"/>
            <a:r>
              <a:rPr lang="en-US" dirty="0" err="1" smtClean="0"/>
              <a:t>bleu_sample_siz</a:t>
            </a:r>
            <a:r>
              <a:rPr lang="en-US" altLang="zh-CN" dirty="0" err="1" smtClean="0"/>
              <a:t>e</a:t>
            </a:r>
            <a:endParaRPr lang="en-US" altLang="zh-CN" dirty="0" smtClean="0"/>
          </a:p>
          <a:p>
            <a:pPr lvl="3"/>
            <a:r>
              <a:rPr lang="zh-CN" altLang="en-US" dirty="0" smtClean="0"/>
              <a:t>对验证集计算</a:t>
            </a:r>
            <a:r>
              <a:rPr lang="en-US" altLang="zh-CN" dirty="0" smtClean="0"/>
              <a:t>BLEU</a:t>
            </a:r>
            <a:r>
              <a:rPr lang="zh-CN" altLang="en-US" dirty="0" smtClean="0"/>
              <a:t>分数的时候可以指定采样大小。（计算</a:t>
            </a:r>
            <a:r>
              <a:rPr lang="en-US" altLang="zh-CN" dirty="0" smtClean="0"/>
              <a:t>BLEU</a:t>
            </a:r>
            <a:r>
              <a:rPr lang="zh-CN" altLang="en-US" dirty="0" smtClean="0"/>
              <a:t>分数比较耗时）</a:t>
            </a:r>
            <a:endParaRPr lang="en-US" altLang="zh-CN" dirty="0" smtClean="0"/>
          </a:p>
          <a:p>
            <a:pPr lvl="2"/>
            <a:r>
              <a:rPr lang="en-US" altLang="zh-CN" dirty="0" smtClean="0"/>
              <a:t>…..</a:t>
            </a:r>
            <a:endParaRPr lang="en-US" dirty="0"/>
          </a:p>
        </p:txBody>
      </p:sp>
    </p:spTree>
    <p:extLst>
      <p:ext uri="{BB962C8B-B14F-4D97-AF65-F5344CB8AC3E}">
        <p14:creationId xmlns:p14="http://schemas.microsoft.com/office/powerpoint/2010/main" val="29732621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a:bodyPr>
          <a:lstStyle/>
          <a:p>
            <a:r>
              <a:rPr lang="en-US" altLang="zh-CN" dirty="0" smtClean="0"/>
              <a:t>Tips</a:t>
            </a:r>
            <a:r>
              <a:rPr lang="zh-CN" altLang="en-US" dirty="0" smtClean="0"/>
              <a:t>：</a:t>
            </a:r>
            <a:endParaRPr lang="en-US" altLang="zh-CN" dirty="0" smtClean="0"/>
          </a:p>
          <a:p>
            <a:pPr lvl="1"/>
            <a:r>
              <a:rPr lang="en-US" altLang="zh-CN" dirty="0" err="1" smtClean="0"/>
              <a:t>Sagemaker</a:t>
            </a:r>
            <a:r>
              <a:rPr lang="zh-CN" altLang="en-US" dirty="0" smtClean="0"/>
              <a:t>的</a:t>
            </a:r>
            <a:r>
              <a:rPr lang="en-US" altLang="zh-CN" dirty="0" smtClean="0"/>
              <a:t>seq2seq</a:t>
            </a:r>
            <a:r>
              <a:rPr lang="zh-CN" altLang="en-US" dirty="0" smtClean="0"/>
              <a:t>对数据格式的要求：</a:t>
            </a:r>
            <a:endParaRPr lang="en-US" altLang="zh-CN" dirty="0" smtClean="0"/>
          </a:p>
          <a:p>
            <a:pPr lvl="2"/>
            <a:r>
              <a:rPr lang="zh-CN" altLang="en-US" b="1" dirty="0" smtClean="0"/>
              <a:t>训练时要求数据输入的格式必须是</a:t>
            </a:r>
            <a:r>
              <a:rPr lang="en-US" b="1" dirty="0" err="1" smtClean="0"/>
              <a:t>RecordIO-Protobuf</a:t>
            </a:r>
            <a:r>
              <a:rPr lang="zh-CN" altLang="en-US" b="1" dirty="0" smtClean="0"/>
              <a:t>格式</a:t>
            </a:r>
            <a:r>
              <a:rPr lang="zh-CN" altLang="en-US" dirty="0" smtClean="0"/>
              <a:t>。</a:t>
            </a:r>
            <a:endParaRPr lang="en-US" altLang="zh-CN" dirty="0" smtClean="0"/>
          </a:p>
          <a:p>
            <a:pPr lvl="3"/>
            <a:r>
              <a:rPr lang="en-US" altLang="zh-CN" dirty="0" smtClean="0"/>
              <a:t>AWS</a:t>
            </a:r>
            <a:r>
              <a:rPr lang="zh-CN" altLang="en-US" dirty="0" smtClean="0"/>
              <a:t>官方的</a:t>
            </a:r>
            <a:r>
              <a:rPr lang="en-US" altLang="zh-CN" dirty="0" smtClean="0"/>
              <a:t>code example</a:t>
            </a:r>
            <a:r>
              <a:rPr lang="zh-CN" altLang="en-US" dirty="0" smtClean="0"/>
              <a:t>提供了把语料的</a:t>
            </a:r>
            <a:r>
              <a:rPr lang="en-US" altLang="zh-CN" dirty="0" smtClean="0"/>
              <a:t>token</a:t>
            </a:r>
            <a:r>
              <a:rPr lang="zh-CN" altLang="en-US" dirty="0" smtClean="0"/>
              <a:t>转为</a:t>
            </a:r>
            <a:r>
              <a:rPr lang="en-US" dirty="0" err="1" smtClean="0"/>
              <a:t>RecordIO-Protobuf</a:t>
            </a:r>
            <a:r>
              <a:rPr lang="zh-CN" altLang="en-US" dirty="0" smtClean="0"/>
              <a:t>的脚本，同时这个脚本还提供了对语料生成</a:t>
            </a:r>
            <a:r>
              <a:rPr lang="en-US" altLang="zh-CN" dirty="0" smtClean="0"/>
              <a:t>JSON</a:t>
            </a:r>
            <a:r>
              <a:rPr lang="zh-CN" altLang="en-US" dirty="0" smtClean="0"/>
              <a:t>格式字典的功能。</a:t>
            </a:r>
            <a:endParaRPr lang="en-US" altLang="zh-CN" dirty="0" smtClean="0"/>
          </a:p>
          <a:p>
            <a:pPr lvl="3"/>
            <a:r>
              <a:rPr lang="en-US" altLang="zh-CN" b="1" dirty="0" err="1" smtClean="0"/>
              <a:t>Sagemaker</a:t>
            </a:r>
            <a:r>
              <a:rPr lang="en-US" altLang="zh-CN" b="1" dirty="0" smtClean="0"/>
              <a:t> seq2seq</a:t>
            </a:r>
            <a:r>
              <a:rPr lang="zh-CN" altLang="en-US" b="1" dirty="0" smtClean="0"/>
              <a:t>用到的字典前四个是保留符号，因此我们自己提供的字典的</a:t>
            </a:r>
            <a:r>
              <a:rPr lang="en-US" altLang="zh-CN" b="1" dirty="0" smtClean="0"/>
              <a:t>index</a:t>
            </a:r>
            <a:r>
              <a:rPr lang="zh-CN" altLang="en-US" b="1" dirty="0" smtClean="0"/>
              <a:t>需要从</a:t>
            </a:r>
            <a:r>
              <a:rPr lang="en-US" altLang="zh-CN" b="1" dirty="0" smtClean="0"/>
              <a:t>4</a:t>
            </a:r>
            <a:r>
              <a:rPr lang="zh-CN" altLang="en-US" b="1" dirty="0" smtClean="0"/>
              <a:t>开始</a:t>
            </a:r>
            <a:r>
              <a:rPr lang="zh-CN" altLang="en-US" dirty="0" smtClean="0"/>
              <a:t>。</a:t>
            </a:r>
            <a:endParaRPr lang="en-US" altLang="zh-CN" dirty="0" smtClean="0"/>
          </a:p>
          <a:p>
            <a:pPr lvl="2"/>
            <a:r>
              <a:rPr lang="zh-CN" altLang="en-US" dirty="0" smtClean="0"/>
              <a:t>推理时可以是</a:t>
            </a:r>
            <a:r>
              <a:rPr lang="en-US" altLang="zh-CN" dirty="0" smtClean="0"/>
              <a:t>application/</a:t>
            </a:r>
            <a:r>
              <a:rPr lang="en-US" altLang="zh-CN" dirty="0" err="1" smtClean="0"/>
              <a:t>json</a:t>
            </a:r>
            <a:r>
              <a:rPr lang="zh-CN" altLang="en-US" dirty="0" smtClean="0"/>
              <a:t>的文本</a:t>
            </a:r>
            <a:r>
              <a:rPr lang="en-US" altLang="zh-CN" dirty="0" smtClean="0"/>
              <a:t>token</a:t>
            </a:r>
            <a:r>
              <a:rPr lang="zh-CN" altLang="en-US" dirty="0" smtClean="0"/>
              <a:t>格式，也可以是</a:t>
            </a:r>
            <a:r>
              <a:rPr lang="en-US" altLang="zh-CN" dirty="0" err="1" smtClean="0"/>
              <a:t>recordio-protobuf</a:t>
            </a:r>
            <a:r>
              <a:rPr lang="zh-CN" altLang="en-US" dirty="0" smtClean="0"/>
              <a:t>的格式。</a:t>
            </a:r>
            <a:endParaRPr lang="en-US" altLang="zh-CN" dirty="0" smtClean="0"/>
          </a:p>
          <a:p>
            <a:pPr lvl="3"/>
            <a:r>
              <a:rPr lang="zh-CN" altLang="en-US" dirty="0" smtClean="0"/>
              <a:t>在设置</a:t>
            </a:r>
            <a:r>
              <a:rPr lang="en-US" altLang="zh-CN" dirty="0" smtClean="0"/>
              <a:t>content-type</a:t>
            </a:r>
            <a:r>
              <a:rPr lang="zh-CN" altLang="en-US" dirty="0" smtClean="0"/>
              <a:t>为</a:t>
            </a:r>
            <a:r>
              <a:rPr lang="en-US" altLang="zh-CN" dirty="0" smtClean="0"/>
              <a:t>application/</a:t>
            </a:r>
            <a:r>
              <a:rPr lang="en-US" altLang="zh-CN" dirty="0" err="1" smtClean="0"/>
              <a:t>json</a:t>
            </a:r>
            <a:r>
              <a:rPr lang="zh-CN" altLang="en-US" dirty="0" smtClean="0"/>
              <a:t>时，可以另外设置</a:t>
            </a:r>
            <a:r>
              <a:rPr lang="en-US" altLang="zh-CN" dirty="0"/>
              <a:t>configuration: {</a:t>
            </a:r>
            <a:r>
              <a:rPr lang="en-US" altLang="zh-CN" dirty="0" err="1"/>
              <a:t>attention_matrix</a:t>
            </a:r>
            <a:r>
              <a:rPr lang="en-US" altLang="zh-CN" dirty="0"/>
              <a:t>: true</a:t>
            </a:r>
            <a:r>
              <a:rPr lang="en-US" altLang="zh-CN" dirty="0" smtClean="0"/>
              <a:t>}</a:t>
            </a:r>
            <a:r>
              <a:rPr lang="zh-CN" altLang="en-US" dirty="0" smtClean="0"/>
              <a:t>来获得</a:t>
            </a:r>
            <a:r>
              <a:rPr lang="en-US" altLang="zh-CN" dirty="0" smtClean="0"/>
              <a:t>attention matrix</a:t>
            </a:r>
            <a:r>
              <a:rPr lang="zh-CN" altLang="en-US" dirty="0" smtClean="0"/>
              <a:t>。具体设置方法参考本页的注释。</a:t>
            </a:r>
            <a:endParaRPr lang="en-US" altLang="zh-CN" dirty="0" smtClean="0"/>
          </a:p>
          <a:p>
            <a:pPr lvl="3"/>
            <a:r>
              <a:rPr lang="zh-CN" altLang="en-US" dirty="0" smtClean="0"/>
              <a:t>当</a:t>
            </a:r>
            <a:r>
              <a:rPr lang="en-US" altLang="zh-CN" dirty="0" smtClean="0"/>
              <a:t>client side batch</a:t>
            </a:r>
            <a:r>
              <a:rPr lang="zh-CN" altLang="en-US" dirty="0" smtClean="0"/>
              <a:t>比较大的时候，建议使用</a:t>
            </a:r>
            <a:r>
              <a:rPr lang="en-US" altLang="zh-CN" dirty="0" smtClean="0"/>
              <a:t>content-type</a:t>
            </a:r>
            <a:r>
              <a:rPr lang="zh-CN" altLang="en-US" dirty="0" smtClean="0"/>
              <a:t>为</a:t>
            </a:r>
            <a:r>
              <a:rPr lang="en-US" altLang="zh-CN" dirty="0" smtClean="0"/>
              <a:t>application/x-</a:t>
            </a:r>
            <a:r>
              <a:rPr lang="en-US" altLang="zh-CN" dirty="0" err="1" smtClean="0"/>
              <a:t>recordio</a:t>
            </a:r>
            <a:r>
              <a:rPr lang="en-US" altLang="zh-CN" dirty="0" smtClean="0"/>
              <a:t>-</a:t>
            </a:r>
            <a:r>
              <a:rPr lang="en-US" altLang="zh-CN" dirty="0" err="1" smtClean="0"/>
              <a:t>protobuf</a:t>
            </a:r>
            <a:r>
              <a:rPr lang="zh-CN" altLang="en-US" dirty="0" smtClean="0"/>
              <a:t>更高效。</a:t>
            </a:r>
            <a:endParaRPr lang="en-US" altLang="zh-CN" dirty="0" smtClean="0"/>
          </a:p>
        </p:txBody>
      </p:sp>
    </p:spTree>
    <p:extLst>
      <p:ext uri="{BB962C8B-B14F-4D97-AF65-F5344CB8AC3E}">
        <p14:creationId xmlns:p14="http://schemas.microsoft.com/office/powerpoint/2010/main" val="20249348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zh-CN" altLang="en-US" dirty="0" smtClean="0"/>
              <a:t>超参数</a:t>
            </a:r>
            <a:r>
              <a:rPr lang="en-US" dirty="0" err="1"/>
              <a:t>bucket_width</a:t>
            </a:r>
            <a:r>
              <a:rPr lang="zh-CN" altLang="en-US" dirty="0" smtClean="0"/>
              <a:t>是做什么的？</a:t>
            </a:r>
            <a:endParaRPr lang="en-US" altLang="zh-CN" dirty="0" smtClean="0"/>
          </a:p>
          <a:p>
            <a:pPr lvl="2"/>
            <a:r>
              <a:rPr lang="en-US" altLang="zh-CN" dirty="0" smtClean="0"/>
              <a:t>Seq2seq</a:t>
            </a:r>
            <a:r>
              <a:rPr lang="zh-CN" altLang="en-US" dirty="0" smtClean="0"/>
              <a:t>和</a:t>
            </a:r>
            <a:r>
              <a:rPr lang="en-US" altLang="zh-CN" dirty="0" smtClean="0"/>
              <a:t>object2vec</a:t>
            </a:r>
            <a:r>
              <a:rPr lang="zh-CN" altLang="en-US" dirty="0" smtClean="0"/>
              <a:t>都有超参数</a:t>
            </a:r>
            <a:r>
              <a:rPr lang="en-US" altLang="zh-CN" dirty="0" err="1" smtClean="0"/>
              <a:t>bucket_width</a:t>
            </a:r>
            <a:r>
              <a:rPr lang="zh-CN" altLang="en-US" dirty="0" smtClean="0"/>
              <a:t>，作用是一样的。</a:t>
            </a:r>
            <a:endParaRPr lang="en-US" altLang="zh-CN" dirty="0" smtClean="0"/>
          </a:p>
          <a:p>
            <a:pPr lvl="3"/>
            <a:r>
              <a:rPr lang="zh-CN" altLang="en-US" dirty="0" smtClean="0"/>
              <a:t>参考：</a:t>
            </a:r>
            <a:r>
              <a:rPr lang="en-US" altLang="zh-CN" dirty="0" smtClean="0"/>
              <a:t> </a:t>
            </a:r>
            <a:r>
              <a:rPr lang="en-US" altLang="zh-CN" dirty="0" smtClean="0">
                <a:hlinkClick r:id="rId3"/>
              </a:rPr>
              <a:t>https://matt.waypost.net/text/sockeye-code-walkthrough.html</a:t>
            </a:r>
            <a:r>
              <a:rPr lang="en-US" altLang="zh-CN" dirty="0" smtClean="0"/>
              <a:t> </a:t>
            </a:r>
          </a:p>
          <a:p>
            <a:pPr lvl="2"/>
            <a:r>
              <a:rPr lang="zh-CN" altLang="en-US" dirty="0" smtClean="0"/>
              <a:t>首先这里的</a:t>
            </a:r>
            <a:r>
              <a:rPr lang="en-US" altLang="zh-CN" b="1" dirty="0" smtClean="0"/>
              <a:t>bucket</a:t>
            </a:r>
            <a:r>
              <a:rPr lang="zh-CN" altLang="en-US" b="1" dirty="0" smtClean="0"/>
              <a:t>功能是根据训练样本的长度来分成不同的多个</a:t>
            </a:r>
            <a:r>
              <a:rPr lang="en-US" altLang="zh-CN" b="1" dirty="0" smtClean="0"/>
              <a:t>group/bucket</a:t>
            </a:r>
            <a:r>
              <a:rPr lang="zh-CN" altLang="en-US" dirty="0" smtClean="0"/>
              <a:t>（因此每个</a:t>
            </a:r>
            <a:r>
              <a:rPr lang="en-US" altLang="zh-CN" dirty="0" smtClean="0"/>
              <a:t>bucket</a:t>
            </a:r>
            <a:r>
              <a:rPr lang="zh-CN" altLang="en-US" dirty="0" smtClean="0"/>
              <a:t>中的所有样本的长度大致相等），然后这些不同的</a:t>
            </a:r>
            <a:r>
              <a:rPr lang="en-US" altLang="zh-CN" dirty="0" smtClean="0"/>
              <a:t>bucket</a:t>
            </a:r>
            <a:r>
              <a:rPr lang="zh-CN" altLang="en-US" dirty="0" smtClean="0"/>
              <a:t>分别会生成一个计算图，计算图之间是</a:t>
            </a:r>
            <a:r>
              <a:rPr lang="en-US" altLang="zh-CN" dirty="0" smtClean="0"/>
              <a:t>share parameter</a:t>
            </a:r>
            <a:r>
              <a:rPr lang="zh-CN" altLang="en-US" dirty="0" smtClean="0"/>
              <a:t>的。</a:t>
            </a:r>
            <a:endParaRPr lang="en-US" altLang="zh-CN" dirty="0" smtClean="0"/>
          </a:p>
          <a:p>
            <a:pPr lvl="3"/>
            <a:r>
              <a:rPr lang="zh-CN" altLang="en-US" dirty="0" smtClean="0"/>
              <a:t>比较短的样本能更快的完成计算，长的样本要相对计算比较久。</a:t>
            </a:r>
            <a:endParaRPr lang="en-US" altLang="zh-CN" dirty="0" smtClean="0"/>
          </a:p>
          <a:p>
            <a:pPr lvl="3"/>
            <a:r>
              <a:rPr lang="zh-CN" altLang="en-US" dirty="0" smtClean="0"/>
              <a:t>跟</a:t>
            </a:r>
            <a:r>
              <a:rPr lang="en-US" altLang="zh-CN" dirty="0" smtClean="0"/>
              <a:t>disable bucket</a:t>
            </a:r>
            <a:r>
              <a:rPr lang="zh-CN" altLang="en-US" dirty="0" smtClean="0"/>
              <a:t>对比，它的优点是可能训练速度更快，缺点是可能需要更多的显存或者内存资源。</a:t>
            </a:r>
            <a:endParaRPr lang="en-US" altLang="zh-CN" dirty="0" smtClean="0"/>
          </a:p>
          <a:p>
            <a:pPr lvl="2"/>
            <a:r>
              <a:rPr lang="en-US" dirty="0" err="1"/>
              <a:t>bucket_width</a:t>
            </a:r>
            <a:r>
              <a:rPr lang="zh-CN" altLang="en-US" dirty="0" smtClean="0"/>
              <a:t>这个则是用来计算</a:t>
            </a:r>
            <a:r>
              <a:rPr lang="en-US" altLang="zh-CN" dirty="0" smtClean="0"/>
              <a:t>bucket</a:t>
            </a:r>
            <a:r>
              <a:rPr lang="zh-CN" altLang="en-US" dirty="0" smtClean="0"/>
              <a:t>中</a:t>
            </a:r>
            <a:r>
              <a:rPr lang="en-US" altLang="zh-CN" dirty="0" smtClean="0"/>
              <a:t>source</a:t>
            </a:r>
            <a:r>
              <a:rPr lang="zh-CN" altLang="en-US" dirty="0" smtClean="0"/>
              <a:t>和</a:t>
            </a:r>
            <a:r>
              <a:rPr lang="en-US" altLang="zh-CN" dirty="0" smtClean="0"/>
              <a:t>target</a:t>
            </a:r>
            <a:r>
              <a:rPr lang="zh-CN" altLang="en-US" dirty="0" smtClean="0"/>
              <a:t>的步长的。</a:t>
            </a:r>
            <a:endParaRPr lang="en-US" altLang="zh-CN" dirty="0" smtClean="0"/>
          </a:p>
          <a:p>
            <a:pPr lvl="3"/>
            <a:r>
              <a:rPr lang="zh-CN" altLang="en-US" dirty="0"/>
              <a:t>具</a:t>
            </a:r>
            <a:r>
              <a:rPr lang="zh-CN" altLang="en-US" dirty="0" smtClean="0"/>
              <a:t>体</a:t>
            </a:r>
            <a:r>
              <a:rPr lang="en-US" altLang="zh-CN" dirty="0" smtClean="0"/>
              <a:t>bucket</a:t>
            </a:r>
            <a:r>
              <a:rPr lang="zh-CN" altLang="en-US" dirty="0" smtClean="0"/>
              <a:t>的计算过程，官网没有具体公式，可以参考本页注释中我自己的理解。</a:t>
            </a:r>
            <a:endParaRPr lang="en-US" dirty="0"/>
          </a:p>
        </p:txBody>
      </p:sp>
    </p:spTree>
    <p:extLst>
      <p:ext uri="{BB962C8B-B14F-4D97-AF65-F5344CB8AC3E}">
        <p14:creationId xmlns:p14="http://schemas.microsoft.com/office/powerpoint/2010/main" val="5768694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690" y="2872351"/>
            <a:ext cx="10515600" cy="1325563"/>
          </a:xfrm>
        </p:spPr>
        <p:txBody>
          <a:bodyPr>
            <a:normAutofit/>
          </a:bodyPr>
          <a:lstStyle/>
          <a:p>
            <a:pPr algn="ctr"/>
            <a:r>
              <a:rPr lang="zh-CN" altLang="en-US" sz="6000" dirty="0" smtClean="0"/>
              <a:t>时间序列预测相关</a:t>
            </a:r>
            <a:endParaRPr lang="en-US" sz="6000" dirty="0"/>
          </a:p>
        </p:txBody>
      </p:sp>
    </p:spTree>
    <p:extLst>
      <p:ext uri="{BB962C8B-B14F-4D97-AF65-F5344CB8AC3E}">
        <p14:creationId xmlns:p14="http://schemas.microsoft.com/office/powerpoint/2010/main" val="350039442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0429"/>
          </a:xfrm>
        </p:spPr>
        <p:txBody>
          <a:bodyPr/>
          <a:lstStyle/>
          <a:p>
            <a:r>
              <a:rPr lang="zh-CN" altLang="en-US" dirty="0"/>
              <a:t>内建算法</a:t>
            </a:r>
            <a:r>
              <a:rPr lang="en-US" altLang="zh-CN" dirty="0"/>
              <a:t>/</a:t>
            </a:r>
            <a:r>
              <a:rPr lang="zh-CN" altLang="en-US" dirty="0"/>
              <a:t>模型</a:t>
            </a:r>
            <a:r>
              <a:rPr lang="en-US" altLang="zh-CN" dirty="0"/>
              <a:t>-----</a:t>
            </a:r>
            <a:r>
              <a:rPr lang="en-US" altLang="zh-CN" dirty="0" err="1"/>
              <a:t>DeepAR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4347"/>
                <a:ext cx="10515600" cy="5197281"/>
              </a:xfrm>
            </p:spPr>
            <p:txBody>
              <a:bodyPr>
                <a:normAutofit/>
              </a:bodyPr>
              <a:lstStyle/>
              <a:p>
                <a:r>
                  <a:rPr lang="en-US" altLang="zh-CN" dirty="0" smtClean="0"/>
                  <a:t>DeepAR</a:t>
                </a:r>
                <a:r>
                  <a:rPr lang="zh-CN" altLang="en-US" dirty="0" smtClean="0"/>
                  <a:t>是用来做时间序列预测的一个深度</a:t>
                </a:r>
                <a:r>
                  <a:rPr lang="zh-CN" altLang="en-US" dirty="0"/>
                  <a:t>概率</a:t>
                </a:r>
                <a:r>
                  <a:rPr lang="zh-CN" altLang="en-US" dirty="0" smtClean="0"/>
                  <a:t>模型，由</a:t>
                </a:r>
                <a:r>
                  <a:rPr lang="en-US" altLang="zh-CN" dirty="0" smtClean="0"/>
                  <a:t>AWS</a:t>
                </a:r>
                <a:r>
                  <a:rPr lang="zh-CN" altLang="en-US" dirty="0" smtClean="0"/>
                  <a:t>独创。</a:t>
                </a:r>
                <a:endParaRPr lang="en-US" altLang="zh-CN" dirty="0" smtClean="0"/>
              </a:p>
              <a:p>
                <a:pPr lvl="1"/>
                <a:r>
                  <a:rPr lang="zh-CN" altLang="en-US" dirty="0" smtClean="0"/>
                  <a:t>它</a:t>
                </a:r>
                <a:r>
                  <a:rPr lang="zh-CN" altLang="en-US" dirty="0"/>
                  <a:t>的目标是</a:t>
                </a:r>
                <a:r>
                  <a:rPr lang="zh-cn" altLang="en-US" dirty="0"/>
                  <a:t>给定一个</a:t>
                </a:r>
                <a:r>
                  <a:rPr lang="zh-CN" altLang="en-US" dirty="0"/>
                  <a:t>标记为 </a:t>
                </a:r>
                <a14:m>
                  <m:oMath xmlns:m="http://schemas.openxmlformats.org/officeDocument/2006/math">
                    <m:r>
                      <a:rPr lang="en-US">
                        <a:latin typeface="Cambria Math" panose="02040503050406030204" pitchFamily="18" charset="0"/>
                      </a:rPr>
                      <m:t>𝑖</m:t>
                    </m:r>
                  </m:oMath>
                </a14:m>
                <a:r>
                  <a:rPr lang="zh-CN" altLang="en-US" dirty="0"/>
                  <a:t> 的目标时间</a:t>
                </a:r>
                <a:r>
                  <a:rPr lang="zh-cn" altLang="en-US" dirty="0"/>
                  <a:t>序列</a:t>
                </a:r>
                <a:r>
                  <a:rPr lang="en-US" altLang="zh-CN" dirty="0"/>
                  <a:t>Z</a:t>
                </a:r>
                <a:r>
                  <a:rPr lang="zh-CN" altLang="en-US" dirty="0"/>
                  <a:t> </a:t>
                </a:r>
                <a:r>
                  <a:rPr lang="zh-cn" altLang="en-US" dirty="0" smtClean="0"/>
                  <a:t>的</a:t>
                </a:r>
                <a:r>
                  <a:rPr lang="zh-CN" altLang="en-US" dirty="0" smtClean="0"/>
                  <a:t>从时刻</a:t>
                </a:r>
                <a14:m>
                  <m:oMath xmlns:m="http://schemas.openxmlformats.org/officeDocument/2006/math">
                    <m:r>
                      <a:rPr lang="en-US" altLang="zh-CN" b="0" i="0" smtClean="0">
                        <a:latin typeface="Cambria Math" panose="02040503050406030204" pitchFamily="18" charset="0"/>
                      </a:rPr>
                      <m:t> </m:t>
                    </m:r>
                    <m:r>
                      <a:rPr lang="en-US" altLang="zh-CN">
                        <a:latin typeface="Cambria Math" panose="02040503050406030204" pitchFamily="18" charset="0"/>
                      </a:rPr>
                      <m:t>1</m:t>
                    </m:r>
                  </m:oMath>
                </a14:m>
                <a:r>
                  <a:rPr lang="zh-CN" altLang="en-US" dirty="0" smtClean="0"/>
                  <a:t> 到 时刻</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oMath>
                </a14:m>
                <a:r>
                  <a:rPr lang="en-US" altLang="zh-CN" dirty="0" smtClean="0"/>
                  <a:t> -1</a:t>
                </a:r>
                <a:r>
                  <a:rPr lang="zh-CN" altLang="en-US" dirty="0" smtClean="0"/>
                  <a:t>的</a:t>
                </a:r>
                <a:r>
                  <a:rPr lang="zh-cn" altLang="en-US" dirty="0" smtClean="0"/>
                  <a:t>观</a:t>
                </a:r>
                <a:r>
                  <a:rPr lang="zh-cn" altLang="en-US" dirty="0"/>
                  <a:t>测</a:t>
                </a:r>
                <a:r>
                  <a:rPr lang="zh-cn" altLang="en-US" dirty="0" smtClean="0"/>
                  <a:t>值</a:t>
                </a:r>
                <a:r>
                  <a:rPr lang="zh-CN" altLang="en-US" dirty="0"/>
                  <a:t>以及</a:t>
                </a:r>
                <a:r>
                  <a:rPr lang="zh-CN" altLang="en-US" dirty="0" smtClean="0"/>
                  <a:t>与</a:t>
                </a:r>
                <a:r>
                  <a:rPr lang="zh-CN" altLang="en-US" dirty="0"/>
                  <a:t>该序列相关</a:t>
                </a:r>
                <a:r>
                  <a:rPr lang="zh-CN" altLang="en-US" dirty="0" smtClean="0"/>
                  <a:t>的协变量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𝑖</m:t>
                        </m:r>
                        <m:r>
                          <a:rPr lang="en-US">
                            <a:latin typeface="Cambria Math" panose="02040503050406030204" pitchFamily="18" charset="0"/>
                          </a:rPr>
                          <m:t>,1:</m:t>
                        </m:r>
                        <m:r>
                          <a:rPr lang="en-US">
                            <a:latin typeface="Cambria Math" panose="02040503050406030204" pitchFamily="18" charset="0"/>
                          </a:rPr>
                          <m:t>𝑇</m:t>
                        </m:r>
                      </m:sub>
                    </m:sSub>
                    <m:r>
                      <a:rPr lang="en-US">
                        <a:latin typeface="Cambria Math" panose="02040503050406030204" pitchFamily="18" charset="0"/>
                      </a:rPr>
                      <m:t> </m:t>
                    </m:r>
                  </m:oMath>
                </a14:m>
                <a:r>
                  <a:rPr lang="zh-CN" altLang="en-US" dirty="0" smtClean="0"/>
                  <a:t>的从时刻</a:t>
                </a:r>
                <a:r>
                  <a:rPr lang="en-US" altLang="zh-CN" dirty="0" smtClean="0"/>
                  <a:t>1</a:t>
                </a:r>
                <a:r>
                  <a:rPr lang="zh-CN" altLang="en-US" dirty="0" smtClean="0"/>
                  <a:t>到时刻</a:t>
                </a:r>
                <a:r>
                  <a:rPr lang="en-US" altLang="zh-CN" dirty="0" smtClean="0"/>
                  <a:t>T</a:t>
                </a:r>
                <a:r>
                  <a:rPr lang="zh-CN" altLang="en-US" dirty="0" smtClean="0"/>
                  <a:t>的值，</a:t>
                </a:r>
                <a:r>
                  <a:rPr lang="zh-CN" altLang="en-US" dirty="0"/>
                  <a:t>预测</a:t>
                </a:r>
                <a:r>
                  <a:rPr lang="zh-cn" altLang="en-US" dirty="0"/>
                  <a:t>后</a:t>
                </a:r>
                <a:r>
                  <a:rPr lang="zh-cn" altLang="en-US" dirty="0" smtClean="0"/>
                  <a:t>续</a:t>
                </a:r>
                <a:r>
                  <a:rPr lang="zh-CN" altLang="en-US" dirty="0" smtClean="0"/>
                  <a:t>的从时刻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r>
                      <a:rPr lang="en-US">
                        <a:latin typeface="Cambria Math" panose="02040503050406030204" pitchFamily="18" charset="0"/>
                      </a:rPr>
                      <m:t> </m:t>
                    </m:r>
                  </m:oMath>
                </a14:m>
                <a:r>
                  <a:rPr lang="zh-CN" altLang="en-US" dirty="0" smtClean="0"/>
                  <a:t>到时刻 </a:t>
                </a:r>
                <a:r>
                  <a:rPr lang="en-US" altLang="zh-CN" dirty="0"/>
                  <a:t>T</a:t>
                </a:r>
                <a:r>
                  <a:rPr lang="zh-cn" altLang="en-US" dirty="0"/>
                  <a:t> </a:t>
                </a:r>
                <a:r>
                  <a:rPr lang="zh-CN" altLang="en-US" dirty="0" smtClean="0"/>
                  <a:t>的</a:t>
                </a:r>
                <a:r>
                  <a:rPr lang="zh-CN" altLang="en-US" dirty="0"/>
                  <a:t>该时间序</a:t>
                </a:r>
                <a:r>
                  <a:rPr lang="zh-CN" altLang="en-US" dirty="0" smtClean="0"/>
                  <a:t>列的值</a:t>
                </a:r>
                <a:r>
                  <a:rPr lang="zh-CN" altLang="en-US" dirty="0"/>
                  <a:t>的概率分布</a:t>
                </a:r>
                <a:r>
                  <a:rPr lang="zh-cn" altLang="en-US" dirty="0"/>
                  <a:t>。</a:t>
                </a:r>
                <a:endParaRPr lang="en-US" altLang="zh-CN" dirty="0"/>
              </a:p>
              <a:p>
                <a:pPr lvl="1"/>
                <a:r>
                  <a:rPr lang="en-US" altLang="zh-CN" dirty="0" err="1" smtClean="0"/>
                  <a:t>DeepAR</a:t>
                </a:r>
                <a:r>
                  <a:rPr lang="zh-CN" altLang="en-US" dirty="0" smtClean="0"/>
                  <a:t>的</a:t>
                </a:r>
                <a:r>
                  <a:rPr lang="en-US" altLang="zh-CN" dirty="0" smtClean="0"/>
                  <a:t>AR</a:t>
                </a:r>
                <a:r>
                  <a:rPr lang="zh-CN" altLang="en-US" dirty="0" smtClean="0"/>
                  <a:t>指的是</a:t>
                </a:r>
                <a:r>
                  <a:rPr lang="en-US" dirty="0" smtClean="0"/>
                  <a:t>autoregressive</a:t>
                </a:r>
                <a:r>
                  <a:rPr lang="zh-CN" altLang="en-US" dirty="0" smtClean="0"/>
                  <a:t>即所</a:t>
                </a:r>
                <a:r>
                  <a:rPr lang="zh-CN" altLang="en-US" dirty="0"/>
                  <a:t>谓的</a:t>
                </a:r>
                <a:r>
                  <a:rPr lang="zh-CN" altLang="en-US" b="1" dirty="0"/>
                  <a:t>自回</a:t>
                </a:r>
                <a:r>
                  <a:rPr lang="zh-CN" altLang="en-US" b="1" dirty="0" smtClean="0"/>
                  <a:t>归，</a:t>
                </a:r>
                <a:r>
                  <a:rPr lang="zh-CN" altLang="en-US" dirty="0" smtClean="0"/>
                  <a:t>指</a:t>
                </a:r>
                <a:r>
                  <a:rPr lang="zh-CN" altLang="en-US" dirty="0"/>
                  <a:t>的是把上一个时间步的输出与当前时间步的其他特</a:t>
                </a:r>
                <a:r>
                  <a:rPr lang="zh-CN" altLang="en-US" dirty="0" smtClean="0"/>
                  <a:t>征</a:t>
                </a:r>
                <a:r>
                  <a:rPr lang="en-US" altLang="zh-CN" dirty="0" smtClean="0"/>
                  <a:t>/</a:t>
                </a:r>
                <a:r>
                  <a:rPr lang="zh-CN" altLang="en-US" dirty="0" smtClean="0"/>
                  <a:t>协变量一</a:t>
                </a:r>
                <a:r>
                  <a:rPr lang="zh-CN" altLang="en-US" dirty="0"/>
                  <a:t>起作为当前时间步的输入。</a:t>
                </a:r>
                <a:endParaRPr lang="en-US" dirty="0"/>
              </a:p>
              <a:p>
                <a:r>
                  <a:rPr lang="en-US" dirty="0" err="1"/>
                  <a:t>DeepAR</a:t>
                </a:r>
                <a:r>
                  <a:rPr lang="zh-CN" altLang="en-US" dirty="0"/>
                  <a:t>模型结构：</a:t>
                </a:r>
                <a:endParaRPr lang="en-US" altLang="zh-CN" dirty="0"/>
              </a:p>
              <a:p>
                <a:pPr lvl="1"/>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4347"/>
                <a:ext cx="10515600" cy="5197281"/>
              </a:xfrm>
              <a:blipFill>
                <a:blip r:embed="rId3"/>
                <a:stretch>
                  <a:fillRect l="-1043" t="-2110" r="-36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298C33E-4034-CF4D-8E79-2A5A918EDB61}"/>
              </a:ext>
            </a:extLst>
          </p:cNvPr>
          <p:cNvPicPr>
            <a:picLocks noChangeAspect="1"/>
          </p:cNvPicPr>
          <p:nvPr/>
        </p:nvPicPr>
        <p:blipFill>
          <a:blip r:embed="rId4"/>
          <a:stretch>
            <a:fillRect/>
          </a:stretch>
        </p:blipFill>
        <p:spPr>
          <a:xfrm>
            <a:off x="3959258" y="3739459"/>
            <a:ext cx="7394542" cy="2972425"/>
          </a:xfrm>
          <a:prstGeom prst="rect">
            <a:avLst/>
          </a:prstGeom>
        </p:spPr>
      </p:pic>
    </p:spTree>
    <p:extLst>
      <p:ext uri="{BB962C8B-B14F-4D97-AF65-F5344CB8AC3E}">
        <p14:creationId xmlns:p14="http://schemas.microsoft.com/office/powerpoint/2010/main" val="377234341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1584"/>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66489"/>
            <a:ext cx="10515600" cy="5037828"/>
          </a:xfrm>
        </p:spPr>
        <p:txBody>
          <a:bodyPr>
            <a:normAutofit fontScale="92500"/>
          </a:bodyPr>
          <a:lstStyle/>
          <a:p>
            <a:r>
              <a:rPr lang="zh-CN" altLang="en-US" dirty="0" smtClean="0"/>
              <a:t>似然 </a:t>
            </a:r>
            <a:r>
              <a:rPr lang="zh-CN" altLang="en-US" dirty="0"/>
              <a:t>𝑙</a:t>
            </a:r>
            <a:r>
              <a:rPr lang="en-US" altLang="zh-CN" dirty="0"/>
              <a:t>(</a:t>
            </a:r>
            <a:r>
              <a:rPr lang="zh-CN" altLang="en-US" dirty="0"/>
              <a:t>𝑧</a:t>
            </a:r>
            <a:r>
              <a:rPr lang="en-US" altLang="zh-CN" dirty="0"/>
              <a:t>_(</a:t>
            </a:r>
            <a:r>
              <a:rPr lang="zh-CN" altLang="en-US" dirty="0"/>
              <a:t>𝑖</a:t>
            </a:r>
            <a:r>
              <a:rPr lang="en-US" altLang="zh-CN" dirty="0"/>
              <a:t>,</a:t>
            </a:r>
            <a:r>
              <a:rPr lang="zh-CN" altLang="en-US" dirty="0"/>
              <a:t>𝑡</a:t>
            </a:r>
            <a:r>
              <a:rPr lang="en-US" altLang="zh-CN" dirty="0"/>
              <a:t>) |</a:t>
            </a:r>
            <a:r>
              <a:rPr lang="zh-CN" altLang="en-US" dirty="0"/>
              <a:t>𝜃𝑖</a:t>
            </a:r>
            <a:r>
              <a:rPr lang="en-US" altLang="zh-CN" dirty="0"/>
              <a:t>,</a:t>
            </a:r>
            <a:r>
              <a:rPr lang="zh-CN" altLang="en-US" dirty="0"/>
              <a:t>𝑡</a:t>
            </a:r>
            <a:r>
              <a:rPr lang="zh-CN" altLang="en-US" dirty="0" smtClean="0"/>
              <a:t>）中的𝜃</a:t>
            </a:r>
            <a:r>
              <a:rPr lang="zh-CN" altLang="en-US" dirty="0"/>
              <a:t>𝑖</a:t>
            </a:r>
            <a:r>
              <a:rPr lang="en-US" altLang="zh-CN" dirty="0"/>
              <a:t>,</a:t>
            </a:r>
            <a:r>
              <a:rPr lang="zh-CN" altLang="en-US" dirty="0"/>
              <a:t>𝑡 </a:t>
            </a:r>
            <a:r>
              <a:rPr lang="zh-CN" altLang="en-US" dirty="0" smtClean="0"/>
              <a:t>是 </a:t>
            </a:r>
            <a:r>
              <a:rPr lang="en-US" altLang="zh-CN" dirty="0"/>
              <a:t>t </a:t>
            </a:r>
            <a:r>
              <a:rPr lang="zh-CN" altLang="en-US" dirty="0"/>
              <a:t>时刻神经网络输出𝒉</a:t>
            </a:r>
            <a:r>
              <a:rPr lang="en-US" altLang="zh-CN" dirty="0"/>
              <a:t>_(</a:t>
            </a:r>
            <a:r>
              <a:rPr lang="zh-CN" altLang="en-US" dirty="0"/>
              <a:t>𝑖</a:t>
            </a:r>
            <a:r>
              <a:rPr lang="en-US" altLang="zh-CN" dirty="0"/>
              <a:t>,</a:t>
            </a:r>
            <a:r>
              <a:rPr lang="zh-CN" altLang="en-US" dirty="0"/>
              <a:t>𝑡</a:t>
            </a:r>
            <a:r>
              <a:rPr lang="en-US" altLang="zh-CN" dirty="0"/>
              <a:t>) </a:t>
            </a:r>
            <a:r>
              <a:rPr lang="zh-CN" altLang="en-US" dirty="0"/>
              <a:t>和神经网络的模型参数</a:t>
            </a:r>
            <a:r>
              <a:rPr lang="en-US" altLang="zh-CN" dirty="0"/>
              <a:t>Θ </a:t>
            </a:r>
            <a:r>
              <a:rPr lang="zh-CN" altLang="en-US" dirty="0"/>
              <a:t>的函</a:t>
            </a:r>
            <a:r>
              <a:rPr lang="zh-CN" altLang="en-US" dirty="0" smtClean="0"/>
              <a:t>数。 </a:t>
            </a:r>
            <a:r>
              <a:rPr lang="zh-CN" altLang="en-US" dirty="0"/>
              <a:t>训练过程就</a:t>
            </a:r>
            <a:r>
              <a:rPr lang="zh-CN" altLang="en-US" dirty="0" smtClean="0"/>
              <a:t>是</a:t>
            </a:r>
            <a:r>
              <a:rPr lang="zh-CN" altLang="en-US" dirty="0"/>
              <a:t>最大化</a:t>
            </a:r>
            <a:r>
              <a:rPr lang="en-US" dirty="0" smtClean="0"/>
              <a:t>log-likelihood</a:t>
            </a:r>
            <a:r>
              <a:rPr lang="zh-CN" altLang="en-US" dirty="0" smtClean="0"/>
              <a:t>，</a:t>
            </a:r>
            <a:r>
              <a:rPr lang="zh-CN" altLang="en-US" dirty="0"/>
              <a:t>以此得出模型参数</a:t>
            </a:r>
            <a:r>
              <a:rPr lang="en-US" altLang="zh-CN" dirty="0"/>
              <a:t>Θ </a:t>
            </a:r>
            <a:r>
              <a:rPr lang="zh-CN" altLang="en-US" dirty="0"/>
              <a:t>，进而求出</a:t>
            </a:r>
            <a:r>
              <a:rPr lang="en-US" altLang="zh-CN" dirty="0"/>
              <a:t>t</a:t>
            </a:r>
            <a:r>
              <a:rPr lang="zh-CN" altLang="en-US" dirty="0"/>
              <a:t>时刻 </a:t>
            </a:r>
            <a:r>
              <a:rPr lang="zh-CN" altLang="en-US" dirty="0" smtClean="0"/>
              <a:t>的𝜃</a:t>
            </a:r>
            <a:r>
              <a:rPr lang="zh-CN" altLang="en-US" dirty="0"/>
              <a:t>𝑖</a:t>
            </a:r>
            <a:r>
              <a:rPr lang="en-US" altLang="zh-CN" dirty="0"/>
              <a:t>,</a:t>
            </a:r>
            <a:r>
              <a:rPr lang="zh-CN" altLang="en-US" dirty="0" smtClean="0"/>
              <a:t>𝑡。</a:t>
            </a:r>
            <a:endParaRPr lang="en-US" altLang="zh-CN" dirty="0" smtClean="0"/>
          </a:p>
          <a:p>
            <a:pPr lvl="1"/>
            <a:r>
              <a:rPr lang="zh-CN" altLang="en-US" dirty="0"/>
              <a:t>符号</a:t>
            </a:r>
            <a:r>
              <a:rPr lang="en-US" altLang="zh-CN" dirty="0" err="1" smtClean="0"/>
              <a:t>i</a:t>
            </a:r>
            <a:r>
              <a:rPr lang="zh-CN" altLang="en-US" dirty="0" smtClean="0"/>
              <a:t>表示的是第</a:t>
            </a:r>
            <a:r>
              <a:rPr lang="en-US" altLang="zh-CN" dirty="0" err="1" smtClean="0"/>
              <a:t>i</a:t>
            </a:r>
            <a:r>
              <a:rPr lang="zh-CN" altLang="en-US" dirty="0" smtClean="0"/>
              <a:t>条目标时间序列；</a:t>
            </a:r>
            <a:r>
              <a:rPr lang="en-US" altLang="zh-CN" dirty="0" err="1" smtClean="0"/>
              <a:t>xi,t</a:t>
            </a:r>
            <a:r>
              <a:rPr lang="zh-CN" altLang="en-US" dirty="0" smtClean="0"/>
              <a:t>作为协变量包括第</a:t>
            </a:r>
            <a:r>
              <a:rPr lang="en-US" altLang="zh-CN" dirty="0" err="1" smtClean="0"/>
              <a:t>i</a:t>
            </a:r>
            <a:r>
              <a:rPr lang="zh-CN" altLang="en-US" dirty="0" smtClean="0"/>
              <a:t>条目标时间序列的</a:t>
            </a:r>
            <a:r>
              <a:rPr lang="en-US" altLang="zh-CN" dirty="0" smtClean="0"/>
              <a:t>category</a:t>
            </a:r>
            <a:r>
              <a:rPr lang="zh-CN" altLang="en-US" dirty="0" smtClean="0"/>
              <a:t>特征，</a:t>
            </a:r>
            <a:r>
              <a:rPr lang="zh-CN" altLang="en-US" dirty="0"/>
              <a:t>动</a:t>
            </a:r>
            <a:r>
              <a:rPr lang="zh-CN" altLang="en-US" dirty="0" smtClean="0"/>
              <a:t>态的时间相关的特征，以及模型自动提取的季节性特征。</a:t>
            </a:r>
            <a:endParaRPr lang="en-US" altLang="zh-CN" dirty="0" smtClean="0"/>
          </a:p>
          <a:p>
            <a:pPr lvl="1"/>
            <a:r>
              <a:rPr lang="zh-CN" altLang="en-US" dirty="0"/>
              <a:t>𝜃𝑖</a:t>
            </a:r>
            <a:r>
              <a:rPr lang="en-US" altLang="zh-CN" dirty="0"/>
              <a:t>,</a:t>
            </a:r>
            <a:r>
              <a:rPr lang="zh-CN" altLang="en-US" dirty="0"/>
              <a:t>𝑡</a:t>
            </a:r>
            <a:r>
              <a:rPr lang="zh-CN" altLang="en-US" dirty="0" smtClean="0"/>
              <a:t>就是</a:t>
            </a:r>
            <a:r>
              <a:rPr lang="en-US" altLang="zh-CN" dirty="0" smtClean="0"/>
              <a:t>t</a:t>
            </a:r>
            <a:r>
              <a:rPr lang="zh-CN" altLang="en-US" dirty="0" smtClean="0"/>
              <a:t>时刻第</a:t>
            </a:r>
            <a:r>
              <a:rPr lang="en-US" altLang="zh-CN" dirty="0" err="1" smtClean="0"/>
              <a:t>i</a:t>
            </a:r>
            <a:r>
              <a:rPr lang="zh-CN" altLang="en-US" dirty="0" smtClean="0"/>
              <a:t>条目标时间序列的</a:t>
            </a:r>
            <a:r>
              <a:rPr lang="en-US" altLang="zh-CN" dirty="0" smtClean="0"/>
              <a:t>likelihood</a:t>
            </a:r>
            <a:r>
              <a:rPr lang="zh-CN" altLang="en-US" dirty="0" smtClean="0"/>
              <a:t>的参数。这里的似然指的是某个随机过程，它是</a:t>
            </a:r>
            <a:r>
              <a:rPr lang="zh-CN" altLang="en-US" dirty="0"/>
              <a:t>超</a:t>
            </a:r>
            <a:r>
              <a:rPr lang="zh-CN" altLang="en-US" dirty="0" smtClean="0"/>
              <a:t>参。</a:t>
            </a:r>
            <a:endParaRPr lang="en-US" altLang="zh-CN" dirty="0" smtClean="0"/>
          </a:p>
          <a:p>
            <a:pPr lvl="1"/>
            <a:r>
              <a:rPr lang="zh-CN" altLang="en-US" dirty="0" smtClean="0"/>
              <a:t>这里是</a:t>
            </a:r>
            <a:r>
              <a:rPr lang="zh-CN" altLang="en-US" dirty="0"/>
              <a:t>用基于</a:t>
            </a:r>
            <a:r>
              <a:rPr lang="en-US" altLang="zh-CN" dirty="0"/>
              <a:t>LSTM</a:t>
            </a:r>
            <a:r>
              <a:rPr lang="zh-CN" altLang="en-US" dirty="0"/>
              <a:t>的</a:t>
            </a:r>
            <a:r>
              <a:rPr lang="en-US" altLang="zh-CN" dirty="0"/>
              <a:t>sequence-to-sequence</a:t>
            </a:r>
            <a:r>
              <a:rPr lang="zh-CN" altLang="en-US" dirty="0"/>
              <a:t>方法来建模的，它的</a:t>
            </a:r>
            <a:r>
              <a:rPr lang="en-US" altLang="zh-CN" dirty="0"/>
              <a:t>encoder</a:t>
            </a:r>
            <a:r>
              <a:rPr lang="zh-CN" altLang="en-US" dirty="0"/>
              <a:t>和</a:t>
            </a:r>
            <a:r>
              <a:rPr lang="en-US" altLang="zh-CN" dirty="0"/>
              <a:t>decoder</a:t>
            </a:r>
            <a:r>
              <a:rPr lang="zh-CN" altLang="en-US" dirty="0"/>
              <a:t>使用的</a:t>
            </a:r>
            <a:r>
              <a:rPr lang="en-US" altLang="zh-CN" dirty="0"/>
              <a:t>LSTM</a:t>
            </a:r>
            <a:r>
              <a:rPr lang="zh-CN" altLang="en-US" dirty="0"/>
              <a:t>的层数以及</a:t>
            </a:r>
            <a:r>
              <a:rPr lang="en-US" altLang="zh-CN" dirty="0"/>
              <a:t>hidden unit</a:t>
            </a:r>
            <a:r>
              <a:rPr lang="zh-CN" altLang="en-US" dirty="0"/>
              <a:t>的数量都是一样的。</a:t>
            </a:r>
            <a:endParaRPr lang="en-US" altLang="zh-CN" dirty="0"/>
          </a:p>
          <a:p>
            <a:r>
              <a:rPr lang="zh-CN" altLang="en-US" b="1" dirty="0" smtClean="0"/>
              <a:t>在</a:t>
            </a:r>
            <a:r>
              <a:rPr lang="zh-CN" altLang="en-US" b="1" dirty="0"/>
              <a:t>推理时</a:t>
            </a:r>
            <a:r>
              <a:rPr lang="zh-CN" altLang="en-US" b="1" dirty="0" smtClean="0"/>
              <a:t>，</a:t>
            </a:r>
            <a:r>
              <a:rPr lang="en-US" altLang="zh-CN" b="1" dirty="0" err="1" smtClean="0"/>
              <a:t>DeepAR</a:t>
            </a:r>
            <a:r>
              <a:rPr lang="zh-CN" altLang="en-US" b="1" dirty="0" smtClean="0"/>
              <a:t>不是直接从随机过程中采样来获得预测值：</a:t>
            </a:r>
            <a:endParaRPr lang="en-US" altLang="zh-CN" dirty="0" smtClean="0"/>
          </a:p>
          <a:p>
            <a:pPr lvl="1"/>
            <a:r>
              <a:rPr lang="zh-CN" altLang="en-US" dirty="0" smtClean="0"/>
              <a:t>因为随机过程的参数</a:t>
            </a:r>
            <a:r>
              <a:rPr lang="zh-CN" altLang="en-US" dirty="0"/>
              <a:t>𝜃</a:t>
            </a:r>
            <a:r>
              <a:rPr lang="zh-CN" altLang="en-US" dirty="0" smtClean="0"/>
              <a:t>是神经网络模型参数以及网络输出</a:t>
            </a:r>
            <a:r>
              <a:rPr lang="en-US" altLang="zh-CN" dirty="0" err="1" smtClean="0"/>
              <a:t>hi,t</a:t>
            </a:r>
            <a:r>
              <a:rPr lang="zh-CN" altLang="en-US" dirty="0" smtClean="0"/>
              <a:t>的函数，所以需要做一个前向传播然后在采样。</a:t>
            </a:r>
            <a:endParaRPr lang="en-US" altLang="zh-CN" dirty="0" smtClean="0"/>
          </a:p>
          <a:p>
            <a:pPr lvl="1"/>
            <a:r>
              <a:rPr lang="zh-CN" altLang="en-US" dirty="0" smtClean="0"/>
              <a:t>因为</a:t>
            </a:r>
            <a:r>
              <a:rPr lang="en-US" altLang="zh-CN" dirty="0" err="1" smtClean="0"/>
              <a:t>DeepAR</a:t>
            </a:r>
            <a:r>
              <a:rPr lang="zh-CN" altLang="en-US" dirty="0" smtClean="0"/>
              <a:t>是概率预测，这里根</a:t>
            </a:r>
            <a:r>
              <a:rPr lang="zh-CN" altLang="en-US" dirty="0"/>
              <a:t>据蒙特卡洛方法进行模拟采样</a:t>
            </a:r>
            <a:r>
              <a:rPr lang="zh-CN" altLang="en-US" dirty="0" smtClean="0"/>
              <a:t>，模拟次数越多越接近真实分布，根</a:t>
            </a:r>
            <a:r>
              <a:rPr lang="zh-CN" altLang="en-US" dirty="0"/>
              <a:t>据模拟的结</a:t>
            </a:r>
            <a:r>
              <a:rPr lang="zh-CN" altLang="en-US" dirty="0" smtClean="0"/>
              <a:t>果排</a:t>
            </a:r>
            <a:r>
              <a:rPr lang="zh-CN" altLang="en-US" dirty="0"/>
              <a:t>序</a:t>
            </a:r>
            <a:r>
              <a:rPr lang="zh-CN" altLang="en-US" dirty="0" smtClean="0"/>
              <a:t>，然后利用分位数来确</a:t>
            </a:r>
            <a:r>
              <a:rPr lang="zh-CN" altLang="en-US" dirty="0"/>
              <a:t>定出推理的区</a:t>
            </a:r>
            <a:r>
              <a:rPr lang="zh-CN" altLang="en-US" dirty="0" smtClean="0"/>
              <a:t>间。</a:t>
            </a:r>
            <a:endParaRPr lang="zh-CN" altLang="en-US" dirty="0"/>
          </a:p>
          <a:p>
            <a:endParaRPr lang="en-US" dirty="0"/>
          </a:p>
        </p:txBody>
      </p:sp>
    </p:spTree>
    <p:extLst>
      <p:ext uri="{BB962C8B-B14F-4D97-AF65-F5344CB8AC3E}">
        <p14:creationId xmlns:p14="http://schemas.microsoft.com/office/powerpoint/2010/main" val="310124144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39716"/>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38300"/>
            <a:ext cx="10515600" cy="4959447"/>
          </a:xfrm>
        </p:spPr>
        <p:txBody>
          <a:bodyPr/>
          <a:lstStyle/>
          <a:p>
            <a:r>
              <a:rPr lang="en-US" altLang="zh-CN" dirty="0" err="1">
                <a:ea typeface="Microsoft YaHei Light" panose="020B0502040204020203" pitchFamily="34" charset="-122"/>
              </a:rPr>
              <a:t>DeepAR</a:t>
            </a:r>
            <a:r>
              <a:rPr lang="en-US" altLang="zh-CN" dirty="0">
                <a:ea typeface="Microsoft YaHei Light" panose="020B0502040204020203" pitchFamily="34" charset="-122"/>
              </a:rPr>
              <a:t> </a:t>
            </a:r>
            <a:r>
              <a:rPr lang="zh-cn" altLang="en-US" dirty="0">
                <a:ea typeface="Microsoft YaHei Light" panose="020B0502040204020203" pitchFamily="34" charset="-122"/>
              </a:rPr>
              <a:t>可以处理多种不同</a:t>
            </a:r>
            <a:r>
              <a:rPr lang="zh-cn" altLang="en-US" dirty="0" smtClean="0">
                <a:ea typeface="Microsoft YaHei Light" panose="020B0502040204020203" pitchFamily="34" charset="-122"/>
              </a:rPr>
              <a:t>的</a:t>
            </a:r>
            <a:r>
              <a:rPr lang="en-US" altLang="zh-CN" dirty="0" smtClean="0">
                <a:ea typeface="Microsoft YaHei Light" panose="020B0502040204020203" pitchFamily="34" charset="-122"/>
              </a:rPr>
              <a:t>likelihood:</a:t>
            </a:r>
          </a:p>
          <a:p>
            <a:pPr marL="0" indent="0">
              <a:buNone/>
            </a:pPr>
            <a:r>
              <a:rPr lang="en-US" altLang="zh-CN" dirty="0" smtClean="0">
                <a:ea typeface="Microsoft YaHei Light" panose="020B0502040204020203" pitchFamily="34" charset="-122"/>
              </a:rPr>
              <a:t/>
            </a:r>
            <a:br>
              <a:rPr lang="en-US" altLang="zh-CN" dirty="0" smtClean="0">
                <a:ea typeface="Microsoft YaHei Light" panose="020B0502040204020203" pitchFamily="34" charset="-122"/>
              </a:rPr>
            </a:br>
            <a:endParaRPr lang="en-US" dirty="0"/>
          </a:p>
        </p:txBody>
      </p:sp>
      <p:pic>
        <p:nvPicPr>
          <p:cNvPr id="5" name="Picture 4"/>
          <p:cNvPicPr>
            <a:picLocks noChangeAspect="1"/>
          </p:cNvPicPr>
          <p:nvPr/>
        </p:nvPicPr>
        <p:blipFill>
          <a:blip r:embed="rId2"/>
          <a:stretch>
            <a:fillRect/>
          </a:stretch>
        </p:blipFill>
        <p:spPr>
          <a:xfrm>
            <a:off x="1299238" y="2402326"/>
            <a:ext cx="9593524" cy="4195421"/>
          </a:xfrm>
          <a:prstGeom prst="rect">
            <a:avLst/>
          </a:prstGeom>
        </p:spPr>
      </p:pic>
    </p:spTree>
    <p:extLst>
      <p:ext uri="{BB962C8B-B14F-4D97-AF65-F5344CB8AC3E}">
        <p14:creationId xmlns:p14="http://schemas.microsoft.com/office/powerpoint/2010/main" val="3427282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9714"/>
          </a:xfrm>
        </p:spPr>
        <p:txBody>
          <a:bodyPr>
            <a:normAutofit/>
          </a:bodyPr>
          <a:lstStyle/>
          <a:p>
            <a:r>
              <a:rPr lang="en-US" altLang="zh-CN" sz="3600" dirty="0" err="1"/>
              <a:t>SageMaker</a:t>
            </a:r>
            <a:r>
              <a:rPr lang="zh-CN" altLang="en-US" sz="3600" dirty="0"/>
              <a:t>的训练方</a:t>
            </a:r>
            <a:r>
              <a:rPr lang="zh-CN" altLang="en-US" sz="3600" dirty="0" smtClean="0"/>
              <a:t>式</a:t>
            </a:r>
            <a:r>
              <a:rPr lang="en-US" altLang="zh-CN" sz="3600" dirty="0"/>
              <a:t>: local mode </a:t>
            </a:r>
            <a:r>
              <a:rPr lang="zh-CN" altLang="en-US" sz="3600" dirty="0" smtClean="0"/>
              <a:t>和</a:t>
            </a:r>
            <a:r>
              <a:rPr lang="en-US" altLang="zh-CN" sz="3600" dirty="0" smtClean="0"/>
              <a:t>non-local </a:t>
            </a:r>
            <a:r>
              <a:rPr lang="en-US" altLang="zh-CN" sz="3600" dirty="0"/>
              <a:t>mode </a:t>
            </a:r>
            <a:endParaRPr lang="en-US" sz="3600" dirty="0"/>
          </a:p>
        </p:txBody>
      </p:sp>
      <p:sp>
        <p:nvSpPr>
          <p:cNvPr id="3" name="Content Placeholder 2"/>
          <p:cNvSpPr>
            <a:spLocks noGrp="1"/>
          </p:cNvSpPr>
          <p:nvPr>
            <p:ph idx="1"/>
          </p:nvPr>
        </p:nvSpPr>
        <p:spPr>
          <a:xfrm>
            <a:off x="838200" y="1685109"/>
            <a:ext cx="10515600" cy="4728754"/>
          </a:xfrm>
        </p:spPr>
        <p:txBody>
          <a:bodyPr>
            <a:normAutofit fontScale="92500" lnSpcReduction="20000"/>
          </a:bodyPr>
          <a:lstStyle/>
          <a:p>
            <a:r>
              <a:rPr lang="en-US" dirty="0" smtClean="0"/>
              <a:t>local mode</a:t>
            </a:r>
            <a:r>
              <a:rPr lang="zh-CN" altLang="en-US" dirty="0" smtClean="0"/>
              <a:t>：</a:t>
            </a:r>
            <a:endParaRPr lang="en-US" altLang="zh-CN" dirty="0" smtClean="0"/>
          </a:p>
          <a:p>
            <a:pPr lvl="1"/>
            <a:r>
              <a:rPr lang="zh-CN" altLang="en-US" dirty="0" smtClean="0"/>
              <a:t>设</a:t>
            </a:r>
            <a:r>
              <a:rPr lang="zh-CN" altLang="en-US" dirty="0"/>
              <a:t>置某</a:t>
            </a:r>
            <a:r>
              <a:rPr lang="zh-CN" altLang="en-US" dirty="0" smtClean="0"/>
              <a:t>个</a:t>
            </a:r>
            <a:r>
              <a:rPr lang="en-US" altLang="zh-CN" dirty="0" err="1" smtClean="0"/>
              <a:t>SageMaker</a:t>
            </a:r>
            <a:r>
              <a:rPr lang="en-US" altLang="zh-CN" dirty="0" smtClean="0"/>
              <a:t> </a:t>
            </a:r>
            <a:r>
              <a:rPr lang="en-US" dirty="0" smtClean="0"/>
              <a:t>estimator</a:t>
            </a:r>
            <a:r>
              <a:rPr lang="zh-CN" altLang="en-US" dirty="0"/>
              <a:t>的参数</a:t>
            </a:r>
            <a:r>
              <a:rPr lang="en-US" dirty="0" err="1"/>
              <a:t>train_instance_type</a:t>
            </a:r>
            <a:r>
              <a:rPr lang="zh-CN" altLang="en-US" dirty="0"/>
              <a:t>为</a:t>
            </a:r>
            <a:r>
              <a:rPr lang="en-US" dirty="0" smtClean="0"/>
              <a:t>local</a:t>
            </a:r>
            <a:r>
              <a:rPr lang="zh-CN" altLang="en-US" dirty="0" smtClean="0"/>
              <a:t>或者</a:t>
            </a:r>
            <a:r>
              <a:rPr lang="en-US" dirty="0" err="1"/>
              <a:t>local_gpu</a:t>
            </a:r>
            <a:r>
              <a:rPr lang="en-US" altLang="zh-CN" dirty="0" smtClean="0"/>
              <a:t>, </a:t>
            </a:r>
            <a:r>
              <a:rPr lang="zh-CN" altLang="en-US" dirty="0" smtClean="0"/>
              <a:t>表示在</a:t>
            </a:r>
            <a:r>
              <a:rPr lang="zh-CN" altLang="en-US" dirty="0"/>
              <a:t>本地容器</a:t>
            </a:r>
            <a:r>
              <a:rPr lang="zh-CN" altLang="en-US" dirty="0" smtClean="0"/>
              <a:t>中</a:t>
            </a:r>
            <a:r>
              <a:rPr lang="zh-CN" altLang="en-US" dirty="0"/>
              <a:t>训</a:t>
            </a:r>
            <a:r>
              <a:rPr lang="zh-CN" altLang="en-US" dirty="0" smtClean="0"/>
              <a:t>练。</a:t>
            </a:r>
            <a:endParaRPr lang="en-US" altLang="zh-CN" dirty="0" smtClean="0"/>
          </a:p>
          <a:p>
            <a:pPr lvl="1"/>
            <a:r>
              <a:rPr lang="en-US" altLang="zh-CN" b="1" dirty="0" smtClean="0"/>
              <a:t>Local mode</a:t>
            </a:r>
            <a:r>
              <a:rPr lang="zh-CN" altLang="en-US" b="1" dirty="0" smtClean="0"/>
              <a:t>可以进行多</a:t>
            </a:r>
            <a:r>
              <a:rPr lang="en-US" altLang="zh-CN" b="1" dirty="0" smtClean="0"/>
              <a:t>CPU</a:t>
            </a:r>
            <a:r>
              <a:rPr lang="zh-CN" altLang="en-US" b="1" dirty="0" smtClean="0"/>
              <a:t>的分布式训练以及单机多卡的训练</a:t>
            </a:r>
            <a:r>
              <a:rPr lang="zh-CN" altLang="en-US" dirty="0" smtClean="0"/>
              <a:t>。</a:t>
            </a:r>
            <a:endParaRPr lang="en-US" altLang="zh-CN" dirty="0" smtClean="0"/>
          </a:p>
          <a:p>
            <a:pPr lvl="1"/>
            <a:r>
              <a:rPr lang="en-US" dirty="0"/>
              <a:t>Local mode</a:t>
            </a:r>
            <a:r>
              <a:rPr lang="zh-CN" altLang="en-US" dirty="0"/>
              <a:t>当前</a:t>
            </a:r>
            <a:r>
              <a:rPr lang="zh-CN" altLang="en-US" b="1" dirty="0"/>
              <a:t>不支持</a:t>
            </a:r>
            <a:r>
              <a:rPr lang="zh-CN" altLang="en-US" dirty="0"/>
              <a:t>：</a:t>
            </a:r>
            <a:endParaRPr lang="en-US" dirty="0"/>
          </a:p>
          <a:p>
            <a:pPr lvl="2"/>
            <a:r>
              <a:rPr lang="zh-CN" altLang="en-US" dirty="0"/>
              <a:t>分布式训练 </a:t>
            </a:r>
            <a:r>
              <a:rPr lang="en-US" dirty="0"/>
              <a:t>for local GPU</a:t>
            </a:r>
          </a:p>
          <a:p>
            <a:pPr lvl="2"/>
            <a:r>
              <a:rPr lang="en-US" dirty="0" err="1"/>
              <a:t>Gzip</a:t>
            </a:r>
            <a:r>
              <a:rPr lang="zh-CN" altLang="en-US" dirty="0"/>
              <a:t>压缩格</a:t>
            </a:r>
            <a:r>
              <a:rPr lang="zh-CN" altLang="en-US" dirty="0" smtClean="0"/>
              <a:t>式的数据集，</a:t>
            </a:r>
            <a:r>
              <a:rPr lang="en-US" dirty="0"/>
              <a:t>pipe mode</a:t>
            </a:r>
            <a:r>
              <a:rPr lang="zh-CN" altLang="en-US" dirty="0"/>
              <a:t>以及</a:t>
            </a:r>
            <a:r>
              <a:rPr lang="en-US" dirty="0" smtClean="0"/>
              <a:t>manifest</a:t>
            </a:r>
            <a:r>
              <a:rPr lang="zh-CN" altLang="en-US" dirty="0" smtClean="0"/>
              <a:t>输入文</a:t>
            </a:r>
            <a:r>
              <a:rPr lang="zh-CN" altLang="en-US" dirty="0"/>
              <a:t>件。</a:t>
            </a:r>
            <a:endParaRPr lang="en-US" dirty="0"/>
          </a:p>
          <a:p>
            <a:r>
              <a:rPr lang="en-US" altLang="zh-CN" dirty="0" smtClean="0"/>
              <a:t>non-local mode</a:t>
            </a:r>
            <a:r>
              <a:rPr lang="zh-CN" altLang="en-US" dirty="0" smtClean="0"/>
              <a:t>：</a:t>
            </a:r>
            <a:endParaRPr lang="en-US" altLang="zh-CN" dirty="0" smtClean="0"/>
          </a:p>
          <a:p>
            <a:pPr lvl="1"/>
            <a:r>
              <a:rPr lang="zh-CN" altLang="en-US" dirty="0" smtClean="0"/>
              <a:t>则是</a:t>
            </a:r>
            <a:r>
              <a:rPr lang="en-US" dirty="0" err="1" smtClean="0"/>
              <a:t>S</a:t>
            </a:r>
            <a:r>
              <a:rPr lang="en-US" altLang="zh-CN" dirty="0" err="1" smtClean="0"/>
              <a:t>ageMaker</a:t>
            </a:r>
            <a:r>
              <a:rPr lang="zh-CN" altLang="en-US" dirty="0" smtClean="0"/>
              <a:t>在远程的运行在</a:t>
            </a:r>
            <a:r>
              <a:rPr lang="en-US" altLang="zh-CN" dirty="0" smtClean="0"/>
              <a:t>EC2</a:t>
            </a:r>
            <a:r>
              <a:rPr lang="zh-CN" altLang="en-US" dirty="0" smtClean="0"/>
              <a:t>实例的容</a:t>
            </a:r>
            <a:r>
              <a:rPr lang="zh-CN" altLang="en-US" dirty="0"/>
              <a:t>器</a:t>
            </a:r>
            <a:r>
              <a:rPr lang="zh-CN" altLang="en-US" dirty="0" smtClean="0"/>
              <a:t>中进行训练。</a:t>
            </a:r>
            <a:endParaRPr lang="en-US" dirty="0"/>
          </a:p>
          <a:p>
            <a:r>
              <a:rPr lang="zh-CN" altLang="en-US" dirty="0" smtClean="0"/>
              <a:t>建议</a:t>
            </a:r>
            <a:r>
              <a:rPr lang="en-US" altLang="zh-CN" dirty="0" smtClean="0"/>
              <a:t>:</a:t>
            </a:r>
          </a:p>
          <a:p>
            <a:pPr lvl="1"/>
            <a:r>
              <a:rPr lang="zh-CN" altLang="en-US" b="1" dirty="0" smtClean="0"/>
              <a:t>使用</a:t>
            </a:r>
            <a:r>
              <a:rPr lang="en-US" altLang="zh-CN" b="1" dirty="0" smtClean="0"/>
              <a:t>local mode</a:t>
            </a:r>
            <a:r>
              <a:rPr lang="zh-CN" altLang="en-US" b="1" dirty="0" smtClean="0"/>
              <a:t>方式能即快速又方便的调试程序，尤其是程序的语法错误和调用的相关</a:t>
            </a:r>
            <a:r>
              <a:rPr lang="en-US" altLang="zh-CN" b="1" dirty="0" smtClean="0"/>
              <a:t>API</a:t>
            </a:r>
            <a:r>
              <a:rPr lang="zh-CN" altLang="en-US" b="1" dirty="0" smtClean="0"/>
              <a:t>的用法错误</a:t>
            </a:r>
            <a:r>
              <a:rPr lang="zh-CN" altLang="en-US" dirty="0" smtClean="0"/>
              <a:t>。</a:t>
            </a:r>
            <a:endParaRPr lang="en-US" altLang="zh-CN" dirty="0" smtClean="0"/>
          </a:p>
          <a:p>
            <a:pPr lvl="2"/>
            <a:r>
              <a:rPr lang="zh-CN" altLang="en-US" dirty="0"/>
              <a:t>只</a:t>
            </a:r>
            <a:r>
              <a:rPr lang="zh-CN" altLang="en-US" dirty="0" smtClean="0"/>
              <a:t>需简单的安装</a:t>
            </a:r>
            <a:r>
              <a:rPr lang="en-US" altLang="zh-CN" dirty="0" smtClean="0"/>
              <a:t>AWS</a:t>
            </a:r>
            <a:r>
              <a:rPr lang="zh-CN" altLang="en-US" dirty="0" smtClean="0"/>
              <a:t>提供的在本地运行的容器的环境即可。</a:t>
            </a:r>
            <a:endParaRPr lang="en-US" altLang="zh-CN" dirty="0" smtClean="0"/>
          </a:p>
          <a:p>
            <a:pPr lvl="1"/>
            <a:r>
              <a:rPr lang="zh-CN" altLang="en-US" dirty="0" smtClean="0"/>
              <a:t>以</a:t>
            </a:r>
            <a:r>
              <a:rPr lang="en-US" altLang="zh-CN" dirty="0" smtClean="0"/>
              <a:t>local mode</a:t>
            </a:r>
            <a:r>
              <a:rPr lang="zh-CN" altLang="en-US" dirty="0" smtClean="0"/>
              <a:t>训练完，可以方便快速地直接在本地部署模型并进行推理。</a:t>
            </a:r>
            <a:endParaRPr lang="en-US" altLang="zh-CN" dirty="0" smtClean="0"/>
          </a:p>
          <a:p>
            <a:pPr lvl="1"/>
            <a:r>
              <a:rPr lang="en-US" altLang="zh-CN" b="1" dirty="0" smtClean="0"/>
              <a:t>Local model</a:t>
            </a:r>
            <a:r>
              <a:rPr lang="zh-CN" altLang="en-US" b="1" dirty="0" smtClean="0"/>
              <a:t>方法训练和部署都支持</a:t>
            </a:r>
            <a:r>
              <a:rPr lang="en-US" altLang="zh-CN" b="1" dirty="0" smtClean="0"/>
              <a:t>CPU</a:t>
            </a:r>
            <a:r>
              <a:rPr lang="zh-CN" altLang="en-US" b="1" dirty="0" smtClean="0"/>
              <a:t>和</a:t>
            </a:r>
            <a:r>
              <a:rPr lang="en-US" altLang="zh-CN" b="1" dirty="0" smtClean="0"/>
              <a:t>GPU</a:t>
            </a:r>
            <a:r>
              <a:rPr lang="zh-CN" altLang="en-US" b="1" dirty="0"/>
              <a:t>方</a:t>
            </a:r>
            <a:r>
              <a:rPr lang="zh-CN" altLang="en-US" b="1" dirty="0" smtClean="0"/>
              <a:t>式</a:t>
            </a:r>
            <a:r>
              <a:rPr lang="zh-CN" altLang="en-US" dirty="0" smtClean="0"/>
              <a:t>。</a:t>
            </a:r>
            <a:endParaRPr lang="en-US" altLang="zh-CN" dirty="0" smtClean="0"/>
          </a:p>
          <a:p>
            <a:pPr lvl="2"/>
            <a:endParaRPr lang="en-US" dirty="0"/>
          </a:p>
        </p:txBody>
      </p:sp>
    </p:spTree>
    <p:extLst>
      <p:ext uri="{BB962C8B-B14F-4D97-AF65-F5344CB8AC3E}">
        <p14:creationId xmlns:p14="http://schemas.microsoft.com/office/powerpoint/2010/main" val="355898066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35467"/>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900593"/>
            <a:ext cx="10515600" cy="4548737"/>
          </a:xfrm>
        </p:spPr>
        <p:txBody>
          <a:bodyPr>
            <a:normAutofit/>
          </a:bodyPr>
          <a:lstStyle/>
          <a:p>
            <a:r>
              <a:rPr lang="en-US" altLang="zh-CN" dirty="0" err="1"/>
              <a:t>DeepAR</a:t>
            </a:r>
            <a:r>
              <a:rPr lang="zh-CN" altLang="en-US" dirty="0"/>
              <a:t>的优势</a:t>
            </a:r>
            <a:r>
              <a:rPr lang="zh-CN" altLang="en-US" dirty="0" smtClean="0"/>
              <a:t>：</a:t>
            </a:r>
            <a:endParaRPr lang="en-US" altLang="zh-CN" dirty="0"/>
          </a:p>
          <a:p>
            <a:pPr lvl="1"/>
            <a:r>
              <a:rPr lang="en-US" altLang="zh-CN" b="1" dirty="0" err="1"/>
              <a:t>DeepAR</a:t>
            </a:r>
            <a:r>
              <a:rPr lang="zh-CN" altLang="en-US" b="1" dirty="0"/>
              <a:t>即能做点预测，也能做概率预测或叫区间预测</a:t>
            </a:r>
            <a:r>
              <a:rPr lang="zh-CN" altLang="en-US" dirty="0" smtClean="0"/>
              <a:t>。</a:t>
            </a:r>
            <a:endParaRPr lang="en-US" altLang="zh-CN" dirty="0" smtClean="0"/>
          </a:p>
          <a:p>
            <a:pPr lvl="2"/>
            <a:r>
              <a:rPr lang="zh-CN" altLang="en-US" dirty="0"/>
              <a:t>很</a:t>
            </a:r>
            <a:r>
              <a:rPr lang="zh-CN" altLang="en-US" dirty="0" smtClean="0"/>
              <a:t>多业务场景比如库存预测，销量预测等，区间预测的价值要远大于点预测。</a:t>
            </a:r>
            <a:endParaRPr lang="en-US" altLang="zh-CN" dirty="0"/>
          </a:p>
          <a:p>
            <a:pPr lvl="1"/>
            <a:r>
              <a:rPr lang="en-US" altLang="zh-CN" b="1" dirty="0" err="1"/>
              <a:t>DeepAR</a:t>
            </a:r>
            <a:r>
              <a:rPr lang="zh-CN" altLang="en-US" b="1" dirty="0"/>
              <a:t>能有效建模多条时间序列的隐含关系</a:t>
            </a:r>
            <a:r>
              <a:rPr lang="zh-CN" altLang="en-US" dirty="0" smtClean="0"/>
              <a:t>。</a:t>
            </a:r>
            <a:endParaRPr lang="en-US" altLang="zh-CN" dirty="0" smtClean="0"/>
          </a:p>
          <a:p>
            <a:pPr lvl="2"/>
            <a:r>
              <a:rPr lang="zh-CN" altLang="en-US" dirty="0" smtClean="0"/>
              <a:t>它利用</a:t>
            </a:r>
            <a:r>
              <a:rPr lang="en-US" altLang="zh-CN" dirty="0" smtClean="0"/>
              <a:t>Category feature</a:t>
            </a:r>
            <a:r>
              <a:rPr lang="zh-CN" altLang="en-US" dirty="0" smtClean="0"/>
              <a:t>对</a:t>
            </a:r>
            <a:r>
              <a:rPr lang="zh-CN" altLang="en-US" dirty="0"/>
              <a:t>多条时间序列来进行分组，进而找到</a:t>
            </a:r>
            <a:r>
              <a:rPr lang="en-US" altLang="zh-CN" dirty="0"/>
              <a:t>group</a:t>
            </a:r>
            <a:r>
              <a:rPr lang="zh-CN" altLang="en-US" dirty="0"/>
              <a:t>内的可能隐含的共性。</a:t>
            </a:r>
            <a:endParaRPr lang="en-US" altLang="zh-CN" dirty="0"/>
          </a:p>
          <a:p>
            <a:pPr lvl="2"/>
            <a:r>
              <a:rPr lang="zh-CN" altLang="en-US" dirty="0" smtClean="0"/>
              <a:t>虽</a:t>
            </a:r>
            <a:r>
              <a:rPr lang="zh-CN" altLang="en-US" dirty="0"/>
              <a:t>然传统时间序列模型</a:t>
            </a:r>
            <a:r>
              <a:rPr lang="en-US" altLang="zh-CN" dirty="0"/>
              <a:t>ARIMA</a:t>
            </a:r>
            <a:r>
              <a:rPr lang="zh-CN" altLang="en-US" dirty="0"/>
              <a:t>的变体</a:t>
            </a:r>
            <a:r>
              <a:rPr lang="en-US" altLang="zh-CN" dirty="0"/>
              <a:t>VARMAX</a:t>
            </a:r>
            <a:r>
              <a:rPr lang="zh-CN" altLang="en-US" dirty="0"/>
              <a:t>也可以处理多条时</a:t>
            </a:r>
            <a:r>
              <a:rPr lang="zh-CN" altLang="en-US" dirty="0" smtClean="0"/>
              <a:t>间序</a:t>
            </a:r>
            <a:r>
              <a:rPr lang="zh-CN" altLang="en-US" dirty="0"/>
              <a:t>列，但是它只是对每条时间序列单独建模。</a:t>
            </a:r>
            <a:endParaRPr lang="en-US" altLang="zh-CN" dirty="0"/>
          </a:p>
          <a:p>
            <a:pPr lvl="1"/>
            <a:r>
              <a:rPr lang="en-US" altLang="zh-CN" b="1" dirty="0" err="1"/>
              <a:t>DeepAR</a:t>
            </a:r>
            <a:r>
              <a:rPr lang="zh-CN" altLang="en-US" b="1" dirty="0"/>
              <a:t>支</a:t>
            </a:r>
            <a:r>
              <a:rPr lang="zh-CN" altLang="en-US" b="1" dirty="0" smtClean="0"/>
              <a:t>持训练时和推理时的</a:t>
            </a:r>
            <a:r>
              <a:rPr lang="en-US" altLang="zh-CN" b="1" dirty="0" smtClean="0"/>
              <a:t>target </a:t>
            </a:r>
            <a:r>
              <a:rPr lang="en-US" altLang="zh-CN" b="1" dirty="0"/>
              <a:t>time series</a:t>
            </a:r>
            <a:r>
              <a:rPr lang="zh-CN" altLang="en-US" b="1" dirty="0"/>
              <a:t>有缺失</a:t>
            </a:r>
            <a:r>
              <a:rPr lang="zh-CN" altLang="en-US" b="1" dirty="0" smtClean="0"/>
              <a:t>值，即</a:t>
            </a:r>
            <a:r>
              <a:rPr lang="zh-CN" altLang="en-US" b="1" dirty="0"/>
              <a:t>目标值本身可以缺失，它通过采样的方式来对缺失值进</a:t>
            </a:r>
            <a:r>
              <a:rPr lang="zh-CN" altLang="en-US" b="1" dirty="0" smtClean="0"/>
              <a:t>行</a:t>
            </a:r>
            <a:r>
              <a:rPr lang="zh-CN" altLang="en-US" b="1" dirty="0"/>
              <a:t>处理</a:t>
            </a:r>
            <a:r>
              <a:rPr lang="zh-CN" altLang="en-US" dirty="0" smtClean="0"/>
              <a:t>。</a:t>
            </a:r>
            <a:endParaRPr lang="en-US" altLang="zh-CN" dirty="0"/>
          </a:p>
          <a:p>
            <a:pPr lvl="2"/>
            <a:r>
              <a:rPr lang="zh-CN" altLang="en-US" dirty="0"/>
              <a:t>但是对</a:t>
            </a:r>
            <a:r>
              <a:rPr lang="en-US" altLang="zh-CN" dirty="0"/>
              <a:t>category feature</a:t>
            </a:r>
            <a:r>
              <a:rPr lang="zh-CN" altLang="en-US" dirty="0"/>
              <a:t>和</a:t>
            </a:r>
            <a:r>
              <a:rPr lang="en-US" altLang="zh-CN" dirty="0"/>
              <a:t>feature time series</a:t>
            </a:r>
            <a:r>
              <a:rPr lang="zh-CN" altLang="en-US" dirty="0"/>
              <a:t>要求不能有缺失</a:t>
            </a:r>
            <a:r>
              <a:rPr lang="zh-CN" altLang="en-US" dirty="0" smtClean="0"/>
              <a:t>值。</a:t>
            </a:r>
            <a:endParaRPr lang="en-US" altLang="zh-CN" dirty="0"/>
          </a:p>
          <a:p>
            <a:endParaRPr lang="en-US" dirty="0"/>
          </a:p>
        </p:txBody>
      </p:sp>
    </p:spTree>
    <p:extLst>
      <p:ext uri="{BB962C8B-B14F-4D97-AF65-F5344CB8AC3E}">
        <p14:creationId xmlns:p14="http://schemas.microsoft.com/office/powerpoint/2010/main" val="3997462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8220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2113492"/>
            <a:ext cx="10515600" cy="4351338"/>
          </a:xfrm>
        </p:spPr>
        <p:txBody>
          <a:bodyPr/>
          <a:lstStyle/>
          <a:p>
            <a:pPr lvl="1"/>
            <a:r>
              <a:rPr lang="en-US" altLang="zh-CN" b="1" dirty="0" err="1" smtClean="0"/>
              <a:t>Deepar</a:t>
            </a:r>
            <a:r>
              <a:rPr lang="zh-CN" altLang="en-US" b="1" dirty="0" smtClean="0"/>
              <a:t>能很好的解决一条新的时间序列的冷启动问题</a:t>
            </a:r>
            <a:r>
              <a:rPr lang="zh-CN" altLang="en-US" dirty="0" smtClean="0"/>
              <a:t>：</a:t>
            </a:r>
            <a:endParaRPr lang="en-US" altLang="zh-CN" dirty="0" smtClean="0"/>
          </a:p>
          <a:p>
            <a:pPr lvl="2"/>
            <a:r>
              <a:rPr lang="zh-CN" altLang="en-US" dirty="0" smtClean="0"/>
              <a:t>新的时间序列一个数据点都没有</a:t>
            </a:r>
            <a:endParaRPr lang="en-US" altLang="zh-CN" dirty="0" smtClean="0"/>
          </a:p>
          <a:p>
            <a:pPr lvl="3"/>
            <a:r>
              <a:rPr lang="zh-CN" altLang="en-US" dirty="0" smtClean="0"/>
              <a:t>找和这个时间序列物理意义上相近的训练中看到的时间序列（</a:t>
            </a:r>
            <a:r>
              <a:rPr lang="zh-CN" altLang="en-US" dirty="0"/>
              <a:t>比如有相似的</a:t>
            </a:r>
            <a:r>
              <a:rPr lang="en-US" altLang="zh-CN" dirty="0"/>
              <a:t>category</a:t>
            </a:r>
            <a:r>
              <a:rPr lang="zh-CN" altLang="en-US" dirty="0"/>
              <a:t>特征</a:t>
            </a:r>
            <a:r>
              <a:rPr lang="zh-CN" altLang="en-US" dirty="0" smtClean="0"/>
              <a:t>），然后用这个时间序列的外推值来估计新的这条时间序列的值。</a:t>
            </a:r>
            <a:endParaRPr lang="en-US" altLang="zh-CN" dirty="0" smtClean="0"/>
          </a:p>
          <a:p>
            <a:pPr lvl="2"/>
            <a:r>
              <a:rPr lang="zh-CN" altLang="en-US" dirty="0" smtClean="0"/>
              <a:t>新的时间序列有很少几点数据点</a:t>
            </a:r>
            <a:endParaRPr lang="en-US" altLang="zh-CN" dirty="0" smtClean="0"/>
          </a:p>
          <a:p>
            <a:pPr lvl="3"/>
            <a:r>
              <a:rPr lang="zh-CN" altLang="en-US" dirty="0"/>
              <a:t>通</a:t>
            </a:r>
            <a:r>
              <a:rPr lang="zh-CN" altLang="en-US" dirty="0" smtClean="0"/>
              <a:t>过这有限的几点数据点，</a:t>
            </a:r>
            <a:r>
              <a:rPr lang="en-US" altLang="zh-CN" dirty="0" err="1" smtClean="0"/>
              <a:t>Deepar</a:t>
            </a:r>
            <a:r>
              <a:rPr lang="zh-CN" altLang="en-US" dirty="0" smtClean="0"/>
              <a:t>会估算这条时间序列的分布，然后使</a:t>
            </a:r>
            <a:r>
              <a:rPr lang="zh-CN" altLang="en-US" dirty="0"/>
              <a:t>用训练中见过的与这个时间序</a:t>
            </a:r>
            <a:r>
              <a:rPr lang="zh-CN" altLang="en-US" dirty="0" smtClean="0"/>
              <a:t>列最相似分布的</a:t>
            </a:r>
            <a:r>
              <a:rPr lang="zh-CN" altLang="en-US" dirty="0"/>
              <a:t>时间序列来外推结果。</a:t>
            </a:r>
            <a:endParaRPr lang="en-US" altLang="zh-CN" dirty="0"/>
          </a:p>
          <a:p>
            <a:pPr lvl="1"/>
            <a:r>
              <a:rPr lang="en-US" dirty="0" err="1"/>
              <a:t>DeepAR</a:t>
            </a:r>
            <a:r>
              <a:rPr lang="zh-CN" altLang="en-US" dirty="0"/>
              <a:t>这个模型是</a:t>
            </a:r>
            <a:r>
              <a:rPr lang="en-US" altLang="zh-CN" dirty="0"/>
              <a:t>amazon</a:t>
            </a:r>
            <a:r>
              <a:rPr lang="zh-CN" altLang="en-US" dirty="0"/>
              <a:t>提出的一个新的模型，而且还在不断优化中，</a:t>
            </a:r>
            <a:r>
              <a:rPr lang="en-US" altLang="zh-CN" dirty="0" err="1"/>
              <a:t>DeepAR</a:t>
            </a:r>
            <a:r>
              <a:rPr lang="en-US" altLang="zh-CN" dirty="0"/>
              <a:t>+</a:t>
            </a:r>
            <a:r>
              <a:rPr lang="zh-CN" altLang="en-US" dirty="0"/>
              <a:t>会有很多的功能。</a:t>
            </a:r>
            <a:endParaRPr lang="en-US" altLang="zh-CN" dirty="0"/>
          </a:p>
          <a:p>
            <a:pPr lvl="2"/>
            <a:r>
              <a:rPr lang="en-US" altLang="zh-CN" dirty="0"/>
              <a:t>AWS Forecast</a:t>
            </a:r>
            <a:r>
              <a:rPr lang="zh-CN" altLang="en-US" dirty="0"/>
              <a:t>的</a:t>
            </a:r>
            <a:r>
              <a:rPr lang="en-US" altLang="zh-CN" dirty="0" err="1"/>
              <a:t>DeepAR</a:t>
            </a:r>
            <a:r>
              <a:rPr lang="en-US" altLang="zh-CN" dirty="0"/>
              <a:t>+</a:t>
            </a:r>
            <a:r>
              <a:rPr lang="zh-CN" altLang="en-US" dirty="0"/>
              <a:t>模型支持用</a:t>
            </a:r>
            <a:r>
              <a:rPr lang="en-US" altLang="zh-CN" dirty="0" err="1"/>
              <a:t>item_id</a:t>
            </a:r>
            <a:r>
              <a:rPr lang="zh-CN" altLang="en-US" dirty="0"/>
              <a:t>来表示每条不同的</a:t>
            </a:r>
            <a:r>
              <a:rPr lang="en-US" altLang="zh-CN" dirty="0"/>
              <a:t>target</a:t>
            </a:r>
            <a:r>
              <a:rPr lang="zh-CN" altLang="en-US" dirty="0"/>
              <a:t>时间序列。</a:t>
            </a:r>
            <a:endParaRPr lang="en-US" dirty="0"/>
          </a:p>
          <a:p>
            <a:pPr lvl="1"/>
            <a:endParaRPr lang="en-US" dirty="0"/>
          </a:p>
        </p:txBody>
      </p:sp>
    </p:spTree>
    <p:extLst>
      <p:ext uri="{BB962C8B-B14F-4D97-AF65-F5344CB8AC3E}">
        <p14:creationId xmlns:p14="http://schemas.microsoft.com/office/powerpoint/2010/main" val="249686240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9594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61067"/>
            <a:ext cx="10515600" cy="4588933"/>
          </a:xfrm>
        </p:spPr>
        <p:txBody>
          <a:bodyPr>
            <a:normAutofit/>
          </a:bodyPr>
          <a:lstStyle/>
          <a:p>
            <a:r>
              <a:rPr lang="en-US" altLang="zh-CN" dirty="0" smtClean="0"/>
              <a:t>Tips</a:t>
            </a:r>
            <a:r>
              <a:rPr lang="zh-CN" altLang="en-US" dirty="0" smtClean="0"/>
              <a:t>：</a:t>
            </a:r>
            <a:endParaRPr lang="en-US" altLang="zh-CN" dirty="0" smtClean="0"/>
          </a:p>
          <a:p>
            <a:pPr lvl="1"/>
            <a:r>
              <a:rPr lang="zh-CN" altLang="en-US" dirty="0"/>
              <a:t>如</a:t>
            </a:r>
            <a:r>
              <a:rPr lang="zh-CN" altLang="en-US" dirty="0" smtClean="0"/>
              <a:t>果事先了解时间序列目标值的一些特点，比如数值类型，数值取值范围，是否有突发性等，可以</a:t>
            </a:r>
            <a:r>
              <a:rPr lang="zh-CN" altLang="en-US" b="1" dirty="0" smtClean="0"/>
              <a:t>根据前面的表来选择时间序列的</a:t>
            </a:r>
            <a:r>
              <a:rPr lang="en-US" altLang="zh-CN" b="1" dirty="0" smtClean="0">
                <a:ea typeface="Microsoft YaHei Light" panose="020B0502040204020203" pitchFamily="34" charset="-122"/>
              </a:rPr>
              <a:t>likelihood</a:t>
            </a:r>
            <a:r>
              <a:rPr lang="zh-CN" altLang="en-US" dirty="0" smtClean="0">
                <a:ea typeface="Microsoft YaHei Light" panose="020B0502040204020203" pitchFamily="34" charset="-122"/>
              </a:rPr>
              <a:t>。</a:t>
            </a:r>
            <a:endParaRPr lang="en-US" altLang="zh-CN" dirty="0" smtClean="0">
              <a:ea typeface="Microsoft YaHei Light" panose="020B0502040204020203" pitchFamily="34" charset="-122"/>
            </a:endParaRPr>
          </a:p>
          <a:p>
            <a:pPr lvl="1"/>
            <a:r>
              <a:rPr lang="zh-CN" altLang="en-US" b="1" dirty="0"/>
              <a:t>预</a:t>
            </a:r>
            <a:r>
              <a:rPr lang="zh-CN" altLang="en-US" b="1" dirty="0" smtClean="0"/>
              <a:t>测时没有</a:t>
            </a:r>
            <a:r>
              <a:rPr lang="en-US" altLang="zh-CN" b="1" dirty="0" err="1" smtClean="0"/>
              <a:t>groud</a:t>
            </a:r>
            <a:r>
              <a:rPr lang="en-US" altLang="zh-CN" b="1" dirty="0" smtClean="0"/>
              <a:t> truth</a:t>
            </a:r>
            <a:r>
              <a:rPr lang="zh-CN" altLang="en-US" b="1" dirty="0" smtClean="0"/>
              <a:t>，</a:t>
            </a:r>
            <a:r>
              <a:rPr lang="en-US" altLang="zh-CN" b="1" dirty="0" err="1" smtClean="0"/>
              <a:t>Deepar</a:t>
            </a:r>
            <a:r>
              <a:rPr lang="zh-CN" altLang="en-US" b="1" dirty="0" smtClean="0"/>
              <a:t>如何做（假设训练时只有单条时间序列）</a:t>
            </a:r>
            <a:r>
              <a:rPr lang="zh-CN" altLang="en-US" dirty="0" smtClean="0"/>
              <a:t>？</a:t>
            </a:r>
            <a:endParaRPr lang="en-US" altLang="zh-CN" dirty="0" smtClean="0"/>
          </a:p>
          <a:p>
            <a:pPr lvl="2"/>
            <a:r>
              <a:rPr lang="en-US" altLang="zh-CN" dirty="0" err="1"/>
              <a:t>DeepAR</a:t>
            </a:r>
            <a:r>
              <a:rPr lang="zh-CN" altLang="en-US" dirty="0"/>
              <a:t>在预测将来的时间点</a:t>
            </a:r>
            <a:r>
              <a:rPr lang="zh-CN" altLang="en-US" dirty="0" smtClean="0"/>
              <a:t>时，不</a:t>
            </a:r>
            <a:r>
              <a:rPr lang="zh-CN" altLang="en-US" dirty="0"/>
              <a:t>能像在训练的时候直接用上一个时间步的</a:t>
            </a:r>
            <a:r>
              <a:rPr lang="en-US" altLang="zh-CN" dirty="0"/>
              <a:t>ground truth</a:t>
            </a:r>
            <a:r>
              <a:rPr lang="zh-CN" altLang="en-US" dirty="0"/>
              <a:t>作为下一个时间步的输入。</a:t>
            </a:r>
            <a:endParaRPr lang="en-US" altLang="zh-CN" dirty="0"/>
          </a:p>
          <a:p>
            <a:pPr lvl="2"/>
            <a:r>
              <a:rPr lang="en-US" altLang="zh-CN" dirty="0" err="1"/>
              <a:t>DeepAR</a:t>
            </a:r>
            <a:r>
              <a:rPr lang="zh-CN" altLang="en-US" dirty="0"/>
              <a:t>采用的方法是计算出似然的参数，然后采样得到当前时间步的输出并且作为下一个时间步的输入。</a:t>
            </a:r>
            <a:endParaRPr lang="en-US" altLang="zh-CN" dirty="0"/>
          </a:p>
          <a:p>
            <a:pPr lvl="3"/>
            <a:r>
              <a:rPr lang="zh-CN" altLang="en-US" dirty="0"/>
              <a:t>这里会有训练时和预测时的不一致发生，而且可能会有误差累积的问题。</a:t>
            </a:r>
            <a:r>
              <a:rPr lang="en-US" altLang="zh-CN" dirty="0" err="1"/>
              <a:t>DeepAR</a:t>
            </a:r>
            <a:r>
              <a:rPr lang="zh-CN" altLang="en-US" dirty="0"/>
              <a:t>这里使用蒙特卡罗模拟的方法进行多次采样来生成区间估计，相对来说能缓解这个问题</a:t>
            </a:r>
            <a:r>
              <a:rPr lang="zh-CN" altLang="en-US" dirty="0" smtClean="0"/>
              <a:t>。</a:t>
            </a:r>
            <a:endParaRPr lang="en-US" altLang="zh-CN" dirty="0"/>
          </a:p>
        </p:txBody>
      </p:sp>
    </p:spTree>
    <p:extLst>
      <p:ext uri="{BB962C8B-B14F-4D97-AF65-F5344CB8AC3E}">
        <p14:creationId xmlns:p14="http://schemas.microsoft.com/office/powerpoint/2010/main" val="179777819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zh-CN" altLang="en-US" b="1" dirty="0"/>
              <a:t>预测时</a:t>
            </a:r>
            <a:r>
              <a:rPr lang="en-US" altLang="zh-CN" b="1" dirty="0" err="1"/>
              <a:t>Deepar</a:t>
            </a:r>
            <a:r>
              <a:rPr lang="zh-CN" altLang="en-US" b="1" dirty="0"/>
              <a:t>如何从多条时间序列中找出和</a:t>
            </a:r>
            <a:r>
              <a:rPr lang="en-US" altLang="zh-CN" b="1" dirty="0"/>
              <a:t>target</a:t>
            </a:r>
            <a:r>
              <a:rPr lang="zh-CN" altLang="en-US" b="1" dirty="0"/>
              <a:t>最匹配的那条时间序列</a:t>
            </a:r>
            <a:r>
              <a:rPr lang="zh-CN" altLang="en-US" dirty="0"/>
              <a:t>（简单起见，这里不考虑</a:t>
            </a:r>
            <a:r>
              <a:rPr lang="en-US" altLang="zh-CN" dirty="0"/>
              <a:t>cat</a:t>
            </a:r>
            <a:r>
              <a:rPr lang="zh-CN" altLang="en-US" dirty="0"/>
              <a:t>和</a:t>
            </a:r>
            <a:r>
              <a:rPr lang="en-US" altLang="zh-CN" dirty="0"/>
              <a:t>dynamic</a:t>
            </a:r>
            <a:r>
              <a:rPr lang="zh-CN" altLang="en-US" dirty="0"/>
              <a:t>特征。</a:t>
            </a:r>
            <a:r>
              <a:rPr lang="zh-CN" altLang="en-US" b="1" dirty="0"/>
              <a:t>下面是我自己的理解，供参考</a:t>
            </a:r>
            <a:r>
              <a:rPr lang="zh-CN" altLang="en-US" dirty="0"/>
              <a:t>）？</a:t>
            </a:r>
            <a:endParaRPr lang="en-US" altLang="zh-CN" dirty="0"/>
          </a:p>
          <a:p>
            <a:pPr lvl="2"/>
            <a:r>
              <a:rPr lang="en-US" altLang="zh-CN" dirty="0" err="1"/>
              <a:t>Deepar</a:t>
            </a:r>
            <a:r>
              <a:rPr lang="zh-CN" altLang="en-US" dirty="0"/>
              <a:t>可能会保存训练时每条时间序列看到的最后一个时间点数据，它会尝试把每条时间序列从训练时看到的最后一个时间点外推</a:t>
            </a:r>
            <a:r>
              <a:rPr lang="en-US" altLang="zh-CN" dirty="0"/>
              <a:t>N</a:t>
            </a:r>
            <a:r>
              <a:rPr lang="zh-CN" altLang="en-US" dirty="0"/>
              <a:t>个点。</a:t>
            </a:r>
            <a:endParaRPr lang="en-US" altLang="zh-CN" dirty="0"/>
          </a:p>
          <a:p>
            <a:pPr lvl="2"/>
            <a:r>
              <a:rPr lang="zh-CN" altLang="en-US" dirty="0"/>
              <a:t>对于每条时间序列，它会用这个时间点数据送入神经网络计算得到每条时间序列的</a:t>
            </a:r>
            <a:r>
              <a:rPr lang="en-US" altLang="zh-CN" dirty="0"/>
              <a:t>likelihood</a:t>
            </a:r>
            <a:r>
              <a:rPr lang="zh-CN" altLang="en-US" dirty="0"/>
              <a:t>当前时间点的参数，然后做蒙特卡洛采样，这样迭代直到获得</a:t>
            </a:r>
            <a:r>
              <a:rPr lang="en-US" altLang="zh-CN" dirty="0"/>
              <a:t>N</a:t>
            </a:r>
            <a:r>
              <a:rPr lang="zh-CN" altLang="en-US" dirty="0"/>
              <a:t>个外推点。</a:t>
            </a:r>
            <a:endParaRPr lang="en-US" altLang="zh-CN" dirty="0"/>
          </a:p>
          <a:p>
            <a:pPr lvl="2"/>
            <a:r>
              <a:rPr lang="zh-CN" altLang="en-US" dirty="0"/>
              <a:t>最后计算每条时间序列的</a:t>
            </a:r>
            <a:r>
              <a:rPr lang="en-US" altLang="zh-CN" dirty="0"/>
              <a:t>N</a:t>
            </a:r>
            <a:r>
              <a:rPr lang="zh-CN" altLang="en-US" dirty="0"/>
              <a:t>个外推点和提供的预测的</a:t>
            </a:r>
            <a:r>
              <a:rPr lang="en-US" altLang="zh-CN" dirty="0"/>
              <a:t>target</a:t>
            </a:r>
            <a:r>
              <a:rPr lang="zh-CN" altLang="en-US" dirty="0"/>
              <a:t>给定的几个点的平均误差值，最后选择最小的那条时间序列来开始从给定的</a:t>
            </a:r>
            <a:r>
              <a:rPr lang="en-US" altLang="zh-CN" dirty="0"/>
              <a:t>target</a:t>
            </a:r>
            <a:r>
              <a:rPr lang="zh-CN" altLang="en-US" dirty="0"/>
              <a:t>的最后一个数据点开始的</a:t>
            </a:r>
            <a:r>
              <a:rPr lang="en-US" altLang="zh-CN" dirty="0" err="1"/>
              <a:t>prediction_length</a:t>
            </a:r>
            <a:r>
              <a:rPr lang="zh-CN" altLang="en-US" dirty="0"/>
              <a:t>个外推。</a:t>
            </a:r>
            <a:endParaRPr lang="en-US" altLang="zh-CN" dirty="0"/>
          </a:p>
          <a:p>
            <a:pPr lvl="2"/>
            <a:r>
              <a:rPr lang="zh-CN" altLang="en-US" b="1" dirty="0"/>
              <a:t>为了更好的预测效果，建议预测时提供的</a:t>
            </a:r>
            <a:r>
              <a:rPr lang="en-US" altLang="zh-CN" b="1" dirty="0"/>
              <a:t>target</a:t>
            </a:r>
            <a:r>
              <a:rPr lang="zh-CN" altLang="en-US" b="1" dirty="0"/>
              <a:t>的数据点稍微多一些</a:t>
            </a:r>
            <a:r>
              <a:rPr lang="zh-CN" altLang="en-US" dirty="0"/>
              <a:t>。</a:t>
            </a:r>
            <a:endParaRPr lang="en-US" altLang="zh-CN" dirty="0"/>
          </a:p>
          <a:p>
            <a:endParaRPr lang="en-US" dirty="0"/>
          </a:p>
        </p:txBody>
      </p:sp>
    </p:spTree>
    <p:extLst>
      <p:ext uri="{BB962C8B-B14F-4D97-AF65-F5344CB8AC3E}">
        <p14:creationId xmlns:p14="http://schemas.microsoft.com/office/powerpoint/2010/main" val="15601386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4"/>
            <a:ext cx="10515600" cy="4585933"/>
          </a:xfrm>
        </p:spPr>
        <p:txBody>
          <a:bodyPr>
            <a:normAutofit lnSpcReduction="10000"/>
          </a:bodyPr>
          <a:lstStyle/>
          <a:p>
            <a:pPr lvl="1"/>
            <a:r>
              <a:rPr lang="en-US" altLang="zh-CN" b="1" dirty="0" err="1" smtClean="0"/>
              <a:t>DeepAR</a:t>
            </a:r>
            <a:r>
              <a:rPr lang="zh-CN" altLang="en-US" b="1" dirty="0"/>
              <a:t>不只是能预测</a:t>
            </a:r>
            <a:r>
              <a:rPr lang="en-US" altLang="zh-CN" b="1" dirty="0" err="1"/>
              <a:t>DeepAR</a:t>
            </a:r>
            <a:r>
              <a:rPr lang="zh-CN" altLang="en-US" b="1" dirty="0"/>
              <a:t>训练时能看到</a:t>
            </a:r>
            <a:r>
              <a:rPr lang="zh-CN" altLang="en-US" b="1" dirty="0" smtClean="0"/>
              <a:t>的最后一个时</a:t>
            </a:r>
            <a:r>
              <a:rPr lang="zh-CN" altLang="en-US" b="1" dirty="0"/>
              <a:t>间点外推</a:t>
            </a:r>
            <a:r>
              <a:rPr lang="en-US" altLang="zh-CN" b="1" dirty="0" err="1" smtClean="0"/>
              <a:t>prediction_length</a:t>
            </a:r>
            <a:r>
              <a:rPr lang="en-US" altLang="zh-CN" b="1" dirty="0" smtClean="0"/>
              <a:t> </a:t>
            </a:r>
            <a:r>
              <a:rPr lang="zh-CN" altLang="en-US" b="1" dirty="0" smtClean="0"/>
              <a:t>个</a:t>
            </a:r>
            <a:r>
              <a:rPr lang="zh-CN" altLang="en-US" b="1" dirty="0"/>
              <a:t>数据点，仍然可以继续往更远的时间点外推</a:t>
            </a:r>
            <a:r>
              <a:rPr lang="zh-CN" altLang="en-US" dirty="0" smtClean="0"/>
              <a:t>。</a:t>
            </a:r>
            <a:endParaRPr lang="en-US" altLang="zh-CN" dirty="0" smtClean="0"/>
          </a:p>
          <a:p>
            <a:pPr lvl="2"/>
            <a:r>
              <a:rPr lang="en-US" altLang="zh-CN" dirty="0" err="1" smtClean="0"/>
              <a:t>DeepAR</a:t>
            </a:r>
            <a:r>
              <a:rPr lang="zh-CN" altLang="en-US" dirty="0" smtClean="0"/>
              <a:t>是根据你推理时提供的</a:t>
            </a:r>
            <a:r>
              <a:rPr lang="en-US" altLang="zh-CN" dirty="0" smtClean="0"/>
              <a:t>target</a:t>
            </a:r>
            <a:r>
              <a:rPr lang="zh-CN" altLang="en-US" dirty="0" smtClean="0"/>
              <a:t>的最后一个数据点外推</a:t>
            </a:r>
            <a:r>
              <a:rPr lang="en-US" altLang="zh-CN" dirty="0" err="1" smtClean="0"/>
              <a:t>prediction_length</a:t>
            </a:r>
            <a:r>
              <a:rPr lang="zh-CN" altLang="en-US" dirty="0" smtClean="0"/>
              <a:t>个点的，所以你提供的最后一个数据点决定了</a:t>
            </a:r>
            <a:r>
              <a:rPr lang="en-US" altLang="zh-CN" dirty="0" err="1" smtClean="0"/>
              <a:t>DeepAR</a:t>
            </a:r>
            <a:r>
              <a:rPr lang="zh-CN" altLang="en-US" dirty="0" smtClean="0"/>
              <a:t>能外推多远的将来。</a:t>
            </a:r>
            <a:endParaRPr lang="en-US" altLang="zh-CN" dirty="0"/>
          </a:p>
          <a:p>
            <a:pPr lvl="2"/>
            <a:r>
              <a:rPr lang="zh-CN" altLang="en-US" b="1" dirty="0"/>
              <a:t>一般不建议预测很久时间步的时间点，如果非要这样的需</a:t>
            </a:r>
            <a:r>
              <a:rPr lang="zh-CN" altLang="en-US" b="1" dirty="0" smtClean="0"/>
              <a:t>求：</a:t>
            </a:r>
            <a:endParaRPr lang="en-US" altLang="zh-CN" b="1" dirty="0" smtClean="0"/>
          </a:p>
          <a:p>
            <a:pPr lvl="3"/>
            <a:r>
              <a:rPr lang="zh-CN" altLang="en-US" b="1" dirty="0" smtClean="0"/>
              <a:t>建</a:t>
            </a:r>
            <a:r>
              <a:rPr lang="zh-CN" altLang="en-US" b="1" dirty="0"/>
              <a:t>议把时间点聚合为更大的周期来预测</a:t>
            </a:r>
            <a:r>
              <a:rPr lang="zh-CN" altLang="en-US" b="1" dirty="0" smtClean="0"/>
              <a:t>。</a:t>
            </a:r>
            <a:endParaRPr lang="en-US" altLang="zh-CN" b="1" dirty="0" smtClean="0"/>
          </a:p>
          <a:p>
            <a:pPr lvl="3"/>
            <a:r>
              <a:rPr lang="zh-CN" altLang="en-US" b="1" dirty="0" smtClean="0"/>
              <a:t>更建议用</a:t>
            </a:r>
            <a:r>
              <a:rPr lang="zh-CN" altLang="en-US" b="1" dirty="0"/>
              <a:t>最新能获得的数据来</a:t>
            </a:r>
            <a:r>
              <a:rPr lang="en-US" altLang="zh-CN" b="1" dirty="0" smtClean="0"/>
              <a:t>retrain</a:t>
            </a:r>
            <a:r>
              <a:rPr lang="zh-CN" altLang="en-US" b="1" dirty="0" smtClean="0"/>
              <a:t>。</a:t>
            </a:r>
            <a:endParaRPr lang="en-US" altLang="zh-CN" b="1" dirty="0"/>
          </a:p>
          <a:p>
            <a:pPr lvl="1"/>
            <a:r>
              <a:rPr lang="zh-CN" altLang="en-US" b="1" dirty="0"/>
              <a:t>为了更好的验证</a:t>
            </a:r>
            <a:r>
              <a:rPr lang="en-US" b="1" dirty="0" err="1"/>
              <a:t>Deepar</a:t>
            </a:r>
            <a:r>
              <a:rPr lang="zh-CN" altLang="en-US" b="1" dirty="0"/>
              <a:t>的效果，测试集的构造是比较特别的</a:t>
            </a:r>
            <a:r>
              <a:rPr lang="zh-CN" altLang="en-US" dirty="0" smtClean="0"/>
              <a:t>。</a:t>
            </a:r>
            <a:endParaRPr lang="en-US" altLang="zh-CN" dirty="0" smtClean="0"/>
          </a:p>
          <a:p>
            <a:pPr lvl="2"/>
            <a:r>
              <a:rPr lang="zh-CN" altLang="en-US" dirty="0" smtClean="0"/>
              <a:t>测</a:t>
            </a:r>
            <a:r>
              <a:rPr lang="zh-CN" altLang="en-US" dirty="0"/>
              <a:t>试集最好有很</a:t>
            </a:r>
            <a:r>
              <a:rPr lang="zh-CN" altLang="en-US" dirty="0" smtClean="0"/>
              <a:t>多的训</a:t>
            </a:r>
            <a:r>
              <a:rPr lang="zh-CN" altLang="en-US" dirty="0"/>
              <a:t>练中看到的最后一个时间点之后的时间点样本，这样评估模型效果才比较充分</a:t>
            </a:r>
            <a:r>
              <a:rPr lang="zh-CN" altLang="en-US" dirty="0" smtClean="0"/>
              <a:t>。</a:t>
            </a:r>
            <a:endParaRPr lang="en-US" altLang="zh-CN" dirty="0" smtClean="0"/>
          </a:p>
          <a:p>
            <a:pPr lvl="2"/>
            <a:r>
              <a:rPr lang="zh-CN" altLang="en-US" b="1" dirty="0" smtClean="0"/>
              <a:t>具</a:t>
            </a:r>
            <a:r>
              <a:rPr lang="zh-CN" altLang="en-US" b="1" dirty="0"/>
              <a:t>体的构造测试集的样本可以用所谓的滑窗的方式</a:t>
            </a:r>
            <a:r>
              <a:rPr lang="zh-CN" altLang="en-US" dirty="0" smtClean="0"/>
              <a:t>，可以参考本页注释中的代码。详细的可</a:t>
            </a:r>
            <a:r>
              <a:rPr lang="zh-CN" altLang="en-US" dirty="0"/>
              <a:t>以参考官方样例代码：</a:t>
            </a:r>
            <a:endParaRPr lang="en-US" altLang="zh-CN" dirty="0"/>
          </a:p>
          <a:p>
            <a:pPr lvl="3"/>
            <a:r>
              <a:rPr lang="en-US" u="sng" dirty="0">
                <a:hlinkClick r:id="rId3"/>
              </a:rPr>
              <a:t>https://github.com/awslabs/amazon-sagemaker-examples/blob/master/introduction_to_amazon_algorithms/deepar_electricity/DeepAR-Electricity.ipynb</a:t>
            </a:r>
            <a:endParaRPr lang="en-US" dirty="0"/>
          </a:p>
          <a:p>
            <a:pPr lvl="1"/>
            <a:endParaRPr lang="en-US" dirty="0"/>
          </a:p>
        </p:txBody>
      </p:sp>
    </p:spTree>
    <p:extLst>
      <p:ext uri="{BB962C8B-B14F-4D97-AF65-F5344CB8AC3E}">
        <p14:creationId xmlns:p14="http://schemas.microsoft.com/office/powerpoint/2010/main" val="399528748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548542"/>
          </a:xfrm>
        </p:spPr>
        <p:txBody>
          <a:bodyPr>
            <a:normAutofit fontScale="92500" lnSpcReduction="10000"/>
          </a:bodyPr>
          <a:lstStyle/>
          <a:p>
            <a:pPr lvl="1"/>
            <a:r>
              <a:rPr lang="zh-CN" altLang="en-US" dirty="0" smtClean="0"/>
              <a:t>如果训练时提供了</a:t>
            </a:r>
            <a:r>
              <a:rPr lang="en-US" altLang="zh-CN" dirty="0" smtClean="0"/>
              <a:t>cat</a:t>
            </a:r>
            <a:r>
              <a:rPr lang="zh-CN" altLang="en-US" dirty="0"/>
              <a:t>字段</a:t>
            </a:r>
            <a:r>
              <a:rPr lang="zh-CN" altLang="en-US" dirty="0" smtClean="0"/>
              <a:t>，预测时可</a:t>
            </a:r>
            <a:r>
              <a:rPr lang="zh-CN" altLang="en-US" dirty="0"/>
              <a:t>能会受到具有相应</a:t>
            </a:r>
            <a:r>
              <a:rPr lang="en-US" altLang="zh-CN" dirty="0"/>
              <a:t>cat</a:t>
            </a:r>
            <a:r>
              <a:rPr lang="zh-CN" altLang="en-US" dirty="0"/>
              <a:t>特征的时间序列特征的影</a:t>
            </a:r>
            <a:r>
              <a:rPr lang="zh-CN" altLang="en-US" dirty="0" smtClean="0"/>
              <a:t>响。</a:t>
            </a:r>
            <a:endParaRPr lang="en-US" altLang="zh-CN" dirty="0" smtClean="0"/>
          </a:p>
          <a:p>
            <a:pPr lvl="1"/>
            <a:r>
              <a:rPr lang="en-US" altLang="zh-CN" dirty="0" smtClean="0"/>
              <a:t>Shuffle</a:t>
            </a:r>
            <a:r>
              <a:rPr lang="zh-CN" altLang="en-US" dirty="0" smtClean="0"/>
              <a:t>是针对整条时间序列，不能对单条时间序列内部的时间点做</a:t>
            </a:r>
            <a:r>
              <a:rPr lang="en-US" altLang="zh-CN" dirty="0" smtClean="0"/>
              <a:t>shuffle</a:t>
            </a:r>
            <a:r>
              <a:rPr lang="zh-CN" altLang="en-US" dirty="0" smtClean="0"/>
              <a:t>。</a:t>
            </a:r>
            <a:endParaRPr lang="en-US" altLang="zh-CN" dirty="0" smtClean="0"/>
          </a:p>
          <a:p>
            <a:pPr lvl="1"/>
            <a:r>
              <a:rPr lang="zh-CN" altLang="en-US" b="1" dirty="0" smtClean="0"/>
              <a:t>每条时间序列的</a:t>
            </a:r>
            <a:r>
              <a:rPr lang="en-US" altLang="zh-CN" b="1" dirty="0" smtClean="0"/>
              <a:t>start time</a:t>
            </a:r>
            <a:r>
              <a:rPr lang="zh-CN" altLang="en-US" b="1" dirty="0" smtClean="0"/>
              <a:t>可以不同，数据点数量可以不同；但是</a:t>
            </a:r>
            <a:r>
              <a:rPr lang="en-US" altLang="zh-CN" b="1" dirty="0" smtClean="0"/>
              <a:t>cat</a:t>
            </a:r>
            <a:r>
              <a:rPr lang="zh-CN" altLang="en-US" b="1" dirty="0" smtClean="0"/>
              <a:t>和</a:t>
            </a:r>
            <a:r>
              <a:rPr lang="en-US" altLang="zh-CN" b="1" dirty="0" err="1" smtClean="0"/>
              <a:t>dynamic_feat</a:t>
            </a:r>
            <a:r>
              <a:rPr lang="zh-CN" altLang="en-US" b="1" dirty="0" smtClean="0"/>
              <a:t>的维度必须相同；数据点的频率必须相同</a:t>
            </a:r>
            <a:r>
              <a:rPr lang="zh-CN" altLang="en-US" dirty="0" smtClean="0"/>
              <a:t>。</a:t>
            </a:r>
            <a:endParaRPr lang="en-US" altLang="zh-CN" dirty="0" smtClean="0"/>
          </a:p>
          <a:p>
            <a:pPr lvl="1"/>
            <a:r>
              <a:rPr lang="zh-CN" altLang="en-US" dirty="0" smtClean="0"/>
              <a:t>超</a:t>
            </a:r>
            <a:r>
              <a:rPr lang="zh-CN" altLang="en-US" dirty="0"/>
              <a:t>参数</a:t>
            </a:r>
            <a:r>
              <a:rPr lang="en-US" altLang="zh-CN" dirty="0" err="1" smtClean="0"/>
              <a:t>context_length</a:t>
            </a:r>
            <a:r>
              <a:rPr lang="zh-CN" altLang="en-US" dirty="0" smtClean="0"/>
              <a:t>对</a:t>
            </a:r>
            <a:r>
              <a:rPr lang="zh-CN" altLang="en-US" dirty="0"/>
              <a:t>应的就是</a:t>
            </a:r>
            <a:r>
              <a:rPr lang="en-US" altLang="zh-CN" dirty="0"/>
              <a:t>LSTM</a:t>
            </a:r>
            <a:r>
              <a:rPr lang="zh-CN" altLang="en-US" dirty="0"/>
              <a:t>的时间步超参数，用来刻画数据的依赖的。</a:t>
            </a:r>
            <a:endParaRPr lang="en-US" altLang="zh-CN" dirty="0"/>
          </a:p>
          <a:p>
            <a:pPr lvl="2"/>
            <a:r>
              <a:rPr lang="zh-CN" altLang="en-US" dirty="0"/>
              <a:t>由于</a:t>
            </a:r>
            <a:r>
              <a:rPr lang="en-US" altLang="zh-CN" dirty="0" err="1"/>
              <a:t>DeepAR</a:t>
            </a:r>
            <a:r>
              <a:rPr lang="zh-CN" altLang="en-US" dirty="0"/>
              <a:t>会根据原始时间序列的频率自动提取更长时间间隔的时间点作为附加的</a:t>
            </a:r>
            <a:r>
              <a:rPr lang="en-US" altLang="zh-CN" dirty="0"/>
              <a:t>feature time series</a:t>
            </a:r>
            <a:r>
              <a:rPr lang="zh-CN" altLang="en-US" dirty="0"/>
              <a:t>，因此</a:t>
            </a:r>
            <a:r>
              <a:rPr lang="zh-CN" altLang="en-US" b="1" dirty="0"/>
              <a:t>不需要为了考虑长期季节性的影响而把</a:t>
            </a:r>
            <a:r>
              <a:rPr lang="en-US" altLang="zh-CN" b="1" dirty="0" err="1"/>
              <a:t>context_length</a:t>
            </a:r>
            <a:r>
              <a:rPr lang="zh-CN" altLang="en-US" b="1" dirty="0"/>
              <a:t>设置很大，一般设置为和</a:t>
            </a:r>
            <a:r>
              <a:rPr lang="en-US" altLang="zh-CN" b="1" dirty="0" err="1"/>
              <a:t>prediction_length</a:t>
            </a:r>
            <a:r>
              <a:rPr lang="zh-CN" altLang="en-US" b="1" dirty="0"/>
              <a:t>一样大就好</a:t>
            </a:r>
            <a:r>
              <a:rPr lang="zh-CN" altLang="en-US" dirty="0"/>
              <a:t>。</a:t>
            </a:r>
            <a:endParaRPr lang="en-US" altLang="zh-CN" dirty="0"/>
          </a:p>
          <a:p>
            <a:pPr lvl="1"/>
            <a:r>
              <a:rPr lang="zh-CN" altLang="en-US" dirty="0" smtClean="0"/>
              <a:t>如</a:t>
            </a:r>
            <a:r>
              <a:rPr lang="zh-CN" altLang="en-US" dirty="0"/>
              <a:t>果数据集不大，又要用</a:t>
            </a:r>
            <a:r>
              <a:rPr lang="en-US" altLang="zh-CN" dirty="0" err="1"/>
              <a:t>DeepAR</a:t>
            </a:r>
            <a:r>
              <a:rPr lang="zh-CN" altLang="en-US" dirty="0"/>
              <a:t>来训练的话，最好把超参数</a:t>
            </a:r>
            <a:r>
              <a:rPr lang="en-US" altLang="zh-CN" dirty="0" err="1"/>
              <a:t>number_layers</a:t>
            </a:r>
            <a:r>
              <a:rPr lang="zh-CN" altLang="en-US" dirty="0"/>
              <a:t>和</a:t>
            </a:r>
            <a:r>
              <a:rPr lang="en-US" altLang="zh-CN" dirty="0" err="1"/>
              <a:t>num_cells</a:t>
            </a:r>
            <a:r>
              <a:rPr lang="en-US" altLang="zh-CN" dirty="0"/>
              <a:t>(hidden unit)</a:t>
            </a:r>
            <a:r>
              <a:rPr lang="zh-CN" altLang="en-US" dirty="0"/>
              <a:t>设置小一</a:t>
            </a:r>
            <a:r>
              <a:rPr lang="zh-CN" altLang="en-US" dirty="0" smtClean="0"/>
              <a:t>点。</a:t>
            </a:r>
            <a:endParaRPr lang="en-US" altLang="zh-CN" dirty="0" smtClean="0"/>
          </a:p>
          <a:p>
            <a:pPr lvl="1"/>
            <a:r>
              <a:rPr lang="zh-CN" altLang="en-US" b="1" dirty="0"/>
              <a:t>如果有动态的</a:t>
            </a:r>
            <a:r>
              <a:rPr lang="en-US" altLang="zh-CN" b="1" dirty="0"/>
              <a:t>category</a:t>
            </a:r>
            <a:r>
              <a:rPr lang="zh-CN" altLang="en-US" b="1" dirty="0"/>
              <a:t>特征与</a:t>
            </a:r>
            <a:r>
              <a:rPr lang="en-US" altLang="zh-CN" b="1" dirty="0"/>
              <a:t>target</a:t>
            </a:r>
            <a:r>
              <a:rPr lang="zh-CN" altLang="en-US" b="1" dirty="0"/>
              <a:t>时间序列有关，需要把它转换为多个值为</a:t>
            </a:r>
            <a:r>
              <a:rPr lang="en-US" altLang="zh-CN" b="1" dirty="0"/>
              <a:t>[0</a:t>
            </a:r>
            <a:r>
              <a:rPr lang="zh-CN" altLang="en-US" b="1" dirty="0"/>
              <a:t>，</a:t>
            </a:r>
            <a:r>
              <a:rPr lang="en-US" altLang="zh-CN" b="1" dirty="0"/>
              <a:t>1]</a:t>
            </a:r>
            <a:r>
              <a:rPr lang="zh-CN" altLang="en-US" b="1" dirty="0"/>
              <a:t>的</a:t>
            </a:r>
            <a:r>
              <a:rPr lang="en-US" altLang="zh-CN" b="1" dirty="0"/>
              <a:t>dynamic feature time </a:t>
            </a:r>
            <a:r>
              <a:rPr lang="en-US" altLang="zh-CN" b="1" dirty="0" smtClean="0"/>
              <a:t>series</a:t>
            </a:r>
            <a:r>
              <a:rPr lang="zh-CN" altLang="en-US" b="1" dirty="0" smtClean="0"/>
              <a:t>（本质上就是变成</a:t>
            </a:r>
            <a:r>
              <a:rPr lang="en-US" altLang="zh-CN" b="1" dirty="0" smtClean="0"/>
              <a:t>one-hot</a:t>
            </a:r>
            <a:r>
              <a:rPr lang="zh-CN" altLang="en-US" b="1" dirty="0" smtClean="0"/>
              <a:t>）</a:t>
            </a:r>
            <a:r>
              <a:rPr lang="zh-CN" altLang="en-US" dirty="0" smtClean="0"/>
              <a:t>。</a:t>
            </a:r>
            <a:endParaRPr lang="en-US" altLang="zh-CN" dirty="0" smtClean="0"/>
          </a:p>
          <a:p>
            <a:pPr lvl="2"/>
            <a:r>
              <a:rPr lang="zh-CN" altLang="en-US" dirty="0" smtClean="0"/>
              <a:t>不</a:t>
            </a:r>
            <a:r>
              <a:rPr lang="zh-CN" altLang="en-US" dirty="0"/>
              <a:t>能直接把动态变化的</a:t>
            </a:r>
            <a:r>
              <a:rPr lang="en-US" altLang="zh-CN" dirty="0"/>
              <a:t>category</a:t>
            </a:r>
            <a:r>
              <a:rPr lang="zh-CN" altLang="en-US" dirty="0"/>
              <a:t>特征尤其是无序的</a:t>
            </a:r>
            <a:r>
              <a:rPr lang="en-US" altLang="zh-CN" dirty="0"/>
              <a:t>category</a:t>
            </a:r>
            <a:r>
              <a:rPr lang="zh-CN" altLang="en-US" dirty="0"/>
              <a:t>特征作为</a:t>
            </a:r>
            <a:r>
              <a:rPr lang="en-US" altLang="zh-CN" dirty="0"/>
              <a:t>dynamic feature time series</a:t>
            </a:r>
            <a:r>
              <a:rPr lang="zh-CN" altLang="en-US" dirty="0"/>
              <a:t>。</a:t>
            </a:r>
            <a:endParaRPr lang="en-US" dirty="0"/>
          </a:p>
          <a:p>
            <a:pPr lvl="1"/>
            <a:endParaRPr lang="en-US" altLang="zh-CN" dirty="0" smtClean="0"/>
          </a:p>
        </p:txBody>
      </p:sp>
    </p:spTree>
    <p:extLst>
      <p:ext uri="{BB962C8B-B14F-4D97-AF65-F5344CB8AC3E}">
        <p14:creationId xmlns:p14="http://schemas.microsoft.com/office/powerpoint/2010/main" val="17171707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432" y="2828106"/>
            <a:ext cx="10515600" cy="1325563"/>
          </a:xfrm>
        </p:spPr>
        <p:txBody>
          <a:bodyPr/>
          <a:lstStyle/>
          <a:p>
            <a:pPr algn="ctr"/>
            <a:r>
              <a:rPr lang="zh-CN" altLang="en-US" dirty="0" smtClean="0"/>
              <a:t>个性化搜索，广告</a:t>
            </a:r>
            <a:r>
              <a:rPr lang="en-US" altLang="zh-CN" dirty="0" smtClean="0"/>
              <a:t>CTR</a:t>
            </a:r>
            <a:r>
              <a:rPr lang="zh-CN" altLang="en-US" dirty="0" smtClean="0"/>
              <a:t>和推荐系统相关</a:t>
            </a:r>
            <a:endParaRPr lang="en-US" dirty="0"/>
          </a:p>
        </p:txBody>
      </p:sp>
    </p:spTree>
    <p:extLst>
      <p:ext uri="{BB962C8B-B14F-4D97-AF65-F5344CB8AC3E}">
        <p14:creationId xmlns:p14="http://schemas.microsoft.com/office/powerpoint/2010/main" val="397354207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smtClean="0"/>
              <a:t>-----FM</a:t>
            </a:r>
            <a:r>
              <a:rPr lang="zh-CN" altLang="en-US" dirty="0" smtClean="0"/>
              <a:t>因子分解机</a:t>
            </a:r>
            <a:endParaRPr lang="en-US" dirty="0"/>
          </a:p>
        </p:txBody>
      </p:sp>
      <p:sp>
        <p:nvSpPr>
          <p:cNvPr id="3" name="Content Placeholder 2"/>
          <p:cNvSpPr>
            <a:spLocks noGrp="1"/>
          </p:cNvSpPr>
          <p:nvPr>
            <p:ph idx="1"/>
          </p:nvPr>
        </p:nvSpPr>
        <p:spPr>
          <a:xfrm>
            <a:off x="838200" y="1825624"/>
            <a:ext cx="10515600" cy="4796401"/>
          </a:xfrm>
        </p:spPr>
        <p:txBody>
          <a:bodyPr>
            <a:normAutofit fontScale="92500" lnSpcReduction="20000"/>
          </a:bodyPr>
          <a:lstStyle/>
          <a:p>
            <a:r>
              <a:rPr lang="en-US" dirty="0" err="1"/>
              <a:t>Sage</a:t>
            </a:r>
            <a:r>
              <a:rPr lang="en-US" altLang="zh-CN" dirty="0" err="1"/>
              <a:t>M</a:t>
            </a:r>
            <a:r>
              <a:rPr lang="en-US" dirty="0" err="1"/>
              <a:t>aker</a:t>
            </a:r>
            <a:r>
              <a:rPr lang="zh-CN" altLang="en-US" dirty="0" smtClean="0"/>
              <a:t>的</a:t>
            </a:r>
            <a:r>
              <a:rPr lang="en-US" altLang="zh-CN" dirty="0" smtClean="0"/>
              <a:t>FM</a:t>
            </a:r>
            <a:r>
              <a:rPr lang="zh-CN" altLang="en-US" dirty="0"/>
              <a:t>支持二分类和回归任</a:t>
            </a:r>
            <a:r>
              <a:rPr lang="zh-CN" altLang="en-US" dirty="0" smtClean="0"/>
              <a:t>务，该模型常用于个性化</a:t>
            </a:r>
            <a:r>
              <a:rPr lang="en-US" altLang="zh-CN" dirty="0" err="1" smtClean="0"/>
              <a:t>TopN</a:t>
            </a:r>
            <a:r>
              <a:rPr lang="zh-CN" altLang="en-US" dirty="0" smtClean="0"/>
              <a:t>推荐的排序阶段。</a:t>
            </a:r>
            <a:endParaRPr lang="en-US" altLang="zh-CN" dirty="0" smtClean="0"/>
          </a:p>
          <a:p>
            <a:pPr lvl="1"/>
            <a:r>
              <a:rPr lang="en-US" altLang="zh-CN" b="1" dirty="0" smtClean="0">
                <a:solidFill>
                  <a:srgbClr val="FF0000"/>
                </a:solidFill>
              </a:rPr>
              <a:t>FM</a:t>
            </a:r>
            <a:r>
              <a:rPr lang="zh-CN" altLang="en-US" b="1" dirty="0" smtClean="0">
                <a:solidFill>
                  <a:srgbClr val="FF0000"/>
                </a:solidFill>
              </a:rPr>
              <a:t>不是</a:t>
            </a:r>
            <a:r>
              <a:rPr lang="en-US" altLang="zh-CN" b="1" dirty="0" smtClean="0">
                <a:solidFill>
                  <a:srgbClr val="FF0000"/>
                </a:solidFill>
              </a:rPr>
              <a:t>MF</a:t>
            </a:r>
            <a:r>
              <a:rPr lang="zh-CN" altLang="en-US" b="1" dirty="0" smtClean="0"/>
              <a:t>：</a:t>
            </a:r>
            <a:endParaRPr lang="en-US" altLang="zh-CN" b="1" dirty="0" smtClean="0"/>
          </a:p>
          <a:p>
            <a:pPr lvl="2"/>
            <a:r>
              <a:rPr lang="en-US" altLang="zh-CN" dirty="0" smtClean="0"/>
              <a:t>MF</a:t>
            </a:r>
            <a:r>
              <a:rPr lang="zh-CN" altLang="en-US" dirty="0" smtClean="0"/>
              <a:t>是用矩阵分解算法变体如</a:t>
            </a:r>
            <a:r>
              <a:rPr lang="en-US" altLang="zh-CN" dirty="0" smtClean="0"/>
              <a:t>SVD</a:t>
            </a:r>
            <a:r>
              <a:rPr lang="zh-CN" altLang="en-US" dirty="0" smtClean="0"/>
              <a:t>来求解的；</a:t>
            </a:r>
            <a:r>
              <a:rPr lang="en-US" altLang="zh-CN" dirty="0" err="1" smtClean="0"/>
              <a:t>Sagemaker</a:t>
            </a:r>
            <a:r>
              <a:rPr lang="zh-CN" altLang="en-US" dirty="0" smtClean="0"/>
              <a:t>的</a:t>
            </a:r>
            <a:r>
              <a:rPr lang="en-US" altLang="zh-CN" dirty="0" smtClean="0"/>
              <a:t>FM</a:t>
            </a:r>
            <a:r>
              <a:rPr lang="zh-CN" altLang="en-US" dirty="0" smtClean="0"/>
              <a:t>则是用梯度下降算法求解的。</a:t>
            </a:r>
            <a:endParaRPr lang="en-US" altLang="zh-CN" dirty="0" smtClean="0"/>
          </a:p>
          <a:p>
            <a:pPr lvl="2"/>
            <a:r>
              <a:rPr lang="en-US" altLang="zh-CN" dirty="0" smtClean="0"/>
              <a:t>MF</a:t>
            </a:r>
            <a:r>
              <a:rPr lang="zh-CN" altLang="en-US" dirty="0" smtClean="0"/>
              <a:t>只是针对</a:t>
            </a:r>
            <a:r>
              <a:rPr lang="en-US" altLang="zh-CN" dirty="0" smtClean="0"/>
              <a:t>user-item</a:t>
            </a:r>
            <a:r>
              <a:rPr lang="zh-CN" altLang="en-US" dirty="0" smtClean="0"/>
              <a:t>交互矩阵，而</a:t>
            </a:r>
            <a:r>
              <a:rPr lang="en-US" altLang="zh-CN" dirty="0" smtClean="0"/>
              <a:t>FM</a:t>
            </a:r>
            <a:r>
              <a:rPr lang="zh-CN" altLang="en-US" dirty="0" smtClean="0"/>
              <a:t>允许在矩阵中加入更多的其他</a:t>
            </a:r>
            <a:r>
              <a:rPr lang="en-US" altLang="zh-CN" dirty="0" smtClean="0"/>
              <a:t>feature</a:t>
            </a:r>
            <a:r>
              <a:rPr lang="zh-CN" altLang="en-US" dirty="0" smtClean="0"/>
              <a:t>。</a:t>
            </a:r>
            <a:endParaRPr lang="en-US" altLang="zh-CN" dirty="0"/>
          </a:p>
          <a:p>
            <a:r>
              <a:rPr lang="en-US" dirty="0" err="1" smtClean="0"/>
              <a:t>Sage</a:t>
            </a:r>
            <a:r>
              <a:rPr lang="en-US" altLang="zh-CN" dirty="0" err="1" smtClean="0"/>
              <a:t>M</a:t>
            </a:r>
            <a:r>
              <a:rPr lang="en-US" dirty="0" err="1" smtClean="0"/>
              <a:t>aker</a:t>
            </a:r>
            <a:r>
              <a:rPr lang="en-US" dirty="0" smtClean="0"/>
              <a:t> </a:t>
            </a:r>
            <a:r>
              <a:rPr lang="zh-CN" altLang="en-US" dirty="0" smtClean="0"/>
              <a:t>的</a:t>
            </a:r>
            <a:r>
              <a:rPr lang="en-US" altLang="zh-CN" dirty="0" smtClean="0"/>
              <a:t>FM</a:t>
            </a:r>
            <a:r>
              <a:rPr lang="zh-CN" altLang="en-US" dirty="0" smtClean="0"/>
              <a:t>模型的预测函数：</a:t>
            </a:r>
            <a:endParaRPr lang="en-US" altLang="zh-CN" dirty="0" smtClean="0"/>
          </a:p>
          <a:p>
            <a:endParaRPr lang="en-US" altLang="zh-CN" dirty="0"/>
          </a:p>
          <a:p>
            <a:endParaRPr lang="en-US" altLang="zh-CN" dirty="0" smtClean="0"/>
          </a:p>
          <a:p>
            <a:endParaRPr lang="en-US" altLang="zh-CN" dirty="0"/>
          </a:p>
          <a:p>
            <a:pPr lvl="1"/>
            <a:r>
              <a:rPr lang="zh-CN" altLang="en-US" dirty="0" smtClean="0"/>
              <a:t>上式中的</a:t>
            </a:r>
            <a:r>
              <a:rPr lang="en-US" altLang="zh-CN" dirty="0" err="1" smtClean="0"/>
              <a:t>i</a:t>
            </a:r>
            <a:r>
              <a:rPr lang="en-US" altLang="zh-CN" dirty="0" smtClean="0"/>
              <a:t>, j</a:t>
            </a:r>
            <a:r>
              <a:rPr lang="zh-CN" altLang="en-US" dirty="0" smtClean="0"/>
              <a:t>表示的是连续特征或者</a:t>
            </a:r>
            <a:r>
              <a:rPr lang="en-US" altLang="zh-CN" dirty="0" smtClean="0"/>
              <a:t>category</a:t>
            </a:r>
            <a:r>
              <a:rPr lang="zh-CN" altLang="en-US" dirty="0" smtClean="0"/>
              <a:t>特</a:t>
            </a:r>
            <a:r>
              <a:rPr lang="zh-CN" altLang="en-US" dirty="0"/>
              <a:t>征</a:t>
            </a:r>
            <a:r>
              <a:rPr lang="en-US" altLang="zh-CN" dirty="0" smtClean="0"/>
              <a:t>one-hot</a:t>
            </a:r>
            <a:r>
              <a:rPr lang="zh-CN" altLang="en-US" dirty="0" smtClean="0"/>
              <a:t>后的每个特征。</a:t>
            </a:r>
            <a:endParaRPr lang="en-US" altLang="zh-CN" dirty="0" smtClean="0"/>
          </a:p>
          <a:p>
            <a:pPr lvl="1"/>
            <a:r>
              <a:rPr lang="zh-CN" altLang="en-US" dirty="0" smtClean="0"/>
              <a:t>上式中的</a:t>
            </a:r>
            <a:r>
              <a:rPr lang="en-US" altLang="zh-CN" dirty="0" smtClean="0"/>
              <a:t>vi</a:t>
            </a:r>
            <a:r>
              <a:rPr lang="zh-CN" altLang="en-US" dirty="0" smtClean="0"/>
              <a:t>，</a:t>
            </a:r>
            <a:r>
              <a:rPr lang="en-US" altLang="zh-CN" dirty="0" err="1" smtClean="0"/>
              <a:t>vj</a:t>
            </a:r>
            <a:r>
              <a:rPr lang="zh-CN" altLang="en-US" dirty="0" smtClean="0"/>
              <a:t>为对应的特征</a:t>
            </a:r>
            <a:r>
              <a:rPr lang="en-US" altLang="zh-CN" dirty="0" err="1" smtClean="0"/>
              <a:t>i</a:t>
            </a:r>
            <a:r>
              <a:rPr lang="zh-CN" altLang="en-US" dirty="0" smtClean="0"/>
              <a:t>和特征</a:t>
            </a:r>
            <a:r>
              <a:rPr lang="en-US" altLang="zh-CN" dirty="0" smtClean="0"/>
              <a:t>j</a:t>
            </a:r>
            <a:r>
              <a:rPr lang="zh-CN" altLang="en-US" dirty="0" smtClean="0"/>
              <a:t>学习出来的</a:t>
            </a:r>
            <a:r>
              <a:rPr lang="en-US" altLang="zh-CN" dirty="0" smtClean="0"/>
              <a:t>embedding</a:t>
            </a:r>
            <a:r>
              <a:rPr lang="zh-CN" altLang="en-US" dirty="0" smtClean="0"/>
              <a:t>低维</a:t>
            </a:r>
            <a:r>
              <a:rPr lang="en-US" altLang="zh-CN" dirty="0" smtClean="0"/>
              <a:t>dense</a:t>
            </a:r>
            <a:r>
              <a:rPr lang="zh-CN" altLang="en-US" dirty="0" smtClean="0"/>
              <a:t>向量，这里把它们的内积作为特征交叉的权重。</a:t>
            </a:r>
            <a:endParaRPr lang="en-US" altLang="zh-CN" dirty="0" smtClean="0"/>
          </a:p>
          <a:p>
            <a:pPr lvl="1"/>
            <a:r>
              <a:rPr lang="zh-CN" altLang="en-US" dirty="0"/>
              <a:t>每</a:t>
            </a:r>
            <a:r>
              <a:rPr lang="zh-CN" altLang="en-US" dirty="0" smtClean="0"/>
              <a:t>个连续特征就一个</a:t>
            </a:r>
            <a:r>
              <a:rPr lang="en-US" altLang="zh-CN" dirty="0" smtClean="0"/>
              <a:t>embedding</a:t>
            </a:r>
            <a:r>
              <a:rPr lang="zh-CN" altLang="en-US" dirty="0" smtClean="0"/>
              <a:t>向量，而每个</a:t>
            </a:r>
            <a:r>
              <a:rPr lang="en-US" dirty="0" smtClean="0"/>
              <a:t>category</a:t>
            </a:r>
            <a:r>
              <a:rPr lang="zh-CN" altLang="en-US" dirty="0"/>
              <a:t>特</a:t>
            </a:r>
            <a:r>
              <a:rPr lang="zh-CN" altLang="en-US" dirty="0" smtClean="0"/>
              <a:t>征的每个唯一值都有</a:t>
            </a:r>
            <a:r>
              <a:rPr lang="zh-CN" altLang="en-US" dirty="0"/>
              <a:t>一个</a:t>
            </a:r>
            <a:r>
              <a:rPr lang="en-US" dirty="0"/>
              <a:t>embedding</a:t>
            </a:r>
            <a:r>
              <a:rPr lang="zh-CN" altLang="en-US" dirty="0"/>
              <a:t>向</a:t>
            </a:r>
            <a:r>
              <a:rPr lang="zh-CN" altLang="en-US" dirty="0" smtClean="0"/>
              <a:t>量。</a:t>
            </a:r>
            <a:endParaRPr lang="en-US" dirty="0" smtClean="0"/>
          </a:p>
          <a:p>
            <a:endParaRPr lang="en-US" altLang="zh-CN"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163" y="3739164"/>
            <a:ext cx="7833674" cy="1057425"/>
          </a:xfrm>
          <a:prstGeom prst="rect">
            <a:avLst/>
          </a:prstGeom>
        </p:spPr>
      </p:pic>
    </p:spTree>
    <p:extLst>
      <p:ext uri="{BB962C8B-B14F-4D97-AF65-F5344CB8AC3E}">
        <p14:creationId xmlns:p14="http://schemas.microsoft.com/office/powerpoint/2010/main" val="5540896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smtClean="0"/>
              <a:t>Tips:</a:t>
            </a:r>
          </a:p>
          <a:p>
            <a:pPr lvl="1"/>
            <a:r>
              <a:rPr lang="en-US" altLang="zh-CN" dirty="0" err="1" smtClean="0"/>
              <a:t>Sagemaker</a:t>
            </a:r>
            <a:r>
              <a:rPr lang="zh-CN" altLang="en-US" dirty="0" smtClean="0"/>
              <a:t>的</a:t>
            </a:r>
            <a:r>
              <a:rPr lang="en-US" altLang="zh-CN" dirty="0" smtClean="0"/>
              <a:t>FM</a:t>
            </a:r>
            <a:r>
              <a:rPr lang="zh-CN" altLang="en-US" dirty="0" smtClean="0"/>
              <a:t>支持分</a:t>
            </a:r>
            <a:r>
              <a:rPr lang="zh-CN" altLang="en-US" dirty="0"/>
              <a:t>布式训练。</a:t>
            </a:r>
            <a:endParaRPr lang="en-US" altLang="zh-CN" dirty="0"/>
          </a:p>
          <a:p>
            <a:pPr lvl="1"/>
            <a:r>
              <a:rPr lang="en-US" altLang="zh-CN" b="1" dirty="0" err="1" smtClean="0"/>
              <a:t>Sagemaker</a:t>
            </a:r>
            <a:r>
              <a:rPr lang="en-US" altLang="zh-CN" b="1" dirty="0" smtClean="0"/>
              <a:t> FM</a:t>
            </a:r>
            <a:r>
              <a:rPr lang="zh-CN" altLang="en-US" b="1" dirty="0" smtClean="0"/>
              <a:t>算法需要输入的</a:t>
            </a:r>
            <a:r>
              <a:rPr lang="en-US" altLang="zh-CN" b="1" dirty="0" smtClean="0"/>
              <a:t>category</a:t>
            </a:r>
            <a:r>
              <a:rPr lang="zh-CN" altLang="en-US" b="1" dirty="0" smtClean="0"/>
              <a:t>特征是</a:t>
            </a:r>
            <a:r>
              <a:rPr lang="en-US" altLang="zh-CN" b="1" dirty="0" smtClean="0"/>
              <a:t>one-hot</a:t>
            </a:r>
            <a:r>
              <a:rPr lang="zh-CN" altLang="en-US" b="1" dirty="0"/>
              <a:t>形</a:t>
            </a:r>
            <a:r>
              <a:rPr lang="zh-CN" altLang="en-US" b="1" dirty="0" smtClean="0"/>
              <a:t>式的</a:t>
            </a:r>
            <a:r>
              <a:rPr lang="zh-CN" altLang="en-US" dirty="0" smtClean="0"/>
              <a:t>。</a:t>
            </a:r>
            <a:endParaRPr lang="en-US" altLang="zh-CN" dirty="0" smtClean="0"/>
          </a:p>
          <a:p>
            <a:pPr lvl="2"/>
            <a:r>
              <a:rPr lang="en-US" altLang="zh-CN" b="1" dirty="0" smtClean="0"/>
              <a:t>one-hot</a:t>
            </a:r>
            <a:r>
              <a:rPr lang="zh-CN" altLang="en-US" b="1" dirty="0" smtClean="0"/>
              <a:t>向量的维度是训练样本中该</a:t>
            </a:r>
            <a:r>
              <a:rPr lang="en-US" altLang="zh-CN" b="1" dirty="0" smtClean="0"/>
              <a:t>category</a:t>
            </a:r>
            <a:r>
              <a:rPr lang="zh-CN" altLang="en-US" b="1" dirty="0" smtClean="0"/>
              <a:t>特征（比如</a:t>
            </a:r>
            <a:r>
              <a:rPr lang="en-US" altLang="zh-CN" b="1" dirty="0" smtClean="0"/>
              <a:t>ID</a:t>
            </a:r>
            <a:r>
              <a:rPr lang="zh-CN" altLang="en-US" b="1" dirty="0" smtClean="0"/>
              <a:t>类特征）出现的不重复值的次数，并不是</a:t>
            </a:r>
            <a:r>
              <a:rPr lang="en-US" altLang="zh-CN" b="1" dirty="0" smtClean="0"/>
              <a:t>category</a:t>
            </a:r>
            <a:r>
              <a:rPr lang="zh-CN" altLang="en-US" b="1" dirty="0" smtClean="0"/>
              <a:t>特征的值空间的维度。</a:t>
            </a:r>
            <a:endParaRPr lang="en-US" altLang="zh-CN" b="1" dirty="0" smtClean="0"/>
          </a:p>
          <a:p>
            <a:pPr lvl="2"/>
            <a:r>
              <a:rPr lang="zh-CN" altLang="en-US" dirty="0" smtClean="0"/>
              <a:t>也就是说</a:t>
            </a:r>
            <a:r>
              <a:rPr lang="en-US" altLang="zh-CN" dirty="0" smtClean="0"/>
              <a:t>FM</a:t>
            </a:r>
            <a:r>
              <a:rPr lang="zh-CN" altLang="en-US" dirty="0"/>
              <a:t>不</a:t>
            </a:r>
            <a:r>
              <a:rPr lang="zh-CN" altLang="en-US" dirty="0" smtClean="0"/>
              <a:t>能解决</a:t>
            </a:r>
            <a:r>
              <a:rPr lang="en-US" altLang="zh-CN" dirty="0" smtClean="0"/>
              <a:t>OOV</a:t>
            </a:r>
            <a:r>
              <a:rPr lang="zh-CN" altLang="en-US" dirty="0" smtClean="0"/>
              <a:t>的问题。</a:t>
            </a:r>
            <a:endParaRPr lang="en-US" altLang="zh-CN" dirty="0" smtClean="0"/>
          </a:p>
          <a:p>
            <a:pPr lvl="3"/>
            <a:r>
              <a:rPr lang="zh-CN" altLang="en-US" dirty="0"/>
              <a:t>因</a:t>
            </a:r>
            <a:r>
              <a:rPr lang="zh-CN" altLang="en-US" dirty="0" smtClean="0"/>
              <a:t>此建议定期把新的</a:t>
            </a:r>
            <a:r>
              <a:rPr lang="en-US" altLang="zh-CN" dirty="0" smtClean="0"/>
              <a:t>user-item</a:t>
            </a:r>
            <a:r>
              <a:rPr lang="zh-CN" altLang="en-US" dirty="0" smtClean="0"/>
              <a:t>交互样本合并到老的训练集重新用</a:t>
            </a:r>
            <a:r>
              <a:rPr lang="en-US" altLang="zh-CN" dirty="0" err="1" smtClean="0"/>
              <a:t>Sagemaker</a:t>
            </a:r>
            <a:r>
              <a:rPr lang="en-US" altLang="zh-CN" dirty="0" smtClean="0"/>
              <a:t> FM</a:t>
            </a:r>
            <a:r>
              <a:rPr lang="zh-CN" altLang="en-US" dirty="0" smtClean="0"/>
              <a:t>来训练。</a:t>
            </a:r>
            <a:endParaRPr lang="en-US" altLang="zh-CN" dirty="0" smtClean="0"/>
          </a:p>
          <a:p>
            <a:pPr lvl="1"/>
            <a:r>
              <a:rPr lang="zh-CN" altLang="en-US" b="1" dirty="0" smtClean="0"/>
              <a:t>超参数</a:t>
            </a:r>
            <a:r>
              <a:rPr lang="en-US" b="1" dirty="0" err="1" smtClean="0"/>
              <a:t>feature_dim</a:t>
            </a:r>
            <a:r>
              <a:rPr lang="zh-CN" altLang="en-US" b="1" dirty="0" smtClean="0"/>
              <a:t>指的是原始</a:t>
            </a:r>
            <a:r>
              <a:rPr lang="en-US" altLang="zh-CN" b="1" dirty="0" smtClean="0"/>
              <a:t>category</a:t>
            </a:r>
            <a:r>
              <a:rPr lang="zh-CN" altLang="en-US" b="1" dirty="0" smtClean="0"/>
              <a:t>特征做了</a:t>
            </a:r>
            <a:r>
              <a:rPr lang="en-US" altLang="zh-CN" b="1" dirty="0" smtClean="0"/>
              <a:t>one-hot</a:t>
            </a:r>
            <a:r>
              <a:rPr lang="zh-CN" altLang="en-US" b="1" dirty="0" smtClean="0"/>
              <a:t>处理后的维度 </a:t>
            </a:r>
            <a:r>
              <a:rPr lang="en-US" altLang="zh-CN" b="1" dirty="0" smtClean="0"/>
              <a:t>+</a:t>
            </a:r>
            <a:r>
              <a:rPr lang="zh-CN" altLang="en-US" b="1" dirty="0"/>
              <a:t> </a:t>
            </a:r>
            <a:r>
              <a:rPr lang="zh-CN" altLang="en-US" b="1" dirty="0" smtClean="0"/>
              <a:t>原始的连续特征的总的维度</a:t>
            </a:r>
            <a:r>
              <a:rPr lang="zh-CN" altLang="en-US" dirty="0" smtClean="0"/>
              <a:t>。</a:t>
            </a:r>
            <a:endParaRPr lang="en-US" altLang="zh-CN" dirty="0" smtClean="0"/>
          </a:p>
          <a:p>
            <a:pPr lvl="1"/>
            <a:r>
              <a:rPr lang="zh-CN" altLang="en-US" dirty="0" smtClean="0"/>
              <a:t>在</a:t>
            </a:r>
            <a:r>
              <a:rPr lang="en-US" altLang="zh-CN" dirty="0" err="1"/>
              <a:t>S</a:t>
            </a:r>
            <a:r>
              <a:rPr lang="en-US" altLang="zh-CN" dirty="0" err="1" smtClean="0"/>
              <a:t>agemaker</a:t>
            </a:r>
            <a:r>
              <a:rPr lang="en-US" altLang="zh-CN" dirty="0" smtClean="0"/>
              <a:t> FM</a:t>
            </a:r>
            <a:r>
              <a:rPr lang="zh-CN" altLang="en-US" dirty="0" smtClean="0"/>
              <a:t>上训练</a:t>
            </a:r>
            <a:r>
              <a:rPr lang="zh-CN" altLang="en-US" dirty="0"/>
              <a:t>时</a:t>
            </a:r>
            <a:r>
              <a:rPr lang="zh-CN" altLang="en-US" dirty="0" smtClean="0"/>
              <a:t>，数据集必须是</a:t>
            </a:r>
            <a:r>
              <a:rPr lang="en-US" altLang="zh-CN" dirty="0" err="1" smtClean="0"/>
              <a:t>recordIO-protobuf</a:t>
            </a:r>
            <a:r>
              <a:rPr lang="zh-CN" altLang="en-US" dirty="0" smtClean="0"/>
              <a:t>格式并且</a:t>
            </a:r>
            <a:r>
              <a:rPr lang="en-US" altLang="zh-CN" dirty="0" smtClean="0"/>
              <a:t>tensor</a:t>
            </a:r>
            <a:r>
              <a:rPr lang="zh-CN" altLang="en-US" dirty="0" smtClean="0"/>
              <a:t>必须是</a:t>
            </a:r>
            <a:r>
              <a:rPr lang="en-US" altLang="zh-CN" dirty="0" smtClean="0"/>
              <a:t>Float32</a:t>
            </a:r>
            <a:r>
              <a:rPr lang="zh-CN" altLang="en-US" dirty="0" smtClean="0"/>
              <a:t>类型。</a:t>
            </a:r>
            <a:endParaRPr lang="en-US" altLang="zh-CN" dirty="0" smtClean="0"/>
          </a:p>
          <a:p>
            <a:pPr lvl="2"/>
            <a:r>
              <a:rPr lang="zh-CN" altLang="en-US" dirty="0"/>
              <a:t>对</a:t>
            </a:r>
            <a:r>
              <a:rPr lang="zh-CN" altLang="en-US" dirty="0" smtClean="0"/>
              <a:t>于</a:t>
            </a:r>
            <a:r>
              <a:rPr lang="en-US" altLang="zh-CN" dirty="0" smtClean="0"/>
              <a:t>sparse</a:t>
            </a:r>
            <a:r>
              <a:rPr lang="zh-CN" altLang="en-US" dirty="0" smtClean="0"/>
              <a:t>的数据集，当前只能在</a:t>
            </a:r>
            <a:r>
              <a:rPr lang="en-US" altLang="zh-CN" dirty="0" smtClean="0"/>
              <a:t>CPU</a:t>
            </a:r>
            <a:r>
              <a:rPr lang="zh-CN" altLang="en-US" dirty="0" smtClean="0"/>
              <a:t>实例上训练，在</a:t>
            </a:r>
            <a:r>
              <a:rPr lang="en-US" altLang="zh-CN" dirty="0" smtClean="0"/>
              <a:t>GPU</a:t>
            </a:r>
            <a:r>
              <a:rPr lang="zh-CN" altLang="en-US" dirty="0" smtClean="0"/>
              <a:t>实例上会报错。</a:t>
            </a:r>
            <a:endParaRPr lang="en-US" altLang="zh-CN" dirty="0" smtClean="0"/>
          </a:p>
          <a:p>
            <a:pPr lvl="2"/>
            <a:r>
              <a:rPr lang="zh-CN" altLang="en-US" dirty="0" smtClean="0"/>
              <a:t>对于</a:t>
            </a:r>
            <a:r>
              <a:rPr lang="en-US" altLang="zh-CN" dirty="0" smtClean="0"/>
              <a:t>dense</a:t>
            </a:r>
            <a:r>
              <a:rPr lang="zh-CN" altLang="en-US" dirty="0" smtClean="0"/>
              <a:t>的数据集，可</a:t>
            </a:r>
            <a:r>
              <a:rPr lang="zh-CN" altLang="en-US" dirty="0"/>
              <a:t>以在</a:t>
            </a:r>
            <a:r>
              <a:rPr lang="en-US" altLang="zh-CN" dirty="0"/>
              <a:t>GPU</a:t>
            </a:r>
            <a:r>
              <a:rPr lang="zh-CN" altLang="en-US" dirty="0"/>
              <a:t>上训练。</a:t>
            </a:r>
            <a:endParaRPr lang="en-US" altLang="zh-CN" dirty="0"/>
          </a:p>
          <a:p>
            <a:pPr lvl="3"/>
            <a:r>
              <a:rPr lang="en-US" altLang="zh-CN" dirty="0"/>
              <a:t>dense feature</a:t>
            </a:r>
            <a:r>
              <a:rPr lang="zh-CN" altLang="en-US" dirty="0"/>
              <a:t>更适合在</a:t>
            </a:r>
            <a:r>
              <a:rPr lang="en-US" altLang="zh-CN" dirty="0"/>
              <a:t>GPU</a:t>
            </a:r>
            <a:r>
              <a:rPr lang="zh-CN" altLang="en-US" dirty="0"/>
              <a:t>上跑，尽管</a:t>
            </a:r>
            <a:r>
              <a:rPr lang="en-US" altLang="zh-CN" dirty="0" err="1"/>
              <a:t>Nvidia</a:t>
            </a:r>
            <a:r>
              <a:rPr lang="zh-CN" altLang="en-US" dirty="0"/>
              <a:t>有针对</a:t>
            </a:r>
            <a:r>
              <a:rPr lang="en-US" altLang="zh-CN" dirty="0"/>
              <a:t>GPU</a:t>
            </a:r>
            <a:r>
              <a:rPr lang="zh-CN" altLang="en-US" dirty="0"/>
              <a:t>上跑稀疏矩阵优化的库。</a:t>
            </a:r>
            <a:endParaRPr lang="en-US" altLang="zh-CN" dirty="0"/>
          </a:p>
          <a:p>
            <a:pPr lvl="1"/>
            <a:endParaRPr lang="en-US" dirty="0"/>
          </a:p>
        </p:txBody>
      </p:sp>
    </p:spTree>
    <p:extLst>
      <p:ext uri="{BB962C8B-B14F-4D97-AF65-F5344CB8AC3E}">
        <p14:creationId xmlns:p14="http://schemas.microsoft.com/office/powerpoint/2010/main" val="21356769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627426"/>
          </a:xfrm>
        </p:spPr>
        <p:txBody>
          <a:bodyPr>
            <a:normAutofit fontScale="92500" lnSpcReduction="20000"/>
          </a:bodyPr>
          <a:lstStyle/>
          <a:p>
            <a:r>
              <a:rPr lang="zh-CN" altLang="en-US" dirty="0" smtClean="0"/>
              <a:t>如何使用</a:t>
            </a:r>
            <a:r>
              <a:rPr lang="en-US" altLang="zh-CN" dirty="0" err="1" smtClean="0"/>
              <a:t>Sagemaker</a:t>
            </a:r>
            <a:r>
              <a:rPr lang="zh-CN" altLang="en-US" dirty="0" smtClean="0"/>
              <a:t>的</a:t>
            </a:r>
            <a:r>
              <a:rPr lang="en-US" altLang="zh-CN" dirty="0" smtClean="0"/>
              <a:t>FM</a:t>
            </a:r>
            <a:r>
              <a:rPr lang="zh-CN" altLang="en-US" dirty="0" smtClean="0"/>
              <a:t>模型？</a:t>
            </a:r>
            <a:endParaRPr lang="en-US" altLang="zh-CN" dirty="0" smtClean="0"/>
          </a:p>
          <a:p>
            <a:pPr lvl="1"/>
            <a:r>
              <a:rPr lang="zh-CN" altLang="en-US" b="1" dirty="0" smtClean="0"/>
              <a:t>如果把</a:t>
            </a:r>
            <a:r>
              <a:rPr lang="en-US" altLang="zh-CN" b="1" dirty="0" smtClean="0"/>
              <a:t>FM</a:t>
            </a:r>
            <a:r>
              <a:rPr lang="zh-CN" altLang="en-US" b="1" dirty="0" smtClean="0"/>
              <a:t>作为</a:t>
            </a:r>
            <a:r>
              <a:rPr lang="en-US" altLang="zh-CN" b="1" dirty="0" smtClean="0"/>
              <a:t>rank</a:t>
            </a:r>
            <a:r>
              <a:rPr lang="zh-CN" altLang="en-US" b="1" dirty="0" smtClean="0"/>
              <a:t>阶段的模型，可以考虑把</a:t>
            </a:r>
            <a:r>
              <a:rPr lang="en-US" altLang="zh-CN" b="1" dirty="0" smtClean="0"/>
              <a:t>FM</a:t>
            </a:r>
            <a:r>
              <a:rPr lang="zh-CN" altLang="en-US" b="1" dirty="0"/>
              <a:t>部</a:t>
            </a:r>
            <a:r>
              <a:rPr lang="zh-CN" altLang="en-US" b="1" dirty="0" smtClean="0"/>
              <a:t>署为</a:t>
            </a:r>
            <a:r>
              <a:rPr lang="en-US" altLang="zh-CN" b="1" dirty="0" smtClean="0"/>
              <a:t>endpoint</a:t>
            </a:r>
            <a:r>
              <a:rPr lang="zh-CN" altLang="en-US" dirty="0" smtClean="0"/>
              <a:t>。</a:t>
            </a:r>
            <a:endParaRPr lang="en-US" altLang="zh-CN" dirty="0" smtClean="0"/>
          </a:p>
          <a:p>
            <a:pPr lvl="2"/>
            <a:r>
              <a:rPr lang="en-US" altLang="zh-CN" dirty="0" smtClean="0"/>
              <a:t>Rank</a:t>
            </a:r>
            <a:r>
              <a:rPr lang="zh-CN" altLang="en-US" dirty="0" smtClean="0"/>
              <a:t>阶段线上预测时输入的样本一般是几百条，因此用</a:t>
            </a:r>
            <a:r>
              <a:rPr lang="en-US" altLang="zh-CN" dirty="0" smtClean="0"/>
              <a:t>client side batch</a:t>
            </a:r>
            <a:r>
              <a:rPr lang="zh-CN" altLang="en-US" dirty="0" smtClean="0"/>
              <a:t>来使用</a:t>
            </a:r>
            <a:r>
              <a:rPr lang="en-US" altLang="zh-CN" dirty="0" smtClean="0"/>
              <a:t>FM </a:t>
            </a:r>
            <a:r>
              <a:rPr lang="zh-CN" altLang="en-US" dirty="0" smtClean="0"/>
              <a:t>的</a:t>
            </a:r>
            <a:r>
              <a:rPr lang="en-US" altLang="zh-CN" dirty="0" smtClean="0"/>
              <a:t>endpoint</a:t>
            </a:r>
            <a:r>
              <a:rPr lang="zh-CN" altLang="en-US" dirty="0" smtClean="0"/>
              <a:t>。</a:t>
            </a:r>
            <a:endParaRPr lang="en-US" altLang="zh-CN" dirty="0" smtClean="0"/>
          </a:p>
          <a:p>
            <a:pPr lvl="2"/>
            <a:r>
              <a:rPr lang="zh-CN" altLang="en-US" dirty="0" smtClean="0"/>
              <a:t>输入的样本同样需要是连续特征 </a:t>
            </a:r>
            <a:r>
              <a:rPr lang="en-US" altLang="zh-CN" dirty="0" smtClean="0"/>
              <a:t>+ category</a:t>
            </a:r>
            <a:r>
              <a:rPr lang="zh-CN" altLang="en-US" dirty="0" smtClean="0"/>
              <a:t>特征的</a:t>
            </a:r>
            <a:r>
              <a:rPr lang="en-US" altLang="zh-CN" dirty="0" smtClean="0"/>
              <a:t>one-hot</a:t>
            </a:r>
            <a:r>
              <a:rPr lang="zh-CN" altLang="en-US" dirty="0" smtClean="0"/>
              <a:t>表示</a:t>
            </a:r>
            <a:r>
              <a:rPr lang="en-US" altLang="zh-CN" dirty="0" smtClean="0"/>
              <a:t>,  FM</a:t>
            </a:r>
            <a:r>
              <a:rPr lang="zh-CN" altLang="en-US" dirty="0" smtClean="0"/>
              <a:t>返回的是</a:t>
            </a:r>
            <a:r>
              <a:rPr lang="en-US" altLang="zh-CN" dirty="0" smtClean="0"/>
              <a:t>score</a:t>
            </a:r>
            <a:r>
              <a:rPr lang="zh-CN" altLang="en-US" dirty="0" smtClean="0"/>
              <a:t>和</a:t>
            </a:r>
            <a:r>
              <a:rPr lang="en-US" altLang="zh-CN" dirty="0" smtClean="0"/>
              <a:t>label. </a:t>
            </a:r>
          </a:p>
          <a:p>
            <a:pPr lvl="1"/>
            <a:r>
              <a:rPr lang="zh-CN" altLang="en-US" b="1" dirty="0" smtClean="0"/>
              <a:t>如果把</a:t>
            </a:r>
            <a:r>
              <a:rPr lang="en-US" altLang="zh-CN" b="1" dirty="0" smtClean="0"/>
              <a:t>FM</a:t>
            </a:r>
            <a:r>
              <a:rPr lang="zh-CN" altLang="en-US" b="1" dirty="0" smtClean="0"/>
              <a:t>作为召回阶段的其中一路召回，可以考虑</a:t>
            </a:r>
            <a:r>
              <a:rPr lang="en-US" altLang="zh-CN" b="1" dirty="0" smtClean="0"/>
              <a:t> </a:t>
            </a:r>
            <a:r>
              <a:rPr lang="zh-CN" altLang="en-US" b="1" dirty="0" smtClean="0"/>
              <a:t>预计算和预存储的方式</a:t>
            </a:r>
            <a:r>
              <a:rPr lang="zh-CN" altLang="en-US" dirty="0" smtClean="0"/>
              <a:t>。大致思路如下：</a:t>
            </a:r>
            <a:endParaRPr lang="en-US" altLang="zh-CN" dirty="0" smtClean="0"/>
          </a:p>
          <a:p>
            <a:pPr lvl="2"/>
            <a:r>
              <a:rPr lang="zh-CN" altLang="en-US" dirty="0" smtClean="0"/>
              <a:t>首先把</a:t>
            </a:r>
            <a:r>
              <a:rPr lang="en-US" altLang="zh-CN" dirty="0" smtClean="0"/>
              <a:t>FM</a:t>
            </a:r>
            <a:r>
              <a:rPr lang="zh-CN" altLang="en-US" dirty="0" smtClean="0"/>
              <a:t>模型得到的和</a:t>
            </a:r>
            <a:r>
              <a:rPr lang="en-US" altLang="zh-CN" dirty="0"/>
              <a:t>user</a:t>
            </a:r>
            <a:r>
              <a:rPr lang="zh-CN" altLang="en-US" dirty="0" smtClean="0"/>
              <a:t>相关的静态</a:t>
            </a:r>
            <a:r>
              <a:rPr lang="en-US" altLang="zh-CN" dirty="0"/>
              <a:t>em</a:t>
            </a:r>
            <a:r>
              <a:rPr lang="en-US" altLang="zh-CN" dirty="0" smtClean="0"/>
              <a:t>bedding</a:t>
            </a:r>
            <a:r>
              <a:rPr lang="zh-CN" altLang="en-US" dirty="0" smtClean="0"/>
              <a:t>向量，求和作为向量</a:t>
            </a:r>
            <a:r>
              <a:rPr lang="en-US" altLang="zh-CN" dirty="0" smtClean="0"/>
              <a:t>U</a:t>
            </a:r>
            <a:r>
              <a:rPr lang="zh-CN" altLang="en-US" dirty="0" smtClean="0"/>
              <a:t>保存在比如</a:t>
            </a:r>
            <a:r>
              <a:rPr lang="en-US" altLang="zh-CN" dirty="0" smtClean="0"/>
              <a:t>AWS </a:t>
            </a:r>
            <a:r>
              <a:rPr lang="en-US" altLang="zh-CN" dirty="0" err="1" smtClean="0"/>
              <a:t>Elasticache</a:t>
            </a:r>
            <a:r>
              <a:rPr lang="en-US" altLang="zh-CN" dirty="0" smtClean="0"/>
              <a:t> </a:t>
            </a:r>
            <a:r>
              <a:rPr lang="en-US" altLang="zh-CN" dirty="0" err="1" smtClean="0"/>
              <a:t>Redis</a:t>
            </a:r>
            <a:r>
              <a:rPr lang="zh-CN" altLang="en-US" dirty="0" smtClean="0"/>
              <a:t>这样的</a:t>
            </a:r>
            <a:r>
              <a:rPr lang="en-US" altLang="zh-CN" dirty="0" smtClean="0"/>
              <a:t>NoSQL</a:t>
            </a:r>
            <a:r>
              <a:rPr lang="zh-CN" altLang="en-US" dirty="0" smtClean="0"/>
              <a:t>中，同时把一些动态的上下文特征的</a:t>
            </a:r>
            <a:r>
              <a:rPr lang="en-US" altLang="zh-CN" dirty="0" smtClean="0"/>
              <a:t>embedding</a:t>
            </a:r>
            <a:r>
              <a:rPr lang="zh-CN" altLang="en-US" dirty="0" smtClean="0"/>
              <a:t>向量也保存到</a:t>
            </a:r>
            <a:r>
              <a:rPr lang="en-US" altLang="zh-CN" dirty="0" err="1" smtClean="0"/>
              <a:t>Redis</a:t>
            </a:r>
            <a:r>
              <a:rPr lang="zh-CN" altLang="en-US" dirty="0" smtClean="0"/>
              <a:t>中。</a:t>
            </a:r>
            <a:endParaRPr lang="en-US" altLang="zh-CN" dirty="0" smtClean="0"/>
          </a:p>
          <a:p>
            <a:pPr lvl="2"/>
            <a:r>
              <a:rPr lang="zh-CN" altLang="en-US" dirty="0" smtClean="0"/>
              <a:t>然后把</a:t>
            </a:r>
            <a:r>
              <a:rPr lang="en-US" altLang="zh-CN" dirty="0" smtClean="0"/>
              <a:t>item</a:t>
            </a:r>
            <a:r>
              <a:rPr lang="zh-CN" altLang="en-US" dirty="0" smtClean="0"/>
              <a:t>相关的</a:t>
            </a:r>
            <a:r>
              <a:rPr lang="en-US" altLang="zh-CN" dirty="0" smtClean="0"/>
              <a:t>embedding</a:t>
            </a:r>
            <a:r>
              <a:rPr lang="zh-CN" altLang="en-US" dirty="0" smtClean="0"/>
              <a:t>向量求和得到的向量用比如</a:t>
            </a:r>
            <a:r>
              <a:rPr lang="en-US" altLang="zh-CN" dirty="0" err="1" smtClean="0"/>
              <a:t>Sagemaker</a:t>
            </a:r>
            <a:r>
              <a:rPr lang="en-US" altLang="zh-CN" dirty="0" smtClean="0"/>
              <a:t> KNN</a:t>
            </a:r>
            <a:r>
              <a:rPr lang="zh-CN" altLang="en-US" dirty="0" smtClean="0"/>
              <a:t>建立高效的相似性索引库。（</a:t>
            </a:r>
            <a:r>
              <a:rPr lang="en-US" altLang="zh-CN" dirty="0" smtClean="0"/>
              <a:t>item</a:t>
            </a:r>
            <a:r>
              <a:rPr lang="zh-CN" altLang="en-US" dirty="0" smtClean="0"/>
              <a:t>相对来说比较静态）</a:t>
            </a:r>
            <a:endParaRPr lang="en-US" altLang="zh-CN" dirty="0" smtClean="0"/>
          </a:p>
          <a:p>
            <a:pPr lvl="2"/>
            <a:r>
              <a:rPr lang="zh-CN" altLang="en-US" dirty="0" smtClean="0"/>
              <a:t>最后线上召回的时候，根据</a:t>
            </a:r>
            <a:r>
              <a:rPr lang="en-US" altLang="zh-CN" dirty="0" err="1" smtClean="0"/>
              <a:t>userid</a:t>
            </a:r>
            <a:r>
              <a:rPr lang="zh-CN" altLang="en-US" dirty="0" smtClean="0"/>
              <a:t>从</a:t>
            </a:r>
            <a:r>
              <a:rPr lang="en-US" altLang="zh-CN" dirty="0" err="1" smtClean="0"/>
              <a:t>Redis</a:t>
            </a:r>
            <a:r>
              <a:rPr lang="zh-CN" altLang="en-US" dirty="0" smtClean="0"/>
              <a:t>中取出之前保存的</a:t>
            </a:r>
            <a:r>
              <a:rPr lang="en-US" altLang="zh-CN" dirty="0" smtClean="0"/>
              <a:t>user</a:t>
            </a:r>
            <a:r>
              <a:rPr lang="zh-CN" altLang="en-US" dirty="0" smtClean="0"/>
              <a:t>的向量</a:t>
            </a:r>
            <a:r>
              <a:rPr lang="en-US" altLang="zh-CN" dirty="0" smtClean="0"/>
              <a:t>U</a:t>
            </a:r>
            <a:r>
              <a:rPr lang="zh-CN" altLang="en-US" dirty="0" smtClean="0"/>
              <a:t>，然后根据动态的上下文特征取出对应的</a:t>
            </a:r>
            <a:r>
              <a:rPr lang="en-US" altLang="zh-CN" dirty="0" smtClean="0"/>
              <a:t>embedding</a:t>
            </a:r>
            <a:r>
              <a:rPr lang="zh-CN" altLang="en-US" dirty="0" smtClean="0"/>
              <a:t>向量并求和得到</a:t>
            </a:r>
            <a:r>
              <a:rPr lang="en-US" altLang="zh-CN" dirty="0" smtClean="0"/>
              <a:t>C</a:t>
            </a:r>
            <a:r>
              <a:rPr lang="zh-CN" altLang="en-US" dirty="0" smtClean="0"/>
              <a:t>，接着</a:t>
            </a:r>
            <a:r>
              <a:rPr lang="en-US" altLang="zh-CN" dirty="0" smtClean="0"/>
              <a:t>U+C</a:t>
            </a:r>
            <a:r>
              <a:rPr lang="zh-CN" altLang="en-US" dirty="0" smtClean="0"/>
              <a:t>求和后的向量作为</a:t>
            </a:r>
            <a:r>
              <a:rPr lang="en-US" altLang="zh-CN" dirty="0" smtClean="0"/>
              <a:t>query</a:t>
            </a:r>
            <a:r>
              <a:rPr lang="zh-CN" altLang="en-US" dirty="0" smtClean="0"/>
              <a:t>向量去</a:t>
            </a:r>
            <a:r>
              <a:rPr lang="en-US" altLang="zh-CN" dirty="0" smtClean="0"/>
              <a:t>KNN</a:t>
            </a:r>
            <a:r>
              <a:rPr lang="zh-CN" altLang="en-US" dirty="0" smtClean="0"/>
              <a:t>索引库中查询</a:t>
            </a:r>
            <a:r>
              <a:rPr lang="en-US" altLang="zh-CN" dirty="0" smtClean="0"/>
              <a:t>K</a:t>
            </a:r>
            <a:r>
              <a:rPr lang="zh-CN" altLang="en-US" dirty="0" smtClean="0"/>
              <a:t>个最近邻</a:t>
            </a:r>
            <a:r>
              <a:rPr lang="en-US" altLang="zh-CN" dirty="0" smtClean="0"/>
              <a:t>item</a:t>
            </a:r>
            <a:r>
              <a:rPr lang="zh-CN" altLang="en-US" dirty="0" smtClean="0"/>
              <a:t>向量。</a:t>
            </a:r>
            <a:endParaRPr lang="en-US" altLang="zh-CN" dirty="0" smtClean="0"/>
          </a:p>
          <a:p>
            <a:pPr lvl="3"/>
            <a:r>
              <a:rPr lang="zh-CN" altLang="en-US" dirty="0"/>
              <a:t>另一</a:t>
            </a:r>
            <a:r>
              <a:rPr lang="zh-CN" altLang="en-US" dirty="0" smtClean="0"/>
              <a:t>种思路是这步召回的</a:t>
            </a:r>
            <a:r>
              <a:rPr lang="zh-CN" altLang="en-US" dirty="0"/>
              <a:t>结</a:t>
            </a:r>
            <a:r>
              <a:rPr lang="zh-CN" altLang="en-US" dirty="0" smtClean="0"/>
              <a:t>果保存到某个</a:t>
            </a:r>
            <a:r>
              <a:rPr lang="en-US" altLang="zh-CN" dirty="0" err="1" smtClean="0"/>
              <a:t>nosql</a:t>
            </a:r>
            <a:r>
              <a:rPr lang="zh-CN" altLang="en-US" dirty="0" smtClean="0"/>
              <a:t>（其实就是离线召回），然后线上召回的时候直接从</a:t>
            </a:r>
            <a:r>
              <a:rPr lang="en-US" altLang="zh-CN" dirty="0" smtClean="0"/>
              <a:t>NoSQL</a:t>
            </a:r>
            <a:r>
              <a:rPr lang="zh-CN" altLang="en-US" dirty="0" smtClean="0"/>
              <a:t>中取结果就可以。</a:t>
            </a:r>
            <a:endParaRPr lang="en-US" altLang="zh-CN" dirty="0" smtClean="0"/>
          </a:p>
          <a:p>
            <a:pPr lvl="4"/>
            <a:r>
              <a:rPr lang="zh-CN" altLang="en-US" dirty="0" smtClean="0"/>
              <a:t>好处是速度最快，和前一种对比就是可能拿到的结果不能及时反映</a:t>
            </a:r>
            <a:r>
              <a:rPr lang="en-US" altLang="zh-CN" dirty="0" smtClean="0"/>
              <a:t>user</a:t>
            </a:r>
            <a:r>
              <a:rPr lang="zh-CN" altLang="en-US" dirty="0" smtClean="0"/>
              <a:t>的最新兴趣变化。</a:t>
            </a:r>
            <a:endParaRPr lang="en-US" dirty="0"/>
          </a:p>
        </p:txBody>
      </p:sp>
    </p:spTree>
    <p:extLst>
      <p:ext uri="{BB962C8B-B14F-4D97-AF65-F5344CB8AC3E}">
        <p14:creationId xmlns:p14="http://schemas.microsoft.com/office/powerpoint/2010/main" val="25554431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的</a:t>
            </a:r>
            <a:r>
              <a:rPr lang="en-US" altLang="zh-CN" dirty="0" smtClean="0"/>
              <a:t>training</a:t>
            </a:r>
            <a:r>
              <a:rPr lang="zh-CN" altLang="en-US" dirty="0" smtClean="0"/>
              <a:t>和</a:t>
            </a:r>
            <a:r>
              <a:rPr lang="en-US" altLang="zh-CN" dirty="0" smtClean="0"/>
              <a:t>serving</a:t>
            </a:r>
            <a:r>
              <a:rPr lang="zh-CN" altLang="en-US" dirty="0" smtClean="0"/>
              <a:t>架</a:t>
            </a:r>
            <a:r>
              <a:rPr lang="zh-CN" altLang="en-US" dirty="0"/>
              <a:t>构</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528997"/>
            <a:ext cx="9794966" cy="5093872"/>
          </a:xfrm>
        </p:spPr>
      </p:pic>
    </p:spTree>
    <p:extLst>
      <p:ext uri="{BB962C8B-B14F-4D97-AF65-F5344CB8AC3E}">
        <p14:creationId xmlns:p14="http://schemas.microsoft.com/office/powerpoint/2010/main" val="5152201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1161"/>
          </a:xfrm>
        </p:spPr>
        <p:txBody>
          <a:bodyPr/>
          <a:lstStyle/>
          <a:p>
            <a:r>
              <a:rPr lang="zh-CN" altLang="en-US" dirty="0"/>
              <a:t>内建算法</a:t>
            </a:r>
            <a:r>
              <a:rPr lang="en-US" altLang="zh-CN" dirty="0"/>
              <a:t>/</a:t>
            </a:r>
            <a:r>
              <a:rPr lang="zh-CN" altLang="en-US" dirty="0"/>
              <a:t>模型</a:t>
            </a:r>
            <a:r>
              <a:rPr lang="en-US" altLang="zh-CN" dirty="0" smtClean="0"/>
              <a:t>-----</a:t>
            </a:r>
            <a:r>
              <a:rPr lang="en-US" b="1" dirty="0"/>
              <a:t> Object2Vec </a:t>
            </a:r>
            <a:endParaRPr lang="en-US" dirty="0"/>
          </a:p>
        </p:txBody>
      </p:sp>
      <p:sp>
        <p:nvSpPr>
          <p:cNvPr id="3" name="Content Placeholder 2"/>
          <p:cNvSpPr>
            <a:spLocks noGrp="1"/>
          </p:cNvSpPr>
          <p:nvPr>
            <p:ph idx="1"/>
          </p:nvPr>
        </p:nvSpPr>
        <p:spPr>
          <a:xfrm>
            <a:off x="838200" y="1805940"/>
            <a:ext cx="10515600" cy="4555672"/>
          </a:xfrm>
        </p:spPr>
        <p:txBody>
          <a:bodyPr>
            <a:normAutofit/>
          </a:bodyPr>
          <a:lstStyle/>
          <a:p>
            <a:r>
              <a:rPr lang="en-US" dirty="0" smtClean="0"/>
              <a:t>Object2Vec</a:t>
            </a:r>
            <a:r>
              <a:rPr lang="zh-CN" altLang="en-US" dirty="0"/>
              <a:t> </a:t>
            </a:r>
            <a:r>
              <a:rPr lang="zh-CN" altLang="en-US" dirty="0" smtClean="0"/>
              <a:t>可</a:t>
            </a:r>
            <a:r>
              <a:rPr lang="zh-CN" altLang="en-US" dirty="0"/>
              <a:t>以学习</a:t>
            </a:r>
            <a:r>
              <a:rPr lang="zh-CN" altLang="en-US" b="1" dirty="0"/>
              <a:t>高维对象</a:t>
            </a:r>
            <a:r>
              <a:rPr lang="zh-CN" altLang="en-US" dirty="0"/>
              <a:t>的低维密集嵌入</a:t>
            </a:r>
            <a:r>
              <a:rPr lang="zh-CN" altLang="en-US" dirty="0" smtClean="0"/>
              <a:t>。</a:t>
            </a:r>
            <a:endParaRPr lang="en-US" altLang="zh-CN" dirty="0" smtClean="0"/>
          </a:p>
          <a:p>
            <a:pPr lvl="1"/>
            <a:r>
              <a:rPr lang="zh-CN" altLang="en-US" dirty="0" smtClean="0"/>
              <a:t>它以</a:t>
            </a:r>
            <a:r>
              <a:rPr lang="zh-CN" altLang="en-US" dirty="0"/>
              <a:t>某种方式学习嵌入，以便在嵌入空间中保留原始空间中</a:t>
            </a:r>
            <a:r>
              <a:rPr lang="zh-CN" altLang="en-US" dirty="0" smtClean="0"/>
              <a:t>的</a:t>
            </a:r>
            <a:r>
              <a:rPr lang="en-US" altLang="zh-CN" dirty="0" smtClean="0"/>
              <a:t>object pair</a:t>
            </a:r>
            <a:r>
              <a:rPr lang="zh-CN" altLang="en-US" dirty="0" smtClean="0"/>
              <a:t>之</a:t>
            </a:r>
            <a:r>
              <a:rPr lang="zh-CN" altLang="en-US" dirty="0"/>
              <a:t>间</a:t>
            </a:r>
            <a:r>
              <a:rPr lang="zh-CN" altLang="en-US" dirty="0" smtClean="0"/>
              <a:t>的语义关系。</a:t>
            </a:r>
            <a:endParaRPr lang="en-US" altLang="zh-CN" dirty="0" smtClean="0"/>
          </a:p>
          <a:p>
            <a:pPr lvl="1"/>
            <a:r>
              <a:rPr lang="zh-CN" altLang="en-US" dirty="0" smtClean="0"/>
              <a:t>可</a:t>
            </a:r>
            <a:r>
              <a:rPr lang="zh-CN" altLang="en-US" dirty="0"/>
              <a:t>以使用学到的嵌入有效地计算对象</a:t>
            </a:r>
            <a:r>
              <a:rPr lang="zh-CN" altLang="en-US" dirty="0" smtClean="0"/>
              <a:t>的</a:t>
            </a:r>
            <a:r>
              <a:rPr lang="zh-CN" altLang="en-US" dirty="0"/>
              <a:t>相似度</a:t>
            </a:r>
            <a:r>
              <a:rPr lang="zh-CN" altLang="en-US" dirty="0" smtClean="0"/>
              <a:t>，</a:t>
            </a:r>
            <a:r>
              <a:rPr lang="zh-CN" altLang="en-US" dirty="0"/>
              <a:t>以及可视化低维空间中的相关对象的自然聚类</a:t>
            </a:r>
            <a:r>
              <a:rPr lang="zh-CN" altLang="en-US" dirty="0" smtClean="0"/>
              <a:t>。</a:t>
            </a:r>
            <a:endParaRPr lang="en-US" altLang="zh-CN" dirty="0" smtClean="0"/>
          </a:p>
          <a:p>
            <a:pPr lvl="1"/>
            <a:r>
              <a:rPr lang="zh-CN" altLang="en-US" dirty="0" smtClean="0"/>
              <a:t>可</a:t>
            </a:r>
            <a:r>
              <a:rPr lang="zh-CN" altLang="en-US" dirty="0"/>
              <a:t>以将嵌入用作下</a:t>
            </a:r>
            <a:r>
              <a:rPr lang="zh-CN" altLang="en-US" dirty="0" smtClean="0"/>
              <a:t>游的监督任务中。</a:t>
            </a:r>
            <a:endParaRPr lang="en-US" altLang="zh-CN" dirty="0" smtClean="0"/>
          </a:p>
          <a:p>
            <a:r>
              <a:rPr lang="en-US" dirty="0" err="1"/>
              <a:t>Sage</a:t>
            </a:r>
            <a:r>
              <a:rPr lang="en-US" altLang="zh-CN" dirty="0" err="1"/>
              <a:t>M</a:t>
            </a:r>
            <a:r>
              <a:rPr lang="en-US" dirty="0" err="1"/>
              <a:t>aker</a:t>
            </a:r>
            <a:r>
              <a:rPr lang="zh-CN" altLang="en-US" dirty="0" smtClean="0"/>
              <a:t>的</a:t>
            </a:r>
            <a:r>
              <a:rPr lang="en-US" dirty="0" smtClean="0"/>
              <a:t>Object2Vec</a:t>
            </a:r>
            <a:r>
              <a:rPr lang="zh-CN" altLang="en-US" dirty="0" smtClean="0"/>
              <a:t>是对 一对</a:t>
            </a:r>
            <a:r>
              <a:rPr lang="en-US" altLang="zh-CN" dirty="0" smtClean="0"/>
              <a:t>object</a:t>
            </a:r>
            <a:r>
              <a:rPr lang="zh-CN" altLang="en-US" dirty="0" smtClean="0"/>
              <a:t>也就是一个</a:t>
            </a:r>
            <a:r>
              <a:rPr lang="en-US" altLang="zh-CN" dirty="0" smtClean="0"/>
              <a:t>pair</a:t>
            </a:r>
            <a:r>
              <a:rPr lang="zh-CN" altLang="en-US" dirty="0" smtClean="0"/>
              <a:t>进行建模的监督学习。输入的</a:t>
            </a:r>
            <a:r>
              <a:rPr lang="en-US" altLang="zh-CN" dirty="0" smtClean="0"/>
              <a:t>label</a:t>
            </a:r>
            <a:r>
              <a:rPr lang="zh-CN" altLang="en-US" dirty="0" smtClean="0"/>
              <a:t>是以下两种之一：</a:t>
            </a:r>
            <a:endParaRPr lang="en-US" altLang="zh-CN" dirty="0" smtClean="0"/>
          </a:p>
          <a:p>
            <a:pPr lvl="1"/>
            <a:r>
              <a:rPr lang="en-US" dirty="0"/>
              <a:t>A categorical label that expresses the relationship between the objects in the pair </a:t>
            </a:r>
          </a:p>
          <a:p>
            <a:pPr lvl="1"/>
            <a:r>
              <a:rPr lang="en-US" dirty="0"/>
              <a:t>A score that expresses the strength of the similarity between the two objects </a:t>
            </a:r>
          </a:p>
          <a:p>
            <a:pPr lvl="1"/>
            <a:endParaRPr lang="en-US" b="1" dirty="0"/>
          </a:p>
        </p:txBody>
      </p:sp>
    </p:spTree>
    <p:extLst>
      <p:ext uri="{BB962C8B-B14F-4D97-AF65-F5344CB8AC3E}">
        <p14:creationId xmlns:p14="http://schemas.microsoft.com/office/powerpoint/2010/main" val="68972736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Object2Vec</a:t>
            </a:r>
            <a:r>
              <a:rPr lang="zh-CN" altLang="en-US" dirty="0" smtClean="0"/>
              <a:t>模型架构图</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9"/>
            <a:ext cx="10027298" cy="4525472"/>
          </a:xfrm>
        </p:spPr>
      </p:pic>
    </p:spTree>
    <p:extLst>
      <p:ext uri="{BB962C8B-B14F-4D97-AF65-F5344CB8AC3E}">
        <p14:creationId xmlns:p14="http://schemas.microsoft.com/office/powerpoint/2010/main" val="323620972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2957"/>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73051"/>
            <a:ext cx="10515600" cy="4453429"/>
          </a:xfrm>
        </p:spPr>
        <p:txBody>
          <a:bodyPr>
            <a:normAutofit fontScale="92500" lnSpcReduction="10000"/>
          </a:bodyPr>
          <a:lstStyle/>
          <a:p>
            <a:r>
              <a:rPr lang="en-US" dirty="0" err="1"/>
              <a:t>Sage</a:t>
            </a:r>
            <a:r>
              <a:rPr lang="en-US" altLang="zh-CN" dirty="0" err="1"/>
              <a:t>M</a:t>
            </a:r>
            <a:r>
              <a:rPr lang="en-US" dirty="0" err="1"/>
              <a:t>aker</a:t>
            </a:r>
            <a:r>
              <a:rPr lang="zh-CN" altLang="en-US" dirty="0"/>
              <a:t>的</a:t>
            </a:r>
            <a:r>
              <a:rPr lang="en-US" dirty="0"/>
              <a:t>Object2Vec</a:t>
            </a:r>
            <a:r>
              <a:rPr lang="en-US" b="1" dirty="0"/>
              <a:t> </a:t>
            </a:r>
            <a:r>
              <a:rPr lang="zh-CN" altLang="en-US" dirty="0"/>
              <a:t>的优势：</a:t>
            </a:r>
            <a:endParaRPr lang="en-US" altLang="zh-CN" dirty="0"/>
          </a:p>
          <a:p>
            <a:pPr lvl="1"/>
            <a:r>
              <a:rPr lang="zh-CN" altLang="en-US" b="1" dirty="0"/>
              <a:t>对于</a:t>
            </a:r>
            <a:r>
              <a:rPr lang="en-US" altLang="zh-CN" b="1" dirty="0"/>
              <a:t>pair</a:t>
            </a:r>
            <a:r>
              <a:rPr lang="zh-CN" altLang="en-US" b="1" dirty="0"/>
              <a:t>中的两个</a:t>
            </a:r>
            <a:r>
              <a:rPr lang="en-US" altLang="zh-CN" b="1" dirty="0"/>
              <a:t>object</a:t>
            </a:r>
            <a:r>
              <a:rPr lang="zh-CN" altLang="en-US" b="1" dirty="0"/>
              <a:t>的任意一个，都分别支持灵活的定制网络结构</a:t>
            </a:r>
            <a:r>
              <a:rPr lang="zh-CN" altLang="en-US" dirty="0"/>
              <a:t>。</a:t>
            </a:r>
            <a:endParaRPr lang="en-US" altLang="zh-CN" dirty="0"/>
          </a:p>
          <a:p>
            <a:pPr lvl="2"/>
            <a:r>
              <a:rPr lang="zh-CN" altLang="en-US" dirty="0"/>
              <a:t>比如</a:t>
            </a:r>
            <a:r>
              <a:rPr lang="en-US" altLang="zh-CN" dirty="0"/>
              <a:t>encoder</a:t>
            </a:r>
            <a:r>
              <a:rPr lang="zh-CN" altLang="en-US" dirty="0"/>
              <a:t>可以选择</a:t>
            </a:r>
            <a:r>
              <a:rPr lang="en-US" altLang="zh-CN" dirty="0" err="1"/>
              <a:t>hcnn</a:t>
            </a:r>
            <a:r>
              <a:rPr lang="zh-CN" altLang="en-US" dirty="0"/>
              <a:t>（比</a:t>
            </a:r>
            <a:r>
              <a:rPr lang="en-US" altLang="zh-CN" dirty="0" err="1"/>
              <a:t>lstm</a:t>
            </a:r>
            <a:r>
              <a:rPr lang="zh-CN" altLang="en-US" dirty="0"/>
              <a:t>训练速度快），</a:t>
            </a:r>
            <a:r>
              <a:rPr lang="en-US" altLang="zh-CN" dirty="0"/>
              <a:t>bi-</a:t>
            </a:r>
            <a:r>
              <a:rPr lang="en-US" altLang="zh-CN" dirty="0" err="1"/>
              <a:t>lstm</a:t>
            </a:r>
            <a:r>
              <a:rPr lang="zh-CN" altLang="en-US" dirty="0"/>
              <a:t>（可能更好</a:t>
            </a:r>
            <a:r>
              <a:rPr lang="zh-CN" altLang="en-US" dirty="0" smtClean="0"/>
              <a:t>的模型效果尤</a:t>
            </a:r>
            <a:r>
              <a:rPr lang="zh-CN" altLang="en-US" dirty="0"/>
              <a:t>其是对于长距离依赖），</a:t>
            </a:r>
            <a:r>
              <a:rPr lang="en-US" altLang="zh-CN" dirty="0"/>
              <a:t>pooled-embedding</a:t>
            </a:r>
            <a:r>
              <a:rPr lang="zh-CN" altLang="en-US" dirty="0"/>
              <a:t>（最快的训练速度，因为它只是做</a:t>
            </a:r>
            <a:r>
              <a:rPr lang="en-US" altLang="zh-CN" dirty="0"/>
              <a:t>embedding</a:t>
            </a:r>
            <a:r>
              <a:rPr lang="zh-CN" altLang="en-US" dirty="0"/>
              <a:t>，不做</a:t>
            </a:r>
            <a:r>
              <a:rPr lang="en-US" altLang="zh-CN" dirty="0"/>
              <a:t>feature</a:t>
            </a:r>
            <a:r>
              <a:rPr lang="zh-CN" altLang="en-US" dirty="0"/>
              <a:t>提取，比较适合输入的</a:t>
            </a:r>
            <a:r>
              <a:rPr lang="en-US" altLang="zh-CN" dirty="0"/>
              <a:t>object</a:t>
            </a:r>
            <a:r>
              <a:rPr lang="zh-CN" altLang="en-US" dirty="0"/>
              <a:t>是单个</a:t>
            </a:r>
            <a:r>
              <a:rPr lang="en-US" altLang="zh-CN" dirty="0"/>
              <a:t>token</a:t>
            </a:r>
            <a:r>
              <a:rPr lang="zh-CN" altLang="en-US" dirty="0"/>
              <a:t>的情况；如果输入的</a:t>
            </a:r>
            <a:r>
              <a:rPr lang="en-US" altLang="zh-CN" dirty="0"/>
              <a:t>object</a:t>
            </a:r>
            <a:r>
              <a:rPr lang="zh-CN" altLang="en-US" dirty="0"/>
              <a:t>是</a:t>
            </a:r>
            <a:r>
              <a:rPr lang="en-US" altLang="zh-CN" dirty="0"/>
              <a:t>sequence</a:t>
            </a:r>
            <a:r>
              <a:rPr lang="zh-CN" altLang="en-US" dirty="0"/>
              <a:t>的话，最好用</a:t>
            </a:r>
            <a:r>
              <a:rPr lang="en-US" altLang="zh-CN" dirty="0" err="1"/>
              <a:t>hcnn</a:t>
            </a:r>
            <a:r>
              <a:rPr lang="zh-CN" altLang="en-US" dirty="0"/>
              <a:t>或者</a:t>
            </a:r>
            <a:r>
              <a:rPr lang="en-US" altLang="zh-CN" dirty="0"/>
              <a:t>bi-</a:t>
            </a:r>
            <a:r>
              <a:rPr lang="en-US" altLang="zh-CN" dirty="0" err="1"/>
              <a:t>lstm</a:t>
            </a:r>
            <a:r>
              <a:rPr lang="zh-CN" altLang="en-US" dirty="0"/>
              <a:t>）。</a:t>
            </a:r>
            <a:endParaRPr lang="en-US" altLang="zh-CN" dirty="0"/>
          </a:p>
          <a:p>
            <a:pPr lvl="1"/>
            <a:r>
              <a:rPr lang="zh-CN" altLang="en-US" b="1" dirty="0" smtClean="0"/>
              <a:t>自动生成负样本</a:t>
            </a:r>
            <a:r>
              <a:rPr lang="zh-CN" altLang="en-US" dirty="0" smtClean="0"/>
              <a:t>，通过设置超参数</a:t>
            </a:r>
            <a:r>
              <a:rPr lang="en-US" altLang="zh-CN" dirty="0" err="1"/>
              <a:t>negative_sampling_rate</a:t>
            </a:r>
            <a:r>
              <a:rPr lang="en-US" altLang="zh-CN" dirty="0"/>
              <a:t> </a:t>
            </a:r>
            <a:r>
              <a:rPr lang="zh-CN" altLang="en-US" dirty="0" smtClean="0"/>
              <a:t>控制负样本与正样本的比例。</a:t>
            </a:r>
            <a:endParaRPr lang="en-US" altLang="zh-CN" dirty="0" smtClean="0"/>
          </a:p>
          <a:p>
            <a:pPr lvl="1"/>
            <a:r>
              <a:rPr lang="zh-CN" altLang="en-US" dirty="0"/>
              <a:t>训练模型后</a:t>
            </a:r>
            <a:r>
              <a:rPr lang="zh-CN" altLang="en-US" dirty="0" smtClean="0"/>
              <a:t>，可</a:t>
            </a:r>
            <a:r>
              <a:rPr lang="zh-CN" altLang="en-US" dirty="0"/>
              <a:t>以使用经过训练的编码器来预处理输入对象或执</a:t>
            </a:r>
            <a:r>
              <a:rPr lang="zh-CN" altLang="en-US" dirty="0" smtClean="0"/>
              <a:t>行</a:t>
            </a:r>
            <a:r>
              <a:rPr lang="en-US" altLang="zh-CN" dirty="0"/>
              <a:t>pair</a:t>
            </a:r>
            <a:r>
              <a:rPr lang="zh-CN" altLang="en-US" dirty="0" smtClean="0"/>
              <a:t>的</a:t>
            </a:r>
            <a:r>
              <a:rPr lang="zh-CN" altLang="en-US" dirty="0"/>
              <a:t>推理：</a:t>
            </a:r>
          </a:p>
          <a:p>
            <a:pPr lvl="2"/>
            <a:r>
              <a:rPr lang="zh-CN" altLang="en-US" dirty="0"/>
              <a:t>使用相应的编码</a:t>
            </a:r>
            <a:r>
              <a:rPr lang="zh-CN" altLang="en-US" dirty="0" smtClean="0"/>
              <a:t>器将</a:t>
            </a:r>
            <a:r>
              <a:rPr lang="zh-CN" altLang="en-US" dirty="0"/>
              <a:t>单个输入对象转换为固定长度的嵌</a:t>
            </a:r>
            <a:r>
              <a:rPr lang="zh-CN" altLang="en-US" dirty="0" smtClean="0"/>
              <a:t>入</a:t>
            </a:r>
            <a:endParaRPr lang="en-US" altLang="zh-CN" dirty="0" smtClean="0"/>
          </a:p>
          <a:p>
            <a:pPr lvl="3"/>
            <a:r>
              <a:rPr lang="zh-CN" altLang="en-US" dirty="0"/>
              <a:t>类</a:t>
            </a:r>
            <a:r>
              <a:rPr lang="zh-CN" altLang="en-US" dirty="0" smtClean="0"/>
              <a:t>似如下的格式：</a:t>
            </a:r>
            <a:r>
              <a:rPr lang="en-US" altLang="zh-CN" dirty="0" smtClean="0"/>
              <a:t> </a:t>
            </a:r>
            <a:r>
              <a:rPr lang="en-US" altLang="zh-CN" dirty="0"/>
              <a:t>{"</a:t>
            </a:r>
            <a:r>
              <a:rPr lang="en-US" altLang="zh-CN" dirty="0" smtClean="0"/>
              <a:t>in0": [1101]}</a:t>
            </a:r>
            <a:endParaRPr lang="zh-CN" altLang="en-US" dirty="0"/>
          </a:p>
          <a:p>
            <a:pPr lvl="2"/>
            <a:r>
              <a:rPr lang="zh-CN" altLang="en-US" dirty="0"/>
              <a:t>预测一对输入对象之间的关系标签或分</a:t>
            </a:r>
            <a:r>
              <a:rPr lang="zh-CN" altLang="en-US" dirty="0" smtClean="0"/>
              <a:t>数</a:t>
            </a:r>
            <a:endParaRPr lang="en-US" altLang="zh-CN" dirty="0" smtClean="0"/>
          </a:p>
          <a:p>
            <a:pPr lvl="3"/>
            <a:r>
              <a:rPr lang="zh-CN" altLang="en-US" dirty="0"/>
              <a:t>类</a:t>
            </a:r>
            <a:r>
              <a:rPr lang="zh-CN" altLang="en-US" dirty="0" smtClean="0"/>
              <a:t>似如下的格式：</a:t>
            </a:r>
            <a:endParaRPr lang="en-US" altLang="zh-CN" dirty="0" smtClean="0"/>
          </a:p>
          <a:p>
            <a:pPr lvl="4"/>
            <a:r>
              <a:rPr lang="en-US" altLang="zh-CN" dirty="0"/>
              <a:t>{"in0": [8976, 43036, 10889, 19131, 42641, 23620, 40005, 21984, 29937, 58], </a:t>
            </a:r>
          </a:p>
          <a:p>
            <a:pPr marL="1828800" lvl="4" indent="0">
              <a:buNone/>
            </a:pPr>
            <a:r>
              <a:rPr lang="en-US" altLang="zh-CN" dirty="0" smtClean="0"/>
              <a:t>      "</a:t>
            </a:r>
            <a:r>
              <a:rPr lang="en-US" altLang="zh-CN" dirty="0"/>
              <a:t>in1": [8653, 36222, 10889, 23971, 22084, 42641, 23620, 40005, 21984</a:t>
            </a:r>
            <a:r>
              <a:rPr lang="en-US" altLang="zh-CN" dirty="0" smtClean="0"/>
              <a:t>] }</a:t>
            </a:r>
            <a:endParaRPr lang="zh-CN" altLang="en-US" dirty="0"/>
          </a:p>
          <a:p>
            <a:endParaRPr lang="en-US" altLang="zh-CN" dirty="0" smtClean="0"/>
          </a:p>
          <a:p>
            <a:endParaRPr lang="en-US" dirty="0"/>
          </a:p>
        </p:txBody>
      </p:sp>
    </p:spTree>
    <p:extLst>
      <p:ext uri="{BB962C8B-B14F-4D97-AF65-F5344CB8AC3E}">
        <p14:creationId xmlns:p14="http://schemas.microsoft.com/office/powerpoint/2010/main" val="14150208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4"/>
            <a:ext cx="10515600" cy="4772123"/>
          </a:xfrm>
        </p:spPr>
        <p:txBody>
          <a:bodyPr>
            <a:normAutofit/>
          </a:bodyPr>
          <a:lstStyle/>
          <a:p>
            <a:r>
              <a:rPr lang="zh-CN" altLang="en-US" dirty="0"/>
              <a:t>灵活的应用场景：</a:t>
            </a:r>
            <a:endParaRPr lang="en-US" altLang="zh-CN" dirty="0"/>
          </a:p>
          <a:p>
            <a:endParaRPr lang="en-US" altLang="zh-CN" b="1" dirty="0" smtClean="0"/>
          </a:p>
          <a:p>
            <a:pPr lvl="1"/>
            <a:endParaRPr lang="en-US" altLang="zh-CN" b="1" dirty="0"/>
          </a:p>
          <a:p>
            <a:pPr lvl="1"/>
            <a:endParaRPr lang="en-US" altLang="zh-CN" b="1" dirty="0" smtClean="0"/>
          </a:p>
          <a:p>
            <a:pPr lvl="1"/>
            <a:endParaRPr lang="en-US" altLang="zh-CN" b="1" dirty="0" smtClean="0"/>
          </a:p>
          <a:p>
            <a:pPr lvl="1"/>
            <a:endParaRPr lang="en-US" altLang="zh-CN" b="1" dirty="0"/>
          </a:p>
          <a:p>
            <a:pPr lvl="1"/>
            <a:endParaRPr lang="en-US" altLang="zh-CN" b="1" dirty="0" smtClean="0"/>
          </a:p>
          <a:p>
            <a:pPr lvl="1"/>
            <a:endParaRPr lang="en-US" altLang="zh-CN" b="1" dirty="0"/>
          </a:p>
          <a:p>
            <a:pPr lvl="1"/>
            <a:endParaRPr lang="en-US" altLang="zh-CN" b="1" dirty="0" smtClean="0"/>
          </a:p>
          <a:p>
            <a:endParaRPr lang="en-US" dirty="0"/>
          </a:p>
        </p:txBody>
      </p:sp>
      <p:pic>
        <p:nvPicPr>
          <p:cNvPr id="4" name="Picture 3"/>
          <p:cNvPicPr>
            <a:picLocks noChangeAspect="1"/>
          </p:cNvPicPr>
          <p:nvPr/>
        </p:nvPicPr>
        <p:blipFill>
          <a:blip r:embed="rId3"/>
          <a:stretch>
            <a:fillRect/>
          </a:stretch>
        </p:blipFill>
        <p:spPr>
          <a:xfrm>
            <a:off x="838200" y="2390413"/>
            <a:ext cx="10221686" cy="3952330"/>
          </a:xfrm>
          <a:prstGeom prst="rect">
            <a:avLst/>
          </a:prstGeom>
        </p:spPr>
      </p:pic>
    </p:spTree>
    <p:extLst>
      <p:ext uri="{BB962C8B-B14F-4D97-AF65-F5344CB8AC3E}">
        <p14:creationId xmlns:p14="http://schemas.microsoft.com/office/powerpoint/2010/main" val="106208850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en-US" altLang="zh-CN" b="1" dirty="0"/>
              <a:t>multi-label document</a:t>
            </a:r>
            <a:r>
              <a:rPr lang="zh-CN" altLang="en-US" b="1" dirty="0"/>
              <a:t>分类</a:t>
            </a:r>
            <a:r>
              <a:rPr lang="zh-CN" altLang="en-US" dirty="0"/>
              <a:t>：</a:t>
            </a:r>
            <a:endParaRPr lang="en-US" altLang="zh-CN" dirty="0"/>
          </a:p>
          <a:p>
            <a:pPr lvl="2"/>
            <a:r>
              <a:rPr lang="zh-CN" altLang="en-US" dirty="0"/>
              <a:t>训练</a:t>
            </a:r>
            <a:r>
              <a:rPr lang="zh-CN" altLang="en-US" dirty="0" smtClean="0"/>
              <a:t>时：</a:t>
            </a:r>
            <a:endParaRPr lang="en-US" altLang="zh-CN" dirty="0" smtClean="0"/>
          </a:p>
          <a:p>
            <a:pPr lvl="3"/>
            <a:r>
              <a:rPr lang="zh-CN" altLang="en-US" dirty="0" smtClean="0"/>
              <a:t>通</a:t>
            </a:r>
            <a:r>
              <a:rPr lang="zh-CN" altLang="en-US" dirty="0"/>
              <a:t>过把</a:t>
            </a:r>
            <a:r>
              <a:rPr lang="en-US" altLang="zh-CN" dirty="0"/>
              <a:t>multi-label</a:t>
            </a:r>
            <a:r>
              <a:rPr lang="zh-CN" altLang="en-US" dirty="0"/>
              <a:t>问题转化为二分类问题，也就是把单个源样本比如（</a:t>
            </a:r>
            <a:r>
              <a:rPr lang="en-US" altLang="zh-CN" dirty="0"/>
              <a:t>[label1</a:t>
            </a:r>
            <a:r>
              <a:rPr lang="zh-CN" altLang="en-US" dirty="0"/>
              <a:t>，</a:t>
            </a:r>
            <a:r>
              <a:rPr lang="en-US" altLang="zh-CN" dirty="0"/>
              <a:t>label2</a:t>
            </a:r>
            <a:r>
              <a:rPr lang="zh-CN" altLang="en-US" dirty="0"/>
              <a:t>，</a:t>
            </a:r>
            <a:r>
              <a:rPr lang="en-US" altLang="zh-CN" dirty="0"/>
              <a:t>...]</a:t>
            </a:r>
            <a:r>
              <a:rPr lang="zh-CN" altLang="en-US" dirty="0"/>
              <a:t>， </a:t>
            </a:r>
            <a:r>
              <a:rPr lang="en-US" altLang="zh-CN" dirty="0"/>
              <a:t>document</a:t>
            </a:r>
            <a:r>
              <a:rPr lang="zh-CN" altLang="en-US" dirty="0"/>
              <a:t>）拆分为多个类似（</a:t>
            </a:r>
            <a:r>
              <a:rPr lang="en-US" altLang="zh-CN" dirty="0"/>
              <a:t>single label</a:t>
            </a:r>
            <a:r>
              <a:rPr lang="zh-CN" altLang="en-US" dirty="0"/>
              <a:t>，</a:t>
            </a:r>
            <a:r>
              <a:rPr lang="en-US" altLang="zh-CN" dirty="0"/>
              <a:t>document</a:t>
            </a:r>
            <a:r>
              <a:rPr lang="zh-CN" altLang="en-US" dirty="0"/>
              <a:t>，</a:t>
            </a:r>
            <a:r>
              <a:rPr lang="en-US" altLang="zh-CN" dirty="0"/>
              <a:t>1</a:t>
            </a:r>
            <a:r>
              <a:rPr lang="zh-CN" altLang="en-US" dirty="0"/>
              <a:t>）这样的正例，负例自动生成；</a:t>
            </a:r>
            <a:endParaRPr lang="en-US" altLang="zh-CN" dirty="0"/>
          </a:p>
          <a:p>
            <a:pPr lvl="2"/>
            <a:r>
              <a:rPr lang="zh-CN" altLang="en-US" dirty="0"/>
              <a:t>预测</a:t>
            </a:r>
            <a:r>
              <a:rPr lang="zh-CN" altLang="en-US" dirty="0" smtClean="0"/>
              <a:t>时：</a:t>
            </a:r>
            <a:endParaRPr lang="en-US" altLang="zh-CN" dirty="0" smtClean="0"/>
          </a:p>
          <a:p>
            <a:pPr lvl="3"/>
            <a:r>
              <a:rPr lang="zh-CN" altLang="en-US" dirty="0" smtClean="0"/>
              <a:t>送</a:t>
            </a:r>
            <a:r>
              <a:rPr lang="zh-CN" altLang="en-US" dirty="0"/>
              <a:t>入所有的标签与</a:t>
            </a:r>
            <a:r>
              <a:rPr lang="en-US" altLang="zh-CN" dirty="0"/>
              <a:t>document</a:t>
            </a:r>
            <a:r>
              <a:rPr lang="zh-CN" altLang="en-US" dirty="0"/>
              <a:t>组成的多个类似这样的格式（</a:t>
            </a:r>
            <a:r>
              <a:rPr lang="en-US" altLang="zh-CN" dirty="0"/>
              <a:t>single label</a:t>
            </a:r>
            <a:r>
              <a:rPr lang="zh-CN" altLang="en-US" dirty="0"/>
              <a:t>，</a:t>
            </a:r>
            <a:r>
              <a:rPr lang="en-US" altLang="zh-CN" dirty="0"/>
              <a:t>document</a:t>
            </a:r>
            <a:r>
              <a:rPr lang="zh-CN" altLang="en-US" dirty="0"/>
              <a:t>）来预测分数。</a:t>
            </a:r>
            <a:r>
              <a:rPr lang="en-US" altLang="zh-CN" dirty="0"/>
              <a:t>(</a:t>
            </a:r>
            <a:r>
              <a:rPr lang="zh-CN" altLang="en-US" dirty="0"/>
              <a:t>参考本页注释中的代码</a:t>
            </a:r>
            <a:r>
              <a:rPr lang="en-US" altLang="zh-CN" dirty="0"/>
              <a:t>)</a:t>
            </a:r>
          </a:p>
          <a:p>
            <a:pPr lvl="1"/>
            <a:r>
              <a:rPr lang="en-US" altLang="zh-CN" dirty="0"/>
              <a:t>sentence</a:t>
            </a:r>
            <a:r>
              <a:rPr lang="zh-CN" altLang="en-US" dirty="0"/>
              <a:t>相似</a:t>
            </a:r>
            <a:r>
              <a:rPr lang="zh-CN" altLang="en-US" dirty="0" smtClean="0"/>
              <a:t>性或者包含关系。</a:t>
            </a:r>
            <a:endParaRPr lang="en-US" altLang="zh-CN" dirty="0"/>
          </a:p>
          <a:p>
            <a:pPr lvl="1"/>
            <a:r>
              <a:rPr lang="zh-CN" altLang="en-US" dirty="0"/>
              <a:t>判断用户评论倾向</a:t>
            </a:r>
            <a:r>
              <a:rPr lang="zh-CN" altLang="en-US" dirty="0" smtClean="0"/>
              <a:t>性</a:t>
            </a:r>
            <a:r>
              <a:rPr lang="en-US" altLang="zh-CN" dirty="0" smtClean="0"/>
              <a:t>/</a:t>
            </a:r>
            <a:r>
              <a:rPr lang="zh-CN" altLang="en-US" dirty="0" smtClean="0"/>
              <a:t>情感分析。</a:t>
            </a:r>
            <a:endParaRPr lang="en-US" altLang="zh-CN" dirty="0"/>
          </a:p>
          <a:p>
            <a:pPr lvl="1"/>
            <a:r>
              <a:rPr lang="zh-CN" altLang="en-US" dirty="0"/>
              <a:t>获得</a:t>
            </a:r>
            <a:r>
              <a:rPr lang="en-US" altLang="zh-CN" dirty="0"/>
              <a:t>sentence embedding</a:t>
            </a:r>
            <a:r>
              <a:rPr lang="zh-CN" altLang="en-US" dirty="0"/>
              <a:t>或者</a:t>
            </a:r>
            <a:r>
              <a:rPr lang="en-US" altLang="zh-CN" dirty="0"/>
              <a:t>id embedding</a:t>
            </a:r>
            <a:r>
              <a:rPr lang="zh-CN" altLang="en-US" dirty="0"/>
              <a:t>送入下游任</a:t>
            </a:r>
            <a:r>
              <a:rPr lang="zh-CN" altLang="en-US" dirty="0" smtClean="0"/>
              <a:t>务</a:t>
            </a:r>
            <a:endParaRPr lang="en-US" altLang="zh-CN" dirty="0" smtClean="0"/>
          </a:p>
          <a:p>
            <a:pPr lvl="1"/>
            <a:r>
              <a:rPr lang="en-US" altLang="zh-CN" dirty="0" smtClean="0"/>
              <a:t>Entity to vector</a:t>
            </a:r>
            <a:r>
              <a:rPr lang="zh-CN" altLang="en-US" dirty="0" smtClean="0"/>
              <a:t>：</a:t>
            </a:r>
            <a:r>
              <a:rPr lang="en-US" altLang="zh-CN" dirty="0" smtClean="0"/>
              <a:t>everything can be embedded</a:t>
            </a:r>
            <a:endParaRPr lang="en-US" altLang="zh-CN" dirty="0"/>
          </a:p>
          <a:p>
            <a:endParaRPr lang="en-US" dirty="0"/>
          </a:p>
        </p:txBody>
      </p:sp>
    </p:spTree>
    <p:extLst>
      <p:ext uri="{BB962C8B-B14F-4D97-AF65-F5344CB8AC3E}">
        <p14:creationId xmlns:p14="http://schemas.microsoft.com/office/powerpoint/2010/main" val="29754725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65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80606"/>
            <a:ext cx="10515600" cy="4596357"/>
          </a:xfrm>
        </p:spPr>
        <p:txBody>
          <a:bodyPr>
            <a:normAutofit fontScale="85000" lnSpcReduction="10000"/>
          </a:bodyPr>
          <a:lstStyle/>
          <a:p>
            <a:pPr lvl="1"/>
            <a:r>
              <a:rPr lang="zh-CN" altLang="en-US" b="1" dirty="0"/>
              <a:t>推荐</a:t>
            </a:r>
            <a:r>
              <a:rPr lang="en-US" altLang="zh-CN" b="1" dirty="0"/>
              <a:t>item</a:t>
            </a:r>
            <a:r>
              <a:rPr lang="zh-CN" altLang="en-US" dirty="0" smtClean="0"/>
              <a:t>：</a:t>
            </a:r>
            <a:endParaRPr lang="en-US" altLang="zh-CN" dirty="0" smtClean="0"/>
          </a:p>
          <a:p>
            <a:pPr lvl="2"/>
            <a:r>
              <a:rPr lang="zh-CN" altLang="en-US" b="1" dirty="0"/>
              <a:t>既</a:t>
            </a:r>
            <a:r>
              <a:rPr lang="zh-CN" altLang="en-US" b="1" dirty="0" smtClean="0"/>
              <a:t>然能把</a:t>
            </a:r>
            <a:r>
              <a:rPr lang="en-US" altLang="zh-CN" b="1" dirty="0" err="1" smtClean="0"/>
              <a:t>userid</a:t>
            </a:r>
            <a:r>
              <a:rPr lang="zh-CN" altLang="en-US" b="1" dirty="0" smtClean="0"/>
              <a:t>和这个</a:t>
            </a:r>
            <a:r>
              <a:rPr lang="en-US" altLang="zh-CN" b="1" dirty="0" err="1" smtClean="0"/>
              <a:t>userid</a:t>
            </a:r>
            <a:r>
              <a:rPr lang="zh-CN" altLang="en-US" b="1" dirty="0" smtClean="0"/>
              <a:t>在某个预定窗口内发生的交易序列（</a:t>
            </a:r>
            <a:r>
              <a:rPr lang="en-US" altLang="zh-CN" b="1" dirty="0" err="1" smtClean="0"/>
              <a:t>itemid</a:t>
            </a:r>
            <a:r>
              <a:rPr lang="en-US" altLang="zh-CN" b="1" dirty="0" smtClean="0"/>
              <a:t> sequence</a:t>
            </a:r>
            <a:r>
              <a:rPr lang="zh-CN" altLang="en-US" b="1" dirty="0" smtClean="0"/>
              <a:t>）组成一个</a:t>
            </a:r>
            <a:r>
              <a:rPr lang="en-US" altLang="zh-CN" b="1" dirty="0" smtClean="0"/>
              <a:t>pair</a:t>
            </a:r>
            <a:r>
              <a:rPr lang="zh-CN" altLang="en-US" b="1" dirty="0" smtClean="0"/>
              <a:t>作为正样本，那是否可以通过</a:t>
            </a:r>
            <a:r>
              <a:rPr lang="en-US" altLang="zh-CN" b="1" dirty="0" smtClean="0"/>
              <a:t>SM</a:t>
            </a:r>
            <a:r>
              <a:rPr lang="zh-CN" altLang="en-US" b="1" dirty="0" smtClean="0"/>
              <a:t>的</a:t>
            </a:r>
            <a:r>
              <a:rPr lang="en-US" altLang="zh-CN" b="1" dirty="0" smtClean="0"/>
              <a:t>Obect2Vec</a:t>
            </a:r>
            <a:r>
              <a:rPr lang="zh-CN" altLang="en-US" b="1" dirty="0" smtClean="0"/>
              <a:t>算法训练并最终获得每个</a:t>
            </a:r>
            <a:r>
              <a:rPr lang="en-US" altLang="zh-CN" b="1" dirty="0" err="1" smtClean="0"/>
              <a:t>itemid</a:t>
            </a:r>
            <a:r>
              <a:rPr lang="zh-CN" altLang="en-US" b="1" dirty="0" smtClean="0"/>
              <a:t>的</a:t>
            </a:r>
            <a:r>
              <a:rPr lang="en-US" altLang="zh-CN" b="1" dirty="0" smtClean="0"/>
              <a:t>embedding</a:t>
            </a:r>
            <a:r>
              <a:rPr lang="zh-CN" altLang="en-US" b="1" dirty="0" smtClean="0"/>
              <a:t>呢</a:t>
            </a:r>
            <a:r>
              <a:rPr lang="zh-CN" altLang="en-US" dirty="0" smtClean="0"/>
              <a:t>？</a:t>
            </a:r>
            <a:endParaRPr lang="en-US" altLang="zh-CN" dirty="0" smtClean="0"/>
          </a:p>
          <a:p>
            <a:pPr lvl="3"/>
            <a:r>
              <a:rPr lang="zh-CN" altLang="en-US" b="1" dirty="0"/>
              <a:t>不可</a:t>
            </a:r>
            <a:r>
              <a:rPr lang="zh-CN" altLang="en-US" b="1" dirty="0" smtClean="0"/>
              <a:t>以</a:t>
            </a:r>
            <a:r>
              <a:rPr lang="zh-CN" altLang="en-US" dirty="0" smtClean="0"/>
              <a:t>。</a:t>
            </a:r>
            <a:endParaRPr lang="en-US" altLang="zh-CN" dirty="0" smtClean="0"/>
          </a:p>
          <a:p>
            <a:pPr lvl="3"/>
            <a:r>
              <a:rPr lang="zh-CN" altLang="en-US" dirty="0"/>
              <a:t>但</a:t>
            </a:r>
            <a:r>
              <a:rPr lang="zh-CN" altLang="en-US" dirty="0" smtClean="0"/>
              <a:t>是</a:t>
            </a:r>
            <a:r>
              <a:rPr lang="zh-CN" altLang="en-US" b="1" dirty="0" smtClean="0"/>
              <a:t>可以获得这个</a:t>
            </a:r>
            <a:r>
              <a:rPr lang="en-US" altLang="zh-CN" b="1" dirty="0" err="1" smtClean="0"/>
              <a:t>userid</a:t>
            </a:r>
            <a:r>
              <a:rPr lang="zh-CN" altLang="en-US" b="1" dirty="0" smtClean="0"/>
              <a:t>的</a:t>
            </a:r>
            <a:r>
              <a:rPr lang="en-US" altLang="zh-CN" b="1" dirty="0" smtClean="0"/>
              <a:t>embedding</a:t>
            </a:r>
            <a:r>
              <a:rPr lang="zh-CN" altLang="en-US" dirty="0" smtClean="0"/>
              <a:t>；这个相当于对</a:t>
            </a:r>
            <a:r>
              <a:rPr lang="zh-CN" altLang="en-US" b="1" dirty="0" smtClean="0"/>
              <a:t>用户的短期兴趣建模</a:t>
            </a:r>
            <a:r>
              <a:rPr lang="zh-CN" altLang="en-US" dirty="0" smtClean="0"/>
              <a:t>。</a:t>
            </a:r>
            <a:endParaRPr lang="en-US" altLang="zh-CN" dirty="0" smtClean="0"/>
          </a:p>
          <a:p>
            <a:pPr lvl="3"/>
            <a:r>
              <a:rPr lang="zh-CN" altLang="en-US" dirty="0"/>
              <a:t>为</a:t>
            </a:r>
            <a:r>
              <a:rPr lang="zh-CN" altLang="en-US" dirty="0" smtClean="0"/>
              <a:t>了获得某个</a:t>
            </a:r>
            <a:r>
              <a:rPr lang="en-US" altLang="zh-CN" dirty="0" err="1" smtClean="0"/>
              <a:t>userid</a:t>
            </a:r>
            <a:r>
              <a:rPr lang="zh-CN" altLang="en-US" dirty="0" smtClean="0"/>
              <a:t>的足够多的样本，可以使</a:t>
            </a:r>
            <a:r>
              <a:rPr lang="zh-CN" altLang="en-US" b="1" dirty="0" smtClean="0"/>
              <a:t>用滑窗的方式来构造更多的样本</a:t>
            </a:r>
            <a:r>
              <a:rPr lang="zh-CN" altLang="en-US" dirty="0" smtClean="0"/>
              <a:t>。</a:t>
            </a:r>
            <a:endParaRPr lang="en-US" altLang="zh-CN" dirty="0"/>
          </a:p>
          <a:p>
            <a:pPr lvl="2"/>
            <a:r>
              <a:rPr lang="zh-CN" altLang="en-US" dirty="0"/>
              <a:t>如</a:t>
            </a:r>
            <a:r>
              <a:rPr lang="zh-CN" altLang="en-US" dirty="0" smtClean="0"/>
              <a:t>何利用</a:t>
            </a:r>
            <a:r>
              <a:rPr lang="en-US" altLang="zh-CN" dirty="0" smtClean="0"/>
              <a:t>SM</a:t>
            </a:r>
            <a:r>
              <a:rPr lang="zh-CN" altLang="en-US" dirty="0" smtClean="0"/>
              <a:t>的</a:t>
            </a:r>
            <a:r>
              <a:rPr lang="en-US" altLang="zh-CN" dirty="0" smtClean="0"/>
              <a:t>Object2Vec</a:t>
            </a:r>
            <a:r>
              <a:rPr lang="zh-CN" altLang="en-US" dirty="0" smtClean="0"/>
              <a:t>获得</a:t>
            </a:r>
            <a:r>
              <a:rPr lang="en-US" altLang="zh-CN" dirty="0" err="1" smtClean="0"/>
              <a:t>itemid</a:t>
            </a:r>
            <a:r>
              <a:rPr lang="zh-CN" altLang="en-US" dirty="0" smtClean="0"/>
              <a:t>的</a:t>
            </a:r>
            <a:r>
              <a:rPr lang="en-US" altLang="zh-CN" dirty="0" smtClean="0"/>
              <a:t>embedding</a:t>
            </a:r>
            <a:r>
              <a:rPr lang="zh-CN" altLang="en-US" dirty="0" smtClean="0"/>
              <a:t>？</a:t>
            </a:r>
            <a:endParaRPr lang="en-US" altLang="zh-CN" dirty="0" smtClean="0"/>
          </a:p>
          <a:p>
            <a:pPr lvl="3"/>
            <a:r>
              <a:rPr lang="zh-CN" altLang="en-US" dirty="0" smtClean="0"/>
              <a:t>训</a:t>
            </a:r>
            <a:r>
              <a:rPr lang="zh-CN" altLang="en-US" dirty="0"/>
              <a:t>练</a:t>
            </a:r>
            <a:r>
              <a:rPr lang="zh-CN" altLang="en-US" dirty="0" smtClean="0"/>
              <a:t>时：</a:t>
            </a:r>
            <a:endParaRPr lang="en-US" altLang="zh-CN" dirty="0" smtClean="0"/>
          </a:p>
          <a:p>
            <a:pPr lvl="4"/>
            <a:r>
              <a:rPr lang="zh-CN" altLang="en-US" dirty="0" smtClean="0"/>
              <a:t>单</a:t>
            </a:r>
            <a:r>
              <a:rPr lang="zh-CN" altLang="en-US" dirty="0"/>
              <a:t>个</a:t>
            </a:r>
            <a:r>
              <a:rPr lang="en-US" altLang="zh-CN" dirty="0" err="1"/>
              <a:t>userid</a:t>
            </a:r>
            <a:r>
              <a:rPr lang="zh-CN" altLang="en-US" dirty="0"/>
              <a:t>发生过行为的</a:t>
            </a:r>
            <a:r>
              <a:rPr lang="en-US" altLang="zh-CN" dirty="0" err="1"/>
              <a:t>itemid</a:t>
            </a:r>
            <a:r>
              <a:rPr lang="zh-CN" altLang="en-US" dirty="0"/>
              <a:t>都作为</a:t>
            </a:r>
            <a:r>
              <a:rPr lang="en-US" altLang="zh-CN" dirty="0"/>
              <a:t>(</a:t>
            </a:r>
            <a:r>
              <a:rPr lang="en-US" altLang="zh-CN" dirty="0" err="1"/>
              <a:t>userid</a:t>
            </a:r>
            <a:r>
              <a:rPr lang="zh-CN" altLang="en-US" dirty="0"/>
              <a:t>，</a:t>
            </a:r>
            <a:r>
              <a:rPr lang="en-US" altLang="zh-CN" dirty="0" err="1"/>
              <a:t>Itemid</a:t>
            </a:r>
            <a:r>
              <a:rPr lang="zh-CN" altLang="en-US" dirty="0"/>
              <a:t>，</a:t>
            </a:r>
            <a:r>
              <a:rPr lang="en-US" altLang="zh-CN" dirty="0" err="1"/>
              <a:t>rating_label</a:t>
            </a:r>
            <a:r>
              <a:rPr lang="en-US" altLang="zh-CN" dirty="0"/>
              <a:t>)</a:t>
            </a:r>
            <a:r>
              <a:rPr lang="zh-CN" altLang="en-US" dirty="0"/>
              <a:t>这样的样本送入模型。</a:t>
            </a:r>
            <a:endParaRPr lang="en-US" altLang="zh-CN" dirty="0"/>
          </a:p>
          <a:p>
            <a:pPr lvl="3"/>
            <a:r>
              <a:rPr lang="zh-CN" altLang="en-US" dirty="0"/>
              <a:t>预测时：</a:t>
            </a:r>
            <a:endParaRPr lang="en-US" altLang="zh-CN" dirty="0"/>
          </a:p>
          <a:p>
            <a:pPr lvl="4"/>
            <a:r>
              <a:rPr lang="zh-CN" altLang="en-US" dirty="0"/>
              <a:t>通过计算</a:t>
            </a:r>
            <a:r>
              <a:rPr lang="en-US" altLang="zh-CN" dirty="0"/>
              <a:t>item</a:t>
            </a:r>
            <a:r>
              <a:rPr lang="zh-CN" altLang="en-US" dirty="0"/>
              <a:t>之间的</a:t>
            </a:r>
            <a:r>
              <a:rPr lang="en-US" altLang="zh-CN" dirty="0"/>
              <a:t>embedding</a:t>
            </a:r>
            <a:r>
              <a:rPr lang="zh-CN" altLang="en-US" dirty="0"/>
              <a:t>向量的相似度找到</a:t>
            </a:r>
            <a:r>
              <a:rPr lang="en-US" altLang="zh-CN" dirty="0" err="1"/>
              <a:t>topN</a:t>
            </a:r>
            <a:r>
              <a:rPr lang="zh-CN" altLang="en-US" dirty="0"/>
              <a:t>相似的</a:t>
            </a:r>
            <a:r>
              <a:rPr lang="en-US" altLang="zh-CN" dirty="0"/>
              <a:t>item</a:t>
            </a:r>
            <a:r>
              <a:rPr lang="zh-CN" altLang="en-US" dirty="0"/>
              <a:t>来推荐给某个</a:t>
            </a:r>
            <a:r>
              <a:rPr lang="en-US" altLang="zh-CN" dirty="0" err="1"/>
              <a:t>userID</a:t>
            </a:r>
            <a:r>
              <a:rPr lang="zh-CN" altLang="en-US" dirty="0"/>
              <a:t>，即基于</a:t>
            </a:r>
            <a:r>
              <a:rPr lang="en-US" altLang="zh-CN" dirty="0"/>
              <a:t>item</a:t>
            </a:r>
            <a:r>
              <a:rPr lang="zh-CN" altLang="en-US" dirty="0"/>
              <a:t>的协同过滤</a:t>
            </a:r>
            <a:r>
              <a:rPr lang="zh-CN" altLang="en-US" dirty="0" smtClean="0"/>
              <a:t>。</a:t>
            </a:r>
            <a:endParaRPr lang="en-US" altLang="zh-CN" dirty="0" smtClean="0"/>
          </a:p>
          <a:p>
            <a:pPr lvl="5"/>
            <a:r>
              <a:rPr lang="en-US" altLang="zh-CN" dirty="0" smtClean="0"/>
              <a:t>Item</a:t>
            </a:r>
            <a:r>
              <a:rPr lang="zh-CN" altLang="en-US" dirty="0" smtClean="0"/>
              <a:t>一般相对来说比较静态，因此可以把</a:t>
            </a:r>
            <a:r>
              <a:rPr lang="en-US" altLang="zh-CN" dirty="0" smtClean="0"/>
              <a:t>item</a:t>
            </a:r>
            <a:r>
              <a:rPr lang="zh-CN" altLang="en-US" dirty="0" smtClean="0"/>
              <a:t>的</a:t>
            </a:r>
            <a:r>
              <a:rPr lang="en-US" altLang="zh-CN" dirty="0" smtClean="0"/>
              <a:t>embedding</a:t>
            </a:r>
            <a:r>
              <a:rPr lang="zh-CN" altLang="en-US" dirty="0"/>
              <a:t>预</a:t>
            </a:r>
            <a:r>
              <a:rPr lang="zh-CN" altLang="en-US" dirty="0" smtClean="0"/>
              <a:t>取并保存，之后利用高性能索引库来获取某个</a:t>
            </a:r>
            <a:r>
              <a:rPr lang="en-US" altLang="zh-CN" dirty="0" smtClean="0"/>
              <a:t>item</a:t>
            </a:r>
            <a:r>
              <a:rPr lang="zh-CN" altLang="en-US" dirty="0" smtClean="0"/>
              <a:t>的</a:t>
            </a:r>
            <a:r>
              <a:rPr lang="en-US" altLang="zh-CN" dirty="0" err="1" smtClean="0"/>
              <a:t>topN</a:t>
            </a:r>
            <a:r>
              <a:rPr lang="zh-CN" altLang="en-US" dirty="0" smtClean="0"/>
              <a:t>相似</a:t>
            </a:r>
            <a:r>
              <a:rPr lang="en-US" altLang="zh-CN" dirty="0"/>
              <a:t>item</a:t>
            </a:r>
            <a:r>
              <a:rPr lang="zh-CN" altLang="en-US" dirty="0" smtClean="0"/>
              <a:t>；甚至可以把某</a:t>
            </a:r>
            <a:r>
              <a:rPr lang="en-US" altLang="zh-CN" dirty="0" err="1" smtClean="0"/>
              <a:t>itemid</a:t>
            </a:r>
            <a:r>
              <a:rPr lang="zh-CN" altLang="en-US" dirty="0" smtClean="0"/>
              <a:t>的</a:t>
            </a:r>
            <a:r>
              <a:rPr lang="en-US" altLang="zh-CN" dirty="0" err="1" smtClean="0"/>
              <a:t>topN</a:t>
            </a:r>
            <a:r>
              <a:rPr lang="zh-CN" altLang="en-US" dirty="0" smtClean="0"/>
              <a:t>相似的</a:t>
            </a:r>
            <a:r>
              <a:rPr lang="en-US" altLang="zh-CN" dirty="0" err="1" smtClean="0"/>
              <a:t>itemid</a:t>
            </a:r>
            <a:r>
              <a:rPr lang="zh-CN" altLang="en-US" dirty="0" smtClean="0"/>
              <a:t>保存在</a:t>
            </a:r>
            <a:r>
              <a:rPr lang="en-US" altLang="zh-CN" dirty="0" smtClean="0"/>
              <a:t>memory-based</a:t>
            </a:r>
            <a:r>
              <a:rPr lang="zh-CN" altLang="en-US" dirty="0" smtClean="0"/>
              <a:t>的</a:t>
            </a:r>
            <a:r>
              <a:rPr lang="en-US" altLang="zh-CN" dirty="0" err="1" smtClean="0"/>
              <a:t>nosql</a:t>
            </a:r>
            <a:r>
              <a:rPr lang="zh-CN" altLang="en-US" dirty="0" smtClean="0"/>
              <a:t>比如使用</a:t>
            </a:r>
            <a:r>
              <a:rPr lang="en-US" altLang="zh-CN" dirty="0" err="1" smtClean="0"/>
              <a:t>redis</a:t>
            </a:r>
            <a:r>
              <a:rPr lang="zh-CN" altLang="en-US" dirty="0" smtClean="0"/>
              <a:t>的</a:t>
            </a:r>
            <a:r>
              <a:rPr lang="en-US" altLang="zh-CN" dirty="0" err="1" smtClean="0"/>
              <a:t>hashkey</a:t>
            </a:r>
            <a:r>
              <a:rPr lang="zh-CN" altLang="en-US" dirty="0" smtClean="0"/>
              <a:t>来存储。</a:t>
            </a:r>
            <a:endParaRPr lang="en-US" altLang="zh-CN" dirty="0"/>
          </a:p>
          <a:p>
            <a:pPr lvl="4"/>
            <a:r>
              <a:rPr lang="zh-CN" altLang="en-US" dirty="0"/>
              <a:t>也可以计算</a:t>
            </a:r>
            <a:r>
              <a:rPr lang="en-US" altLang="zh-CN" dirty="0" err="1"/>
              <a:t>userid</a:t>
            </a:r>
            <a:r>
              <a:rPr lang="zh-CN" altLang="en-US" dirty="0"/>
              <a:t>之间</a:t>
            </a:r>
            <a:r>
              <a:rPr lang="en-US" altLang="zh-CN" dirty="0"/>
              <a:t>embedding</a:t>
            </a:r>
            <a:r>
              <a:rPr lang="zh-CN" altLang="en-US" dirty="0"/>
              <a:t>向量的相似性，把相似用户的</a:t>
            </a:r>
            <a:r>
              <a:rPr lang="en-US" altLang="zh-CN" dirty="0"/>
              <a:t>rating</a:t>
            </a:r>
            <a:r>
              <a:rPr lang="zh-CN" altLang="en-US" dirty="0"/>
              <a:t>高的商品推荐给某个</a:t>
            </a:r>
            <a:r>
              <a:rPr lang="en-US" altLang="zh-CN" dirty="0" err="1"/>
              <a:t>userid</a:t>
            </a:r>
            <a:r>
              <a:rPr lang="zh-CN" altLang="en-US" dirty="0"/>
              <a:t>，即基于</a:t>
            </a:r>
            <a:r>
              <a:rPr lang="en-US" altLang="zh-CN" dirty="0"/>
              <a:t>user</a:t>
            </a:r>
            <a:r>
              <a:rPr lang="zh-CN" altLang="en-US" dirty="0"/>
              <a:t>的协同过滤。</a:t>
            </a:r>
            <a:endParaRPr lang="en-US" altLang="zh-CN" dirty="0"/>
          </a:p>
          <a:p>
            <a:pPr lvl="4"/>
            <a:r>
              <a:rPr lang="zh-CN" altLang="en-US" dirty="0"/>
              <a:t>送入所有的</a:t>
            </a:r>
            <a:r>
              <a:rPr lang="en-US" altLang="zh-CN" dirty="0" err="1"/>
              <a:t>itemID</a:t>
            </a:r>
            <a:r>
              <a:rPr lang="zh-CN" altLang="en-US" dirty="0"/>
              <a:t>与当前某个</a:t>
            </a:r>
            <a:r>
              <a:rPr lang="en-US" altLang="zh-CN" dirty="0" err="1"/>
              <a:t>userID</a:t>
            </a:r>
            <a:r>
              <a:rPr lang="zh-CN" altLang="en-US" dirty="0"/>
              <a:t>组成的多个类似这样的格式（</a:t>
            </a:r>
            <a:r>
              <a:rPr lang="en-US" altLang="zh-CN" dirty="0" err="1"/>
              <a:t>userID</a:t>
            </a:r>
            <a:r>
              <a:rPr lang="zh-CN" altLang="en-US" dirty="0"/>
              <a:t>，</a:t>
            </a:r>
            <a:r>
              <a:rPr lang="en-US" altLang="zh-CN" dirty="0" err="1"/>
              <a:t>itemID</a:t>
            </a:r>
            <a:r>
              <a:rPr lang="zh-CN" altLang="en-US" dirty="0"/>
              <a:t>）来预测，即基于模型的协同过滤。</a:t>
            </a:r>
            <a:endParaRPr lang="en-US" altLang="zh-CN" dirty="0"/>
          </a:p>
          <a:p>
            <a:endParaRPr lang="en-US" dirty="0"/>
          </a:p>
        </p:txBody>
      </p:sp>
    </p:spTree>
    <p:extLst>
      <p:ext uri="{BB962C8B-B14F-4D97-AF65-F5344CB8AC3E}">
        <p14:creationId xmlns:p14="http://schemas.microsoft.com/office/powerpoint/2010/main" val="9292553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lnSpcReduction="10000"/>
          </a:bodyPr>
          <a:lstStyle/>
          <a:p>
            <a:r>
              <a:rPr lang="en-US" altLang="zh-CN" dirty="0" smtClean="0"/>
              <a:t>Tips</a:t>
            </a:r>
            <a:r>
              <a:rPr lang="zh-CN" altLang="en-US" dirty="0" smtClean="0"/>
              <a:t>：</a:t>
            </a:r>
            <a:endParaRPr lang="en-US" altLang="zh-CN" dirty="0" smtClean="0"/>
          </a:p>
          <a:p>
            <a:pPr lvl="1"/>
            <a:r>
              <a:rPr lang="zh-CN" altLang="en-US" dirty="0"/>
              <a:t>超参</a:t>
            </a:r>
            <a:r>
              <a:rPr lang="zh-CN" altLang="en-US" dirty="0" smtClean="0"/>
              <a:t>数</a:t>
            </a:r>
            <a:r>
              <a:rPr lang="en-US" dirty="0" err="1" smtClean="0"/>
              <a:t>enc_dim</a:t>
            </a:r>
            <a:r>
              <a:rPr lang="zh-CN" altLang="en-US" dirty="0"/>
              <a:t>指的</a:t>
            </a:r>
            <a:r>
              <a:rPr lang="zh-CN" altLang="en-US" dirty="0" smtClean="0"/>
              <a:t>是</a:t>
            </a:r>
            <a:r>
              <a:rPr lang="en-US" altLang="zh-CN" dirty="0" smtClean="0"/>
              <a:t>encoder</a:t>
            </a:r>
            <a:r>
              <a:rPr lang="zh-CN" altLang="en-US" dirty="0"/>
              <a:t>输</a:t>
            </a:r>
            <a:r>
              <a:rPr lang="zh-CN" altLang="en-US" dirty="0" smtClean="0"/>
              <a:t>出的维度。</a:t>
            </a:r>
            <a:endParaRPr lang="en-US" altLang="zh-CN" dirty="0" smtClean="0"/>
          </a:p>
          <a:p>
            <a:pPr lvl="2"/>
            <a:r>
              <a:rPr lang="zh-CN" altLang="en-US" dirty="0"/>
              <a:t>两</a:t>
            </a:r>
            <a:r>
              <a:rPr lang="zh-CN" altLang="en-US" dirty="0" smtClean="0"/>
              <a:t>个</a:t>
            </a:r>
            <a:r>
              <a:rPr lang="en-US" altLang="zh-CN" dirty="0" smtClean="0"/>
              <a:t>encoder</a:t>
            </a:r>
            <a:r>
              <a:rPr lang="zh-CN" altLang="en-US" dirty="0" smtClean="0"/>
              <a:t>要求的输出维度必须一致。</a:t>
            </a:r>
            <a:endParaRPr lang="en-US" altLang="zh-CN" dirty="0" smtClean="0"/>
          </a:p>
          <a:p>
            <a:pPr lvl="1"/>
            <a:r>
              <a:rPr lang="zh-CN" altLang="en-US" dirty="0"/>
              <a:t>超参</a:t>
            </a:r>
            <a:r>
              <a:rPr lang="zh-CN" altLang="en-US" dirty="0" smtClean="0"/>
              <a:t>数</a:t>
            </a:r>
            <a:r>
              <a:rPr lang="en-US" dirty="0" smtClean="0"/>
              <a:t>enc0_token_embedding_dim</a:t>
            </a:r>
            <a:r>
              <a:rPr lang="zh-CN" altLang="en-US" dirty="0" smtClean="0"/>
              <a:t>和</a:t>
            </a:r>
            <a:r>
              <a:rPr lang="en-US" dirty="0" smtClean="0"/>
              <a:t>enc</a:t>
            </a:r>
            <a:r>
              <a:rPr lang="en-US" altLang="zh-CN" dirty="0" smtClean="0"/>
              <a:t>1</a:t>
            </a:r>
            <a:r>
              <a:rPr lang="en-US" dirty="0" smtClean="0"/>
              <a:t>_token_embedding_dim</a:t>
            </a:r>
            <a:r>
              <a:rPr lang="zh-CN" altLang="en-US" dirty="0" smtClean="0"/>
              <a:t>则指的是输入的</a:t>
            </a:r>
            <a:r>
              <a:rPr lang="en-US" altLang="zh-CN" dirty="0" smtClean="0"/>
              <a:t>token</a:t>
            </a:r>
            <a:r>
              <a:rPr lang="zh-CN" altLang="en-US" dirty="0" smtClean="0"/>
              <a:t>的</a:t>
            </a:r>
            <a:r>
              <a:rPr lang="en-US" altLang="zh-CN" dirty="0" smtClean="0"/>
              <a:t>embedding vector</a:t>
            </a:r>
            <a:r>
              <a:rPr lang="zh-CN" altLang="en-US" dirty="0" smtClean="0"/>
              <a:t>长度。</a:t>
            </a:r>
            <a:endParaRPr lang="en-US" altLang="zh-CN" dirty="0" smtClean="0"/>
          </a:p>
          <a:p>
            <a:pPr lvl="2"/>
            <a:r>
              <a:rPr lang="zh-CN" altLang="en-US" dirty="0"/>
              <a:t>如</a:t>
            </a:r>
            <a:r>
              <a:rPr lang="zh-CN" altLang="en-US" dirty="0" smtClean="0"/>
              <a:t>果</a:t>
            </a:r>
            <a:r>
              <a:rPr lang="en-US" altLang="zh-CN" dirty="0" smtClean="0"/>
              <a:t>pair</a:t>
            </a:r>
            <a:r>
              <a:rPr lang="zh-CN" altLang="en-US" dirty="0" smtClean="0"/>
              <a:t>是同质的比如都是句子或者是两个产品的</a:t>
            </a:r>
            <a:r>
              <a:rPr lang="en-US" altLang="zh-CN" dirty="0" smtClean="0"/>
              <a:t>id</a:t>
            </a:r>
            <a:r>
              <a:rPr lang="zh-CN" altLang="en-US" dirty="0" smtClean="0"/>
              <a:t>，那么可以设置超参数</a:t>
            </a:r>
            <a:r>
              <a:rPr lang="en-US" dirty="0" err="1" smtClean="0"/>
              <a:t>tied_token_embedding_weight</a:t>
            </a:r>
            <a:r>
              <a:rPr lang="zh-CN" altLang="en-US" dirty="0" smtClean="0"/>
              <a:t>为</a:t>
            </a:r>
            <a:r>
              <a:rPr lang="en-US" altLang="zh-CN" dirty="0" smtClean="0"/>
              <a:t>True</a:t>
            </a:r>
            <a:r>
              <a:rPr lang="zh-CN" altLang="en-US" dirty="0"/>
              <a:t>在</a:t>
            </a:r>
            <a:r>
              <a:rPr lang="zh-CN" altLang="en-US" dirty="0" smtClean="0"/>
              <a:t>两个</a:t>
            </a:r>
            <a:r>
              <a:rPr lang="en-US" altLang="zh-CN" dirty="0" smtClean="0"/>
              <a:t>encoder token embedding layer</a:t>
            </a:r>
            <a:r>
              <a:rPr lang="zh-CN" altLang="en-US" dirty="0" smtClean="0"/>
              <a:t>上共享</a:t>
            </a:r>
            <a:r>
              <a:rPr lang="en-US" altLang="zh-CN" dirty="0" smtClean="0"/>
              <a:t>embedding</a:t>
            </a:r>
            <a:r>
              <a:rPr lang="zh-CN" altLang="en-US" dirty="0" smtClean="0"/>
              <a:t>向量（这样学习效果更好）。</a:t>
            </a:r>
            <a:endParaRPr lang="en-US" altLang="zh-CN" dirty="0" smtClean="0"/>
          </a:p>
          <a:p>
            <a:pPr lvl="1"/>
            <a:r>
              <a:rPr lang="en-US" altLang="zh-CN" dirty="0" smtClean="0"/>
              <a:t>Encoder</a:t>
            </a:r>
            <a:r>
              <a:rPr lang="zh-CN" altLang="en-US" dirty="0" smtClean="0"/>
              <a:t>的</a:t>
            </a:r>
            <a:r>
              <a:rPr lang="en-US" altLang="zh-CN" dirty="0" smtClean="0"/>
              <a:t>token embedding</a:t>
            </a:r>
            <a:r>
              <a:rPr lang="zh-CN" altLang="en-US" dirty="0" smtClean="0"/>
              <a:t>可以使用</a:t>
            </a:r>
            <a:r>
              <a:rPr lang="en-US" altLang="zh-CN" dirty="0" err="1" smtClean="0"/>
              <a:t>pretrain</a:t>
            </a:r>
            <a:r>
              <a:rPr lang="zh-CN" altLang="en-US" dirty="0" smtClean="0"/>
              <a:t>的，而且可以选择使用</a:t>
            </a:r>
            <a:r>
              <a:rPr lang="en-US" altLang="zh-CN" dirty="0" err="1" smtClean="0"/>
              <a:t>pretrain</a:t>
            </a:r>
            <a:r>
              <a:rPr lang="zh-CN" altLang="en-US" dirty="0" smtClean="0"/>
              <a:t>的</a:t>
            </a:r>
            <a:r>
              <a:rPr lang="en-US" altLang="zh-CN" dirty="0" smtClean="0"/>
              <a:t>token embedding</a:t>
            </a:r>
            <a:r>
              <a:rPr lang="zh-CN" altLang="en-US" dirty="0" smtClean="0"/>
              <a:t>是否</a:t>
            </a:r>
            <a:r>
              <a:rPr lang="en-US" altLang="zh-CN" dirty="0" smtClean="0"/>
              <a:t>freeze</a:t>
            </a:r>
            <a:r>
              <a:rPr lang="zh-CN" altLang="en-US" dirty="0" smtClean="0"/>
              <a:t>。</a:t>
            </a:r>
            <a:endParaRPr lang="en-US" altLang="zh-CN" dirty="0" smtClean="0"/>
          </a:p>
          <a:p>
            <a:pPr lvl="1"/>
            <a:r>
              <a:rPr lang="zh-CN" altLang="en-US" dirty="0" smtClean="0"/>
              <a:t>在训练过程中更新</a:t>
            </a:r>
            <a:r>
              <a:rPr lang="en-US" altLang="zh-CN" dirty="0" smtClean="0"/>
              <a:t>token embedding</a:t>
            </a:r>
            <a:r>
              <a:rPr lang="zh-CN" altLang="en-US" dirty="0" smtClean="0"/>
              <a:t>时，可以选择设置超参数</a:t>
            </a:r>
            <a:r>
              <a:rPr lang="en-US" dirty="0" err="1" smtClean="0"/>
              <a:t>token_embedding_storage_type</a:t>
            </a:r>
            <a:r>
              <a:rPr lang="zh-CN" altLang="en-US" dirty="0" smtClean="0"/>
              <a:t>为</a:t>
            </a:r>
            <a:r>
              <a:rPr lang="en-US" altLang="zh-CN" dirty="0" err="1" smtClean="0"/>
              <a:t>row_sparse</a:t>
            </a:r>
            <a:r>
              <a:rPr lang="zh-CN" altLang="en-US" dirty="0" smtClean="0"/>
              <a:t>来更新</a:t>
            </a:r>
            <a:r>
              <a:rPr lang="en-US" altLang="zh-CN" dirty="0" smtClean="0"/>
              <a:t>embedding table</a:t>
            </a:r>
            <a:r>
              <a:rPr lang="zh-CN" altLang="en-US" dirty="0" smtClean="0"/>
              <a:t>中对应当前</a:t>
            </a:r>
            <a:r>
              <a:rPr lang="en-US" altLang="zh-CN" dirty="0" smtClean="0"/>
              <a:t>mini batch</a:t>
            </a:r>
            <a:r>
              <a:rPr lang="zh-CN" altLang="en-US" dirty="0" smtClean="0"/>
              <a:t>出现的行来加速训练速度。</a:t>
            </a:r>
            <a:endParaRPr lang="en-US" altLang="zh-CN" dirty="0" smtClean="0"/>
          </a:p>
          <a:p>
            <a:pPr marL="457200" lvl="1" indent="0">
              <a:buNone/>
            </a:pPr>
            <a:endParaRPr lang="en-US" dirty="0"/>
          </a:p>
        </p:txBody>
      </p:sp>
    </p:spTree>
    <p:extLst>
      <p:ext uri="{BB962C8B-B14F-4D97-AF65-F5344CB8AC3E}">
        <p14:creationId xmlns:p14="http://schemas.microsoft.com/office/powerpoint/2010/main" val="31299811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内建算法</a:t>
            </a:r>
            <a:r>
              <a:rPr lang="en-US" altLang="zh-CN" dirty="0"/>
              <a:t>/</a:t>
            </a:r>
            <a:r>
              <a:rPr lang="zh-CN" altLang="en-US" dirty="0"/>
              <a:t>模型</a:t>
            </a:r>
            <a:r>
              <a:rPr lang="en-US" altLang="zh-CN" dirty="0" smtClean="0"/>
              <a:t>-----</a:t>
            </a:r>
            <a:r>
              <a:rPr lang="en-US" b="1" dirty="0"/>
              <a:t> K-Nearest Neighbors (</a:t>
            </a:r>
            <a:r>
              <a:rPr lang="en-US" b="1" dirty="0" err="1" smtClean="0"/>
              <a:t>kNN</a:t>
            </a:r>
            <a:r>
              <a:rPr lang="en-US" b="1" dirty="0" smtClean="0"/>
              <a:t>) </a:t>
            </a:r>
            <a:endParaRPr lang="en-US" dirty="0"/>
          </a:p>
        </p:txBody>
      </p:sp>
      <p:sp>
        <p:nvSpPr>
          <p:cNvPr id="3" name="Content Placeholder 2"/>
          <p:cNvSpPr>
            <a:spLocks noGrp="1"/>
          </p:cNvSpPr>
          <p:nvPr>
            <p:ph idx="1"/>
          </p:nvPr>
        </p:nvSpPr>
        <p:spPr>
          <a:xfrm>
            <a:off x="838200" y="1825625"/>
            <a:ext cx="10515600" cy="4658302"/>
          </a:xfrm>
        </p:spPr>
        <p:txBody>
          <a:bodyPr>
            <a:normAutofit fontScale="85000" lnSpcReduction="20000"/>
          </a:bodyPr>
          <a:lstStyle/>
          <a:p>
            <a:r>
              <a:rPr lang="en-US" altLang="zh-CN" dirty="0" err="1" smtClean="0"/>
              <a:t>Sagemaker</a:t>
            </a:r>
            <a:r>
              <a:rPr lang="zh-CN" altLang="en-US" dirty="0"/>
              <a:t>的</a:t>
            </a:r>
            <a:r>
              <a:rPr lang="en-US" altLang="zh-CN" dirty="0" smtClean="0"/>
              <a:t>KNN</a:t>
            </a:r>
            <a:r>
              <a:rPr lang="zh-CN" altLang="en-US" dirty="0"/>
              <a:t>是一种非</a:t>
            </a:r>
            <a:r>
              <a:rPr lang="zh-CN" altLang="en-US" dirty="0" smtClean="0"/>
              <a:t>参数化</a:t>
            </a:r>
            <a:r>
              <a:rPr lang="en-US" altLang="zh-CN" dirty="0" smtClean="0"/>
              <a:t>non-parametric</a:t>
            </a:r>
            <a:r>
              <a:rPr lang="zh-CN" altLang="en-US" dirty="0"/>
              <a:t>模型，它可以做分</a:t>
            </a:r>
            <a:r>
              <a:rPr lang="zh-CN" altLang="en-US" dirty="0" smtClean="0"/>
              <a:t>类，回归以及</a:t>
            </a:r>
            <a:r>
              <a:rPr lang="zh-CN" altLang="en-US" b="1" dirty="0" smtClean="0"/>
              <a:t>相似性搜索任务</a:t>
            </a:r>
            <a:r>
              <a:rPr lang="zh-CN" altLang="en-US" dirty="0" smtClean="0"/>
              <a:t>。</a:t>
            </a:r>
            <a:endParaRPr lang="en-US" altLang="zh-CN" dirty="0" smtClean="0"/>
          </a:p>
          <a:p>
            <a:pPr lvl="1"/>
            <a:r>
              <a:rPr lang="zh-CN" altLang="en-US" dirty="0" smtClean="0"/>
              <a:t>非</a:t>
            </a:r>
            <a:r>
              <a:rPr lang="zh-CN" altLang="en-US" dirty="0"/>
              <a:t>参数化模</a:t>
            </a:r>
            <a:r>
              <a:rPr lang="zh-CN" altLang="en-US" dirty="0" smtClean="0"/>
              <a:t>型简单</a:t>
            </a:r>
            <a:r>
              <a:rPr lang="zh-CN" altLang="en-US" dirty="0"/>
              <a:t>说</a:t>
            </a:r>
            <a:r>
              <a:rPr lang="zh-CN" altLang="en-US" dirty="0" smtClean="0"/>
              <a:t>就</a:t>
            </a:r>
            <a:r>
              <a:rPr lang="zh-CN" altLang="en-US" dirty="0"/>
              <a:t>是模型的参数数量不是固定</a:t>
            </a:r>
            <a:r>
              <a:rPr lang="zh-CN" altLang="en-US" dirty="0" smtClean="0"/>
              <a:t>的</a:t>
            </a:r>
            <a:r>
              <a:rPr lang="zh-CN" altLang="en-US" dirty="0"/>
              <a:t>或者</a:t>
            </a:r>
            <a:r>
              <a:rPr lang="zh-CN" altLang="en-US" dirty="0" smtClean="0"/>
              <a:t>根</a:t>
            </a:r>
            <a:r>
              <a:rPr lang="zh-CN" altLang="en-US" dirty="0"/>
              <a:t>本就没</a:t>
            </a:r>
            <a:r>
              <a:rPr lang="zh-CN" altLang="en-US" dirty="0" smtClean="0"/>
              <a:t>有模型参数。</a:t>
            </a:r>
            <a:endParaRPr lang="en-US" altLang="zh-CN" dirty="0" smtClean="0"/>
          </a:p>
          <a:p>
            <a:pPr lvl="2"/>
            <a:r>
              <a:rPr lang="en-US" altLang="zh-CN" dirty="0" smtClean="0"/>
              <a:t>KNN</a:t>
            </a:r>
            <a:r>
              <a:rPr lang="zh-CN" altLang="en-US" dirty="0" smtClean="0"/>
              <a:t>属于没有模型参数，也可以认为</a:t>
            </a:r>
            <a:r>
              <a:rPr lang="zh-CN" altLang="en-US" dirty="0"/>
              <a:t>根</a:t>
            </a:r>
            <a:r>
              <a:rPr lang="zh-CN" altLang="en-US" dirty="0" smtClean="0"/>
              <a:t>据不同的数据集它的模型参数不同。</a:t>
            </a:r>
            <a:endParaRPr lang="en-US" altLang="zh-CN" dirty="0" smtClean="0"/>
          </a:p>
          <a:p>
            <a:pPr lvl="2"/>
            <a:r>
              <a:rPr lang="en-US" altLang="zh-CN" dirty="0" smtClean="0"/>
              <a:t>SVM</a:t>
            </a:r>
            <a:r>
              <a:rPr lang="zh-CN" altLang="en-US" dirty="0" smtClean="0"/>
              <a:t>的模型参数则是根据数据集的支持向量个数的不同而不同。</a:t>
            </a:r>
            <a:endParaRPr lang="en-US" altLang="zh-CN" dirty="0" smtClean="0"/>
          </a:p>
          <a:p>
            <a:pPr lvl="1"/>
            <a:r>
              <a:rPr lang="zh-CN" altLang="en-US" dirty="0" smtClean="0"/>
              <a:t>参</a:t>
            </a:r>
            <a:r>
              <a:rPr lang="zh-CN" altLang="en-US" dirty="0"/>
              <a:t>数化模型的参数数量则是固定的或者假设了数据的分</a:t>
            </a:r>
            <a:r>
              <a:rPr lang="zh-CN" altLang="en-US" dirty="0" smtClean="0"/>
              <a:t>布。</a:t>
            </a:r>
            <a:endParaRPr lang="en-US" altLang="zh-CN" dirty="0" smtClean="0"/>
          </a:p>
          <a:p>
            <a:pPr lvl="2"/>
            <a:r>
              <a:rPr lang="zh-CN" altLang="en-US" dirty="0"/>
              <a:t>逻</a:t>
            </a:r>
            <a:r>
              <a:rPr lang="zh-CN" altLang="en-US" dirty="0" smtClean="0"/>
              <a:t>辑回归的模型参数根据特征维度来确定</a:t>
            </a:r>
            <a:endParaRPr lang="en-US" altLang="zh-CN" dirty="0" smtClean="0"/>
          </a:p>
          <a:p>
            <a:pPr lvl="2"/>
            <a:r>
              <a:rPr lang="en-US" altLang="zh-CN" dirty="0" smtClean="0"/>
              <a:t>native Bayes</a:t>
            </a:r>
            <a:r>
              <a:rPr lang="zh-CN" altLang="en-US" dirty="0" smtClean="0"/>
              <a:t>模型则是假设了数据的概率分布。</a:t>
            </a:r>
            <a:endParaRPr lang="en-US" altLang="zh-CN" dirty="0" smtClean="0"/>
          </a:p>
          <a:p>
            <a:pPr lvl="2"/>
            <a:r>
              <a:rPr lang="zh-CN" altLang="en-US" dirty="0" smtClean="0"/>
              <a:t>神经网络则既可以认为是参数化模型，也可以认为是非参数化模型。</a:t>
            </a:r>
            <a:endParaRPr lang="en-US" altLang="zh-CN" dirty="0"/>
          </a:p>
          <a:p>
            <a:r>
              <a:rPr lang="en-US" altLang="zh-CN" b="1" dirty="0" err="1" smtClean="0"/>
              <a:t>Sagemaker</a:t>
            </a:r>
            <a:r>
              <a:rPr lang="en-US" altLang="zh-CN" b="1" dirty="0" smtClean="0"/>
              <a:t> KNN</a:t>
            </a:r>
            <a:r>
              <a:rPr lang="zh-CN" altLang="en-US" b="1" dirty="0" smtClean="0"/>
              <a:t>的大致工作原理：</a:t>
            </a:r>
            <a:endParaRPr lang="en-US" b="1" dirty="0" smtClean="0"/>
          </a:p>
          <a:p>
            <a:pPr lvl="1"/>
            <a:r>
              <a:rPr lang="zh-CN" altLang="en-US" b="1" dirty="0" smtClean="0"/>
              <a:t>区</a:t>
            </a:r>
            <a:r>
              <a:rPr lang="zh-CN" altLang="en-US" b="1" dirty="0"/>
              <a:t>别于传统的</a:t>
            </a:r>
            <a:r>
              <a:rPr lang="en-US" altLang="zh-CN" b="1" dirty="0"/>
              <a:t>KNN</a:t>
            </a:r>
            <a:r>
              <a:rPr lang="zh-CN" altLang="en-US" b="1" dirty="0"/>
              <a:t>模</a:t>
            </a:r>
            <a:r>
              <a:rPr lang="zh-CN" altLang="en-US" b="1" dirty="0" smtClean="0"/>
              <a:t>型， </a:t>
            </a:r>
            <a:r>
              <a:rPr lang="en-US" b="1" dirty="0" err="1" smtClean="0"/>
              <a:t>Sage</a:t>
            </a:r>
            <a:r>
              <a:rPr lang="en-US" altLang="zh-CN" b="1" dirty="0" err="1" smtClean="0"/>
              <a:t>M</a:t>
            </a:r>
            <a:r>
              <a:rPr lang="en-US" b="1" dirty="0" err="1" smtClean="0"/>
              <a:t>aker</a:t>
            </a:r>
            <a:r>
              <a:rPr lang="zh-CN" altLang="en-US" b="1" dirty="0" smtClean="0"/>
              <a:t>的</a:t>
            </a:r>
            <a:r>
              <a:rPr lang="en-US" altLang="zh-CN" b="1" dirty="0" smtClean="0"/>
              <a:t>KNN </a:t>
            </a:r>
            <a:r>
              <a:rPr lang="zh-CN" altLang="en-US" b="1" dirty="0"/>
              <a:t>模型</a:t>
            </a:r>
            <a:r>
              <a:rPr lang="zh-CN" altLang="en-US" b="1" dirty="0" smtClean="0"/>
              <a:t>的</a:t>
            </a:r>
            <a:r>
              <a:rPr lang="zh-CN" altLang="en-US" b="1" dirty="0"/>
              <a:t>训练过程有三个步</a:t>
            </a:r>
            <a:r>
              <a:rPr lang="zh-CN" altLang="en-US" b="1" dirty="0" smtClean="0"/>
              <a:t>骤：</a:t>
            </a:r>
            <a:r>
              <a:rPr lang="zh-CN" altLang="en-US" b="1" dirty="0"/>
              <a:t>采样</a:t>
            </a:r>
            <a:r>
              <a:rPr lang="zh-CN" altLang="en-US" b="1" dirty="0" smtClean="0"/>
              <a:t>、</a:t>
            </a:r>
            <a:r>
              <a:rPr lang="zh-CN" altLang="en-US" b="1" dirty="0"/>
              <a:t>降维</a:t>
            </a:r>
            <a:r>
              <a:rPr lang="zh-CN" altLang="en-US" b="1" dirty="0" smtClean="0"/>
              <a:t>和</a:t>
            </a:r>
            <a:r>
              <a:rPr lang="zh-CN" altLang="en-US" b="1" dirty="0"/>
              <a:t>索引构</a:t>
            </a:r>
            <a:r>
              <a:rPr lang="zh-CN" altLang="en-US" b="1" dirty="0" smtClean="0"/>
              <a:t>建</a:t>
            </a:r>
            <a:r>
              <a:rPr lang="zh-CN" altLang="en-US" dirty="0" smtClean="0"/>
              <a:t>。</a:t>
            </a:r>
            <a:endParaRPr lang="en-US" dirty="0" smtClean="0"/>
          </a:p>
          <a:p>
            <a:pPr lvl="2"/>
            <a:r>
              <a:rPr lang="zh-CN" altLang="en-US" dirty="0" smtClean="0"/>
              <a:t>采样：</a:t>
            </a:r>
            <a:r>
              <a:rPr lang="zh-CN" altLang="en-US" dirty="0"/>
              <a:t>通过</a:t>
            </a:r>
            <a:r>
              <a:rPr lang="zh-CN" altLang="en-US" dirty="0" smtClean="0"/>
              <a:t>设置采样数据量</a:t>
            </a:r>
            <a:r>
              <a:rPr lang="en-US" altLang="zh-CN" dirty="0" err="1" smtClean="0"/>
              <a:t>sample_size</a:t>
            </a:r>
            <a:r>
              <a:rPr lang="zh-CN" altLang="en-US" dirty="0" smtClean="0"/>
              <a:t>，不需要把全量数据集用来训练，</a:t>
            </a:r>
            <a:r>
              <a:rPr lang="zh-CN" altLang="en-US" dirty="0"/>
              <a:t>目的</a:t>
            </a:r>
            <a:r>
              <a:rPr lang="zh-CN" altLang="en-US" dirty="0" smtClean="0"/>
              <a:t>是为了在可以接受的模型性能前提下减少成本和时间（</a:t>
            </a:r>
            <a:r>
              <a:rPr lang="zh-CN" altLang="en-US" b="1" dirty="0" smtClean="0"/>
              <a:t>包括训练时间和推理时间</a:t>
            </a:r>
            <a:r>
              <a:rPr lang="zh-CN" altLang="en-US" dirty="0" smtClean="0"/>
              <a:t>）</a:t>
            </a:r>
            <a:endParaRPr lang="en-US" altLang="zh-CN" dirty="0" smtClean="0"/>
          </a:p>
          <a:p>
            <a:pPr lvl="2"/>
            <a:r>
              <a:rPr lang="zh-CN" altLang="en-US" dirty="0" smtClean="0"/>
              <a:t>降维：可以设置降维的方法，对于高维度的数据集不需要自己先降维再使用</a:t>
            </a:r>
            <a:r>
              <a:rPr lang="en-US" altLang="zh-CN" dirty="0" smtClean="0"/>
              <a:t>KNN</a:t>
            </a:r>
            <a:r>
              <a:rPr lang="zh-CN" altLang="en-US" dirty="0" smtClean="0"/>
              <a:t>了</a:t>
            </a:r>
            <a:endParaRPr lang="en-US" altLang="zh-CN" dirty="0" smtClean="0"/>
          </a:p>
          <a:p>
            <a:pPr lvl="2"/>
            <a:r>
              <a:rPr lang="zh-CN" altLang="en-US" dirty="0" smtClean="0"/>
              <a:t>索引构建：利用</a:t>
            </a:r>
            <a:r>
              <a:rPr lang="en-US" altLang="zh-CN" dirty="0" smtClean="0"/>
              <a:t>FAISS</a:t>
            </a:r>
            <a:r>
              <a:rPr lang="zh-CN" altLang="en-US" dirty="0"/>
              <a:t>库来建立索引或者倒排索引，这样能加速预测时的速</a:t>
            </a:r>
            <a:r>
              <a:rPr lang="zh-CN" altLang="en-US" dirty="0" smtClean="0"/>
              <a:t>度</a:t>
            </a:r>
            <a:endParaRPr lang="en-US" altLang="zh-CN" dirty="0" smtClean="0"/>
          </a:p>
          <a:p>
            <a:pPr lvl="3"/>
            <a:r>
              <a:rPr lang="zh-CN" altLang="en-US" dirty="0" smtClean="0"/>
              <a:t>传统的</a:t>
            </a:r>
            <a:r>
              <a:rPr lang="en-US" altLang="zh-CN" dirty="0" smtClean="0"/>
              <a:t>KNN</a:t>
            </a:r>
            <a:r>
              <a:rPr lang="zh-CN" altLang="en-US" dirty="0" smtClean="0"/>
              <a:t>多采用</a:t>
            </a:r>
            <a:r>
              <a:rPr lang="en-US" altLang="zh-CN" dirty="0" smtClean="0"/>
              <a:t>KD-tree</a:t>
            </a:r>
            <a:r>
              <a:rPr lang="zh-CN" altLang="en-US" dirty="0" smtClean="0"/>
              <a:t>或者</a:t>
            </a:r>
            <a:r>
              <a:rPr lang="en-US" altLang="zh-CN" dirty="0" smtClean="0"/>
              <a:t>ball-tree</a:t>
            </a:r>
            <a:r>
              <a:rPr lang="zh-CN" altLang="en-US" dirty="0" smtClean="0"/>
              <a:t>来建立索引</a:t>
            </a:r>
            <a:endParaRPr lang="en-US" altLang="zh-CN" dirty="0"/>
          </a:p>
          <a:p>
            <a:endParaRPr lang="en-US" dirty="0"/>
          </a:p>
        </p:txBody>
      </p:sp>
    </p:spTree>
    <p:extLst>
      <p:ext uri="{BB962C8B-B14F-4D97-AF65-F5344CB8AC3E}">
        <p14:creationId xmlns:p14="http://schemas.microsoft.com/office/powerpoint/2010/main" val="189876337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658302"/>
          </a:xfrm>
        </p:spPr>
        <p:txBody>
          <a:bodyPr>
            <a:normAutofit fontScale="92500" lnSpcReduction="10000"/>
          </a:bodyPr>
          <a:lstStyle/>
          <a:p>
            <a:r>
              <a:rPr lang="en-US" altLang="zh-CN" dirty="0" smtClean="0"/>
              <a:t>Tips</a:t>
            </a:r>
            <a:r>
              <a:rPr lang="zh-CN" altLang="en-US" dirty="0" smtClean="0"/>
              <a:t>：</a:t>
            </a:r>
            <a:endParaRPr lang="en-US" altLang="zh-CN" dirty="0" smtClean="0"/>
          </a:p>
          <a:p>
            <a:pPr lvl="1"/>
            <a:r>
              <a:rPr lang="en-US" dirty="0" err="1"/>
              <a:t>Sage</a:t>
            </a:r>
            <a:r>
              <a:rPr lang="en-US" altLang="zh-CN" dirty="0" err="1"/>
              <a:t>M</a:t>
            </a:r>
            <a:r>
              <a:rPr lang="en-US" dirty="0" err="1"/>
              <a:t>aker</a:t>
            </a:r>
            <a:r>
              <a:rPr lang="zh-CN" altLang="en-US" dirty="0"/>
              <a:t>的</a:t>
            </a:r>
            <a:r>
              <a:rPr lang="en-US" altLang="zh-CN" dirty="0" smtClean="0"/>
              <a:t>KNN</a:t>
            </a:r>
            <a:r>
              <a:rPr lang="zh-CN" altLang="en-US" b="1" dirty="0" smtClean="0"/>
              <a:t>支</a:t>
            </a:r>
            <a:r>
              <a:rPr lang="zh-CN" altLang="en-US" b="1" dirty="0"/>
              <a:t>持基于</a:t>
            </a:r>
            <a:r>
              <a:rPr lang="en-US" altLang="zh-CN" b="1" dirty="0"/>
              <a:t>CPU</a:t>
            </a:r>
            <a:r>
              <a:rPr lang="zh-CN" altLang="en-US" b="1" dirty="0"/>
              <a:t>或者</a:t>
            </a:r>
            <a:r>
              <a:rPr lang="en-US" altLang="zh-CN" b="1" dirty="0"/>
              <a:t>GPU</a:t>
            </a:r>
            <a:r>
              <a:rPr lang="zh-CN" altLang="en-US" b="1" dirty="0"/>
              <a:t>的分布式训</a:t>
            </a:r>
            <a:r>
              <a:rPr lang="zh-CN" altLang="en-US" b="1" dirty="0" smtClean="0"/>
              <a:t>练</a:t>
            </a:r>
            <a:r>
              <a:rPr lang="zh-CN" altLang="en-US" dirty="0" smtClean="0"/>
              <a:t>。</a:t>
            </a:r>
            <a:endParaRPr lang="en-US" altLang="zh-CN" dirty="0" smtClean="0"/>
          </a:p>
          <a:p>
            <a:pPr lvl="1"/>
            <a:r>
              <a:rPr lang="zh-CN" altLang="en-US" b="1" dirty="0"/>
              <a:t>超参</a:t>
            </a:r>
            <a:r>
              <a:rPr lang="zh-CN" altLang="en-US" b="1" dirty="0" smtClean="0"/>
              <a:t>数</a:t>
            </a:r>
            <a:r>
              <a:rPr lang="en-US" b="1" dirty="0" err="1" smtClean="0"/>
              <a:t>index_type</a:t>
            </a:r>
            <a:r>
              <a:rPr lang="zh-CN" altLang="en-US" b="1" dirty="0" smtClean="0"/>
              <a:t>如何选择</a:t>
            </a:r>
            <a:r>
              <a:rPr lang="zh-CN" altLang="en-US" dirty="0" smtClean="0"/>
              <a:t>？</a:t>
            </a:r>
            <a:endParaRPr lang="en-US" altLang="zh-CN" dirty="0" smtClean="0"/>
          </a:p>
          <a:p>
            <a:pPr lvl="2"/>
            <a:r>
              <a:rPr lang="zh-CN" altLang="en-US" dirty="0"/>
              <a:t>当</a:t>
            </a:r>
            <a:r>
              <a:rPr lang="zh-CN" altLang="en-US" dirty="0" smtClean="0"/>
              <a:t>数据集比较小比如</a:t>
            </a:r>
            <a:r>
              <a:rPr lang="en-US" altLang="zh-CN" dirty="0" smtClean="0"/>
              <a:t>5K</a:t>
            </a:r>
            <a:r>
              <a:rPr lang="zh-CN" altLang="en-US" dirty="0" smtClean="0"/>
              <a:t>以下，那么选用</a:t>
            </a:r>
            <a:r>
              <a:rPr lang="en-US" altLang="zh-CN" dirty="0" err="1" smtClean="0"/>
              <a:t>faiss.FLAT</a:t>
            </a:r>
            <a:r>
              <a:rPr lang="zh-CN" altLang="en-US" dirty="0" smtClean="0"/>
              <a:t>可能是比较好的选择。</a:t>
            </a:r>
            <a:endParaRPr lang="en-US" altLang="zh-CN" dirty="0" smtClean="0"/>
          </a:p>
          <a:p>
            <a:pPr lvl="3"/>
            <a:r>
              <a:rPr lang="en-US" altLang="zh-CN" dirty="0" err="1"/>
              <a:t>index_type</a:t>
            </a:r>
            <a:r>
              <a:rPr lang="zh-CN" altLang="en-US" dirty="0"/>
              <a:t>如果是</a:t>
            </a:r>
            <a:r>
              <a:rPr lang="en-US" dirty="0" err="1"/>
              <a:t>faiss.Flat</a:t>
            </a:r>
            <a:r>
              <a:rPr lang="zh-CN" altLang="en-US" dirty="0"/>
              <a:t>，训练时就是简单的把特征向量保存，推理时其实用的是暴力搜</a:t>
            </a:r>
            <a:r>
              <a:rPr lang="zh-CN" altLang="en-US" dirty="0" smtClean="0"/>
              <a:t>索</a:t>
            </a:r>
            <a:endParaRPr lang="en-US" altLang="zh-CN" dirty="0" smtClean="0"/>
          </a:p>
          <a:p>
            <a:pPr lvl="2"/>
            <a:r>
              <a:rPr lang="zh-CN" altLang="en-US" dirty="0" smtClean="0"/>
              <a:t>当</a:t>
            </a:r>
            <a:r>
              <a:rPr lang="zh-CN" altLang="en-US" dirty="0"/>
              <a:t>数据集很</a:t>
            </a:r>
            <a:r>
              <a:rPr lang="zh-CN" altLang="en-US" dirty="0" smtClean="0"/>
              <a:t>大</a:t>
            </a:r>
            <a:r>
              <a:rPr lang="zh-CN" altLang="en-US" dirty="0"/>
              <a:t>时</a:t>
            </a:r>
            <a:r>
              <a:rPr lang="zh-CN" altLang="en-US" dirty="0" smtClean="0"/>
              <a:t>，选择</a:t>
            </a:r>
            <a:r>
              <a:rPr lang="en-US" dirty="0" err="1" smtClean="0"/>
              <a:t>faiss.IVF</a:t>
            </a:r>
            <a:r>
              <a:rPr lang="en-US" altLang="zh-CN" dirty="0" err="1" smtClean="0"/>
              <a:t>FLAT</a:t>
            </a:r>
            <a:r>
              <a:rPr lang="zh-CN" altLang="en-US" dirty="0" smtClean="0"/>
              <a:t>或者</a:t>
            </a:r>
            <a:r>
              <a:rPr lang="en-US" dirty="0" err="1" smtClean="0"/>
              <a:t>faiss.IVFPQ</a:t>
            </a:r>
            <a:r>
              <a:rPr lang="en-US" altLang="zh-CN" dirty="0" smtClean="0"/>
              <a:t>(</a:t>
            </a:r>
            <a:r>
              <a:rPr lang="zh-CN" altLang="en-US" dirty="0" smtClean="0"/>
              <a:t>即倒排索引乘积量化</a:t>
            </a:r>
            <a:r>
              <a:rPr lang="en-US" altLang="zh-CN" dirty="0" smtClean="0"/>
              <a:t>)</a:t>
            </a:r>
            <a:r>
              <a:rPr lang="zh-CN" altLang="en-US" dirty="0" smtClean="0"/>
              <a:t>。</a:t>
            </a:r>
            <a:endParaRPr lang="en-US" altLang="zh-CN" dirty="0"/>
          </a:p>
          <a:p>
            <a:pPr lvl="3"/>
            <a:r>
              <a:rPr lang="zh-CN" altLang="en-US" dirty="0"/>
              <a:t>乘积量</a:t>
            </a:r>
            <a:r>
              <a:rPr lang="zh-CN" altLang="en-US" dirty="0" smtClean="0"/>
              <a:t>化</a:t>
            </a:r>
            <a:r>
              <a:rPr lang="en-US" altLang="zh-CN" dirty="0" smtClean="0"/>
              <a:t>PQ</a:t>
            </a:r>
            <a:r>
              <a:rPr lang="zh-CN" altLang="en-US" dirty="0" smtClean="0"/>
              <a:t>简单</a:t>
            </a:r>
            <a:r>
              <a:rPr lang="zh-CN" altLang="en-US" dirty="0"/>
              <a:t>说</a:t>
            </a:r>
            <a:r>
              <a:rPr lang="zh-CN" altLang="en-US" dirty="0" smtClean="0"/>
              <a:t>就</a:t>
            </a:r>
            <a:r>
              <a:rPr lang="zh-CN" altLang="en-US" dirty="0"/>
              <a:t>是把原来的向量空间分解为若干</a:t>
            </a:r>
            <a:r>
              <a:rPr lang="zh-CN" altLang="en-US" dirty="0" smtClean="0"/>
              <a:t>个</a:t>
            </a:r>
            <a:r>
              <a:rPr lang="zh-CN" altLang="en-US" dirty="0"/>
              <a:t>子空间</a:t>
            </a:r>
            <a:r>
              <a:rPr lang="zh-CN" altLang="en-US" dirty="0" smtClean="0"/>
              <a:t>，</a:t>
            </a:r>
            <a:r>
              <a:rPr lang="zh-CN" altLang="en-US" dirty="0"/>
              <a:t>并对分解得到</a:t>
            </a:r>
            <a:r>
              <a:rPr lang="zh-CN" altLang="en-US" dirty="0" smtClean="0"/>
              <a:t>的</a:t>
            </a:r>
            <a:r>
              <a:rPr lang="zh-CN" altLang="en-US" dirty="0"/>
              <a:t>子</a:t>
            </a:r>
            <a:r>
              <a:rPr lang="zh-CN" altLang="en-US" dirty="0" smtClean="0"/>
              <a:t>向</a:t>
            </a:r>
            <a:r>
              <a:rPr lang="zh-CN" altLang="en-US" dirty="0"/>
              <a:t>量空间分别做量</a:t>
            </a:r>
            <a:r>
              <a:rPr lang="zh-CN" altLang="en-US" dirty="0" smtClean="0"/>
              <a:t>化，而量化的过程就是利用某聚类算法把子向量表示为簇心编号，从而用更少的比特数来表示子向量。</a:t>
            </a:r>
            <a:endParaRPr lang="en-US" altLang="zh-CN" dirty="0" smtClean="0"/>
          </a:p>
          <a:p>
            <a:pPr lvl="3"/>
            <a:r>
              <a:rPr lang="en-US" dirty="0" err="1" smtClean="0"/>
              <a:t>faiss.IVFPQ</a:t>
            </a:r>
            <a:r>
              <a:rPr lang="zh-CN" altLang="en-US" dirty="0"/>
              <a:t>等</a:t>
            </a:r>
            <a:r>
              <a:rPr lang="zh-CN" altLang="en-US" dirty="0" smtClean="0"/>
              <a:t>于</a:t>
            </a:r>
            <a:r>
              <a:rPr lang="en-US" altLang="zh-CN" dirty="0" smtClean="0"/>
              <a:t>PQ+IVFFLAT</a:t>
            </a:r>
            <a:r>
              <a:rPr lang="zh-CN" altLang="en-US" dirty="0" smtClean="0"/>
              <a:t>，就是先对原始向量做乘积量化，然后对量化后的向量做倒排索引。</a:t>
            </a:r>
            <a:endParaRPr lang="en-US" altLang="zh-CN" dirty="0" smtClean="0"/>
          </a:p>
          <a:p>
            <a:pPr lvl="3"/>
            <a:r>
              <a:rPr lang="en-US" dirty="0" err="1" smtClean="0"/>
              <a:t>faiss.IVF</a:t>
            </a:r>
            <a:r>
              <a:rPr lang="en-US" altLang="zh-CN" dirty="0" err="1" smtClean="0"/>
              <a:t>FLAT</a:t>
            </a:r>
            <a:r>
              <a:rPr lang="zh-CN" altLang="en-US" dirty="0" smtClean="0"/>
              <a:t>比</a:t>
            </a:r>
            <a:r>
              <a:rPr lang="en-US" dirty="0" err="1" smtClean="0"/>
              <a:t>faiss.IVFPQ</a:t>
            </a:r>
            <a:r>
              <a:rPr lang="zh-CN" altLang="en-US" dirty="0" smtClean="0"/>
              <a:t>的推理速度更快，但是需要比后者占用更多的</a:t>
            </a:r>
            <a:r>
              <a:rPr lang="zh-CN" altLang="en-US" dirty="0"/>
              <a:t>内</a:t>
            </a:r>
            <a:r>
              <a:rPr lang="zh-CN" altLang="en-US" dirty="0" smtClean="0"/>
              <a:t>存。</a:t>
            </a:r>
            <a:endParaRPr lang="en-US" altLang="zh-CN" dirty="0"/>
          </a:p>
          <a:p>
            <a:pPr lvl="1"/>
            <a:r>
              <a:rPr lang="zh-CN" altLang="en-US" dirty="0"/>
              <a:t>超参数</a:t>
            </a:r>
            <a:r>
              <a:rPr lang="en-US" dirty="0" err="1" smtClean="0"/>
              <a:t>faiss_index_pq_m</a:t>
            </a:r>
            <a:r>
              <a:rPr lang="zh-CN" altLang="en-US" dirty="0"/>
              <a:t>是指</a:t>
            </a:r>
            <a:r>
              <a:rPr lang="zh-CN" altLang="en-US" dirty="0" smtClean="0"/>
              <a:t>在</a:t>
            </a:r>
            <a:r>
              <a:rPr lang="en-US" altLang="zh-CN" dirty="0"/>
              <a:t>PQ</a:t>
            </a:r>
            <a:r>
              <a:rPr lang="zh-CN" altLang="en-US" dirty="0"/>
              <a:t>乘积量</a:t>
            </a:r>
            <a:r>
              <a:rPr lang="zh-CN" altLang="en-US" dirty="0" smtClean="0"/>
              <a:t>化</a:t>
            </a:r>
            <a:r>
              <a:rPr lang="zh-CN" altLang="en-US" dirty="0"/>
              <a:t>时</a:t>
            </a:r>
            <a:r>
              <a:rPr lang="zh-CN" altLang="en-US" dirty="0" smtClean="0"/>
              <a:t>，</a:t>
            </a:r>
            <a:r>
              <a:rPr lang="zh-CN" altLang="en-US" dirty="0"/>
              <a:t>需要切分的子空间的个数。</a:t>
            </a:r>
            <a:endParaRPr lang="en-US" altLang="zh-CN" dirty="0"/>
          </a:p>
          <a:p>
            <a:pPr lvl="2"/>
            <a:r>
              <a:rPr lang="zh-CN" altLang="en-US" dirty="0"/>
              <a:t>根据本页注释中</a:t>
            </a:r>
            <a:r>
              <a:rPr lang="en-US" altLang="zh-CN" dirty="0"/>
              <a:t>blog</a:t>
            </a:r>
            <a:r>
              <a:rPr lang="zh-CN" altLang="en-US" dirty="0"/>
              <a:t>提到的论文文献，这个值设置为</a:t>
            </a:r>
            <a:r>
              <a:rPr lang="en-US" altLang="zh-CN" dirty="0"/>
              <a:t>8</a:t>
            </a:r>
            <a:r>
              <a:rPr lang="zh-CN" altLang="en-US" dirty="0"/>
              <a:t>可能是一个好的起点。</a:t>
            </a:r>
            <a:endParaRPr lang="en-US" altLang="zh-CN" dirty="0"/>
          </a:p>
          <a:p>
            <a:pPr lvl="1"/>
            <a:r>
              <a:rPr lang="zh-CN" altLang="en-US" dirty="0"/>
              <a:t>超参数</a:t>
            </a:r>
            <a:r>
              <a:rPr lang="en-US" dirty="0" err="1"/>
              <a:t>faiss_index_ivf_nlists</a:t>
            </a:r>
            <a:r>
              <a:rPr lang="zh-CN" altLang="en-US" dirty="0"/>
              <a:t>表示的是在构</a:t>
            </a:r>
            <a:r>
              <a:rPr lang="zh-CN" altLang="en-US" dirty="0" smtClean="0"/>
              <a:t>造</a:t>
            </a:r>
            <a:r>
              <a:rPr lang="zh-CN" altLang="en-US" dirty="0"/>
              <a:t>倒排</a:t>
            </a:r>
            <a:r>
              <a:rPr lang="zh-CN" altLang="en-US" dirty="0" smtClean="0"/>
              <a:t>索引</a:t>
            </a:r>
            <a:r>
              <a:rPr lang="zh-CN" altLang="en-US" dirty="0"/>
              <a:t>时</a:t>
            </a:r>
            <a:r>
              <a:rPr lang="zh-CN" altLang="en-US" dirty="0" smtClean="0"/>
              <a:t>，</a:t>
            </a:r>
            <a:r>
              <a:rPr lang="zh-CN" altLang="en-US" dirty="0"/>
              <a:t>用到的聚类簇的数量。</a:t>
            </a:r>
            <a:endParaRPr lang="en-US" altLang="zh-CN" dirty="0"/>
          </a:p>
          <a:p>
            <a:pPr lvl="2"/>
            <a:r>
              <a:rPr lang="en-US" altLang="zh-CN" dirty="0"/>
              <a:t>AWS</a:t>
            </a:r>
            <a:r>
              <a:rPr lang="zh-CN" altLang="en-US" dirty="0"/>
              <a:t>官方和其他文献建议的是</a:t>
            </a:r>
            <a:r>
              <a:rPr lang="en-US" altLang="zh-CN" dirty="0" err="1"/>
              <a:t>sqrt</a:t>
            </a:r>
            <a:r>
              <a:rPr lang="en-US" altLang="zh-CN" dirty="0"/>
              <a:t>(</a:t>
            </a:r>
            <a:r>
              <a:rPr lang="en-US" altLang="zh-CN" dirty="0" err="1"/>
              <a:t>sample_size</a:t>
            </a:r>
            <a:r>
              <a:rPr lang="en-US" altLang="zh-CN" dirty="0" smtClean="0"/>
              <a:t>)</a:t>
            </a:r>
            <a:endParaRPr lang="en-US" dirty="0"/>
          </a:p>
        </p:txBody>
      </p:sp>
    </p:spTree>
    <p:extLst>
      <p:ext uri="{BB962C8B-B14F-4D97-AF65-F5344CB8AC3E}">
        <p14:creationId xmlns:p14="http://schemas.microsoft.com/office/powerpoint/2010/main" val="3737734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838200" y="1825624"/>
            <a:ext cx="10515600" cy="4544695"/>
          </a:xfrm>
        </p:spPr>
        <p:txBody>
          <a:bodyPr>
            <a:normAutofit fontScale="92500" lnSpcReduction="10000"/>
          </a:bodyPr>
          <a:lstStyle/>
          <a:p>
            <a:pPr lvl="1"/>
            <a:r>
              <a:rPr lang="zh-CN" altLang="en-US" dirty="0" smtClean="0"/>
              <a:t>超参数</a:t>
            </a:r>
            <a:r>
              <a:rPr lang="en-US" altLang="zh-CN" dirty="0" smtClean="0"/>
              <a:t>K</a:t>
            </a:r>
            <a:r>
              <a:rPr lang="zh-CN" altLang="en-US" dirty="0" smtClean="0"/>
              <a:t>值的选取（</a:t>
            </a:r>
            <a:r>
              <a:rPr lang="en-US" altLang="zh-CN" dirty="0" smtClean="0"/>
              <a:t>K</a:t>
            </a:r>
            <a:r>
              <a:rPr lang="zh-CN" altLang="en-US" dirty="0" smtClean="0"/>
              <a:t>表示需要多少个最近邻来决定推理的</a:t>
            </a:r>
            <a:r>
              <a:rPr lang="en-US" altLang="zh-CN" dirty="0" smtClean="0"/>
              <a:t>label</a:t>
            </a:r>
            <a:r>
              <a:rPr lang="zh-CN" altLang="en-US" dirty="0" smtClean="0"/>
              <a:t>）：</a:t>
            </a:r>
            <a:endParaRPr lang="en-US" altLang="zh-CN" dirty="0" smtClean="0"/>
          </a:p>
          <a:p>
            <a:pPr lvl="2"/>
            <a:r>
              <a:rPr lang="zh-CN" altLang="en-US" dirty="0" smtClean="0"/>
              <a:t>采样后的样本数量与</a:t>
            </a:r>
            <a:r>
              <a:rPr lang="en-US" altLang="zh-CN" dirty="0" smtClean="0"/>
              <a:t>K</a:t>
            </a:r>
            <a:r>
              <a:rPr lang="zh-CN" altLang="en-US" dirty="0" smtClean="0"/>
              <a:t>大概是</a:t>
            </a:r>
            <a:r>
              <a:rPr lang="en-US" altLang="zh-CN" dirty="0" smtClean="0"/>
              <a:t>2000 </a:t>
            </a:r>
            <a:r>
              <a:rPr lang="zh-CN" altLang="en-US" dirty="0" smtClean="0"/>
              <a:t>：</a:t>
            </a:r>
            <a:r>
              <a:rPr lang="en-US" altLang="zh-CN" dirty="0" smtClean="0"/>
              <a:t>1</a:t>
            </a:r>
            <a:r>
              <a:rPr lang="zh-CN" altLang="en-US" dirty="0" smtClean="0"/>
              <a:t>，可能是一个建议的尝试起点。</a:t>
            </a:r>
            <a:endParaRPr lang="en-US" altLang="zh-CN" dirty="0" smtClean="0"/>
          </a:p>
          <a:p>
            <a:pPr lvl="1"/>
            <a:r>
              <a:rPr lang="zh-CN" altLang="en-US" dirty="0" smtClean="0"/>
              <a:t>降维的超参数</a:t>
            </a:r>
            <a:r>
              <a:rPr lang="en-US" dirty="0" err="1" smtClean="0"/>
              <a:t>dimension_reduction_target</a:t>
            </a:r>
            <a:r>
              <a:rPr lang="zh-CN" altLang="en-US" dirty="0" smtClean="0"/>
              <a:t>的选</a:t>
            </a:r>
            <a:r>
              <a:rPr lang="zh-CN" altLang="en-US" dirty="0"/>
              <a:t>择</a:t>
            </a:r>
            <a:r>
              <a:rPr lang="zh-CN" altLang="en-US" dirty="0" smtClean="0"/>
              <a:t>：</a:t>
            </a:r>
            <a:endParaRPr lang="en-US" altLang="zh-CN" dirty="0" smtClean="0"/>
          </a:p>
          <a:p>
            <a:pPr lvl="2"/>
            <a:r>
              <a:rPr lang="zh-CN" altLang="en-US" dirty="0"/>
              <a:t>如</a:t>
            </a:r>
            <a:r>
              <a:rPr lang="zh-CN" altLang="en-US" dirty="0" smtClean="0"/>
              <a:t>果特征的维度超</a:t>
            </a:r>
            <a:r>
              <a:rPr lang="zh-CN" altLang="en-US" dirty="0"/>
              <a:t>过</a:t>
            </a:r>
            <a:r>
              <a:rPr lang="en-US" altLang="zh-CN" dirty="0" smtClean="0"/>
              <a:t>10K</a:t>
            </a:r>
            <a:r>
              <a:rPr lang="zh-CN" altLang="en-US" dirty="0" smtClean="0"/>
              <a:t>，</a:t>
            </a:r>
            <a:r>
              <a:rPr lang="zh-CN" altLang="en-US" dirty="0"/>
              <a:t>建议使用降维技术进行预处理。 </a:t>
            </a:r>
            <a:endParaRPr lang="en-US" altLang="zh-CN" dirty="0" smtClean="0"/>
          </a:p>
          <a:p>
            <a:pPr lvl="2"/>
            <a:r>
              <a:rPr lang="zh-CN" altLang="en-US" dirty="0" smtClean="0"/>
              <a:t>可以把特征的维度减</a:t>
            </a:r>
            <a:r>
              <a:rPr lang="zh-CN" altLang="en-US" dirty="0"/>
              <a:t>小到</a:t>
            </a:r>
            <a:r>
              <a:rPr lang="en-US" altLang="zh-CN" dirty="0"/>
              <a:t>1000</a:t>
            </a:r>
            <a:r>
              <a:rPr lang="zh-CN" altLang="en-US" dirty="0"/>
              <a:t>到</a:t>
            </a:r>
            <a:r>
              <a:rPr lang="en-US" altLang="zh-CN" dirty="0"/>
              <a:t>5000</a:t>
            </a:r>
            <a:r>
              <a:rPr lang="zh-CN" altLang="en-US" dirty="0"/>
              <a:t>左</a:t>
            </a:r>
            <a:r>
              <a:rPr lang="zh-CN" altLang="en-US" dirty="0" smtClean="0"/>
              <a:t>右。</a:t>
            </a:r>
            <a:endParaRPr lang="en-US" altLang="zh-CN" dirty="0" smtClean="0"/>
          </a:p>
          <a:p>
            <a:pPr lvl="1"/>
            <a:r>
              <a:rPr lang="zh-CN" altLang="en-US" dirty="0" smtClean="0"/>
              <a:t>推理时如何获得除了预测</a:t>
            </a:r>
            <a:r>
              <a:rPr lang="en-US" altLang="zh-CN" dirty="0" smtClean="0"/>
              <a:t>label</a:t>
            </a:r>
            <a:r>
              <a:rPr lang="zh-CN" altLang="en-US" dirty="0" smtClean="0"/>
              <a:t>之外的更多信息：</a:t>
            </a:r>
            <a:endParaRPr lang="en-US" altLang="zh-CN" dirty="0" smtClean="0"/>
          </a:p>
          <a:p>
            <a:pPr lvl="2"/>
            <a:r>
              <a:rPr lang="zh-CN" altLang="en-US" b="1" dirty="0" smtClean="0"/>
              <a:t>在推理请求的参数</a:t>
            </a:r>
            <a:r>
              <a:rPr lang="en-US" altLang="zh-CN" b="1" dirty="0" smtClean="0"/>
              <a:t>accept</a:t>
            </a:r>
            <a:r>
              <a:rPr lang="zh-CN" altLang="en-US" b="1" dirty="0" smtClean="0"/>
              <a:t>中增加</a:t>
            </a:r>
            <a:r>
              <a:rPr lang="en-US" altLang="zh-CN" b="1" dirty="0" smtClean="0"/>
              <a:t>verbose=true</a:t>
            </a:r>
            <a:r>
              <a:rPr lang="zh-CN" altLang="en-US" b="1" dirty="0" smtClean="0"/>
              <a:t>则可以获得当前样本的</a:t>
            </a:r>
            <a:r>
              <a:rPr lang="en-US" altLang="zh-CN" b="1" dirty="0" smtClean="0"/>
              <a:t>K</a:t>
            </a:r>
            <a:r>
              <a:rPr lang="zh-CN" altLang="en-US" b="1" dirty="0" smtClean="0"/>
              <a:t>个最近邻的</a:t>
            </a:r>
            <a:r>
              <a:rPr lang="en-US" altLang="zh-CN" b="1" dirty="0" smtClean="0"/>
              <a:t>label</a:t>
            </a:r>
            <a:r>
              <a:rPr lang="zh-CN" altLang="en-US" b="1" dirty="0" smtClean="0"/>
              <a:t>以及与查询向量的距离</a:t>
            </a:r>
            <a:r>
              <a:rPr lang="zh-CN" altLang="en-US" dirty="0" smtClean="0"/>
              <a:t>。</a:t>
            </a:r>
            <a:endParaRPr lang="en-US" altLang="zh-CN" dirty="0" smtClean="0"/>
          </a:p>
          <a:p>
            <a:pPr lvl="3"/>
            <a:r>
              <a:rPr lang="en-US" dirty="0"/>
              <a:t>accept = </a:t>
            </a:r>
            <a:r>
              <a:rPr lang="en-US" dirty="0" smtClean="0"/>
              <a:t>'application/</a:t>
            </a:r>
            <a:r>
              <a:rPr lang="en-US" dirty="0" err="1" smtClean="0"/>
              <a:t>json</a:t>
            </a:r>
            <a:r>
              <a:rPr lang="en-US" dirty="0"/>
              <a:t>; </a:t>
            </a:r>
            <a:r>
              <a:rPr lang="en-US" dirty="0" smtClean="0"/>
              <a:t>verbose=true‘</a:t>
            </a:r>
          </a:p>
          <a:p>
            <a:pPr lvl="3"/>
            <a:r>
              <a:rPr lang="zh-CN" altLang="en-US" dirty="0"/>
              <a:t>如</a:t>
            </a:r>
            <a:r>
              <a:rPr lang="zh-CN" altLang="en-US" dirty="0" smtClean="0"/>
              <a:t>果</a:t>
            </a:r>
            <a:r>
              <a:rPr lang="en-US" altLang="zh-CN" dirty="0" smtClean="0"/>
              <a:t>K</a:t>
            </a:r>
            <a:r>
              <a:rPr lang="zh-CN" altLang="en-US" dirty="0" smtClean="0"/>
              <a:t>比较大的话比如</a:t>
            </a:r>
            <a:r>
              <a:rPr lang="en-US" altLang="zh-CN" dirty="0" smtClean="0"/>
              <a:t>K=100</a:t>
            </a:r>
            <a:r>
              <a:rPr lang="zh-CN" altLang="en-US" dirty="0" smtClean="0"/>
              <a:t>，根据实际测试</a:t>
            </a:r>
            <a:r>
              <a:rPr lang="zh-CN" altLang="en-US" dirty="0"/>
              <a:t>当前</a:t>
            </a:r>
            <a:r>
              <a:rPr lang="zh-CN" altLang="en-US" dirty="0" smtClean="0"/>
              <a:t>返回的是</a:t>
            </a:r>
            <a:r>
              <a:rPr lang="en-US" altLang="zh-CN" dirty="0" smtClean="0"/>
              <a:t>10</a:t>
            </a:r>
            <a:r>
              <a:rPr lang="zh-CN" altLang="en-US" dirty="0" smtClean="0"/>
              <a:t>个最近邻；如果是用</a:t>
            </a:r>
            <a:r>
              <a:rPr lang="en-US" altLang="zh-CN" dirty="0" smtClean="0"/>
              <a:t>transformer</a:t>
            </a:r>
            <a:r>
              <a:rPr lang="zh-CN" altLang="en-US" dirty="0" smtClean="0"/>
              <a:t>做离线推理的话，即使</a:t>
            </a:r>
            <a:r>
              <a:rPr lang="en-US" altLang="zh-CN" dirty="0" smtClean="0"/>
              <a:t>K</a:t>
            </a:r>
            <a:r>
              <a:rPr lang="zh-CN" altLang="en-US" dirty="0" smtClean="0"/>
              <a:t>比较大可以获得</a:t>
            </a:r>
            <a:r>
              <a:rPr lang="en-US" altLang="zh-CN" dirty="0" smtClean="0"/>
              <a:t>K</a:t>
            </a:r>
            <a:r>
              <a:rPr lang="zh-CN" altLang="en-US" dirty="0" smtClean="0"/>
              <a:t>个最近邻。</a:t>
            </a:r>
            <a:endParaRPr lang="en-US" dirty="0" smtClean="0"/>
          </a:p>
          <a:p>
            <a:pPr lvl="1"/>
            <a:r>
              <a:rPr lang="en-US" altLang="zh-CN" b="1" dirty="0" err="1" smtClean="0"/>
              <a:t>Sagemaker</a:t>
            </a:r>
            <a:r>
              <a:rPr lang="zh-CN" altLang="en-US" b="1" dirty="0" smtClean="0"/>
              <a:t>的</a:t>
            </a:r>
            <a:r>
              <a:rPr lang="en-US" altLang="zh-CN" b="1" dirty="0" smtClean="0"/>
              <a:t>KNN</a:t>
            </a:r>
            <a:r>
              <a:rPr lang="zh-CN" altLang="en-US" b="1" dirty="0" smtClean="0"/>
              <a:t>能直接用于相似性检索</a:t>
            </a:r>
            <a:r>
              <a:rPr lang="en-US" altLang="zh-CN" b="1" dirty="0" smtClean="0"/>
              <a:t>task</a:t>
            </a:r>
            <a:r>
              <a:rPr lang="zh-CN" altLang="en-US" dirty="0" smtClean="0"/>
              <a:t>。</a:t>
            </a:r>
            <a:endParaRPr lang="en-US" altLang="zh-CN" dirty="0" smtClean="0"/>
          </a:p>
          <a:p>
            <a:pPr lvl="2"/>
            <a:r>
              <a:rPr lang="zh-CN" altLang="en-US" dirty="0"/>
              <a:t>手</a:t>
            </a:r>
            <a:r>
              <a:rPr lang="zh-CN" altLang="en-US" dirty="0" smtClean="0"/>
              <a:t>动做</a:t>
            </a:r>
            <a:r>
              <a:rPr lang="en-US" altLang="zh-CN" dirty="0" smtClean="0"/>
              <a:t>label</a:t>
            </a:r>
            <a:r>
              <a:rPr lang="zh-CN" altLang="en-US" dirty="0" smtClean="0"/>
              <a:t>与</a:t>
            </a:r>
            <a:r>
              <a:rPr lang="en-US" altLang="zh-CN" dirty="0" smtClean="0"/>
              <a:t>ID</a:t>
            </a:r>
            <a:r>
              <a:rPr lang="zh-CN" altLang="en-US" dirty="0" smtClean="0"/>
              <a:t>的</a:t>
            </a:r>
            <a:r>
              <a:rPr lang="en-US" altLang="zh-CN" dirty="0" smtClean="0"/>
              <a:t>mapping</a:t>
            </a:r>
            <a:r>
              <a:rPr lang="zh-CN" altLang="en-US" dirty="0" smtClean="0"/>
              <a:t>，也就是把</a:t>
            </a:r>
            <a:r>
              <a:rPr lang="en-US" altLang="zh-CN" dirty="0" smtClean="0"/>
              <a:t>ID</a:t>
            </a:r>
            <a:r>
              <a:rPr lang="zh-CN" altLang="en-US" dirty="0" smtClean="0"/>
              <a:t>反应到</a:t>
            </a:r>
            <a:r>
              <a:rPr lang="en-US" altLang="zh-CN" dirty="0" smtClean="0"/>
              <a:t>label</a:t>
            </a:r>
            <a:r>
              <a:rPr lang="zh-CN" altLang="en-US" dirty="0" smtClean="0"/>
              <a:t>中。</a:t>
            </a:r>
            <a:endParaRPr lang="en-US" altLang="zh-CN" dirty="0" smtClean="0"/>
          </a:p>
          <a:p>
            <a:pPr lvl="3"/>
            <a:r>
              <a:rPr lang="zh-CN" altLang="en-US" dirty="0"/>
              <a:t>可</a:t>
            </a:r>
            <a:r>
              <a:rPr lang="zh-CN" altLang="en-US" dirty="0" smtClean="0"/>
              <a:t>以把顺序</a:t>
            </a:r>
            <a:r>
              <a:rPr lang="en-US" altLang="zh-CN" dirty="0" smtClean="0"/>
              <a:t>ID</a:t>
            </a:r>
            <a:r>
              <a:rPr lang="zh-CN" altLang="en-US" dirty="0" smtClean="0"/>
              <a:t>直接作为</a:t>
            </a:r>
            <a:r>
              <a:rPr lang="en-US" altLang="zh-CN" dirty="0" smtClean="0"/>
              <a:t>label</a:t>
            </a:r>
            <a:r>
              <a:rPr lang="zh-CN" altLang="en-US" dirty="0" smtClean="0"/>
              <a:t>，这样推理时返回的</a:t>
            </a:r>
            <a:r>
              <a:rPr lang="en-US" altLang="zh-CN" dirty="0" smtClean="0"/>
              <a:t>label</a:t>
            </a:r>
            <a:r>
              <a:rPr lang="zh-CN" altLang="en-US" dirty="0" smtClean="0"/>
              <a:t>其实就是</a:t>
            </a:r>
            <a:r>
              <a:rPr lang="en-US" altLang="zh-CN" dirty="0" smtClean="0"/>
              <a:t>ID</a:t>
            </a:r>
            <a:r>
              <a:rPr lang="zh-CN" altLang="en-US" dirty="0" smtClean="0"/>
              <a:t>了。</a:t>
            </a:r>
            <a:endParaRPr lang="en-US" altLang="zh-CN" dirty="0" smtClean="0"/>
          </a:p>
          <a:p>
            <a:pPr lvl="2"/>
            <a:r>
              <a:rPr lang="zh-CN" altLang="en-US" dirty="0"/>
              <a:t>利</a:t>
            </a:r>
            <a:r>
              <a:rPr lang="zh-CN" altLang="en-US" dirty="0" smtClean="0"/>
              <a:t>用某个</a:t>
            </a:r>
            <a:r>
              <a:rPr lang="en-US" altLang="zh-CN" dirty="0" smtClean="0"/>
              <a:t>metadata store</a:t>
            </a:r>
            <a:r>
              <a:rPr lang="zh-CN" altLang="en-US" dirty="0" smtClean="0"/>
              <a:t>比如</a:t>
            </a:r>
            <a:r>
              <a:rPr lang="en-US" altLang="zh-CN" dirty="0" smtClean="0"/>
              <a:t>AWS </a:t>
            </a:r>
            <a:r>
              <a:rPr lang="en-US" altLang="zh-CN" dirty="0" err="1" smtClean="0"/>
              <a:t>Dynamodb</a:t>
            </a:r>
            <a:r>
              <a:rPr lang="en-US" altLang="zh-CN" dirty="0" smtClean="0"/>
              <a:t> </a:t>
            </a:r>
            <a:r>
              <a:rPr lang="zh-CN" altLang="en-US" dirty="0" smtClean="0"/>
              <a:t>保存</a:t>
            </a:r>
            <a:r>
              <a:rPr lang="en-US" altLang="zh-CN" dirty="0" smtClean="0"/>
              <a:t>ID</a:t>
            </a:r>
            <a:r>
              <a:rPr lang="zh-CN" altLang="en-US" dirty="0" smtClean="0"/>
              <a:t>以及相关的</a:t>
            </a:r>
            <a:r>
              <a:rPr lang="en-US" altLang="zh-CN" dirty="0" smtClean="0"/>
              <a:t>metadata</a:t>
            </a:r>
            <a:r>
              <a:rPr lang="zh-CN" altLang="en-US" dirty="0" smtClean="0"/>
              <a:t>。</a:t>
            </a:r>
            <a:endParaRPr lang="en-US" altLang="zh-CN" dirty="0" smtClean="0"/>
          </a:p>
          <a:p>
            <a:pPr lvl="2"/>
            <a:endParaRPr lang="en-US" dirty="0"/>
          </a:p>
        </p:txBody>
      </p:sp>
    </p:spTree>
    <p:extLst>
      <p:ext uri="{BB962C8B-B14F-4D97-AF65-F5344CB8AC3E}">
        <p14:creationId xmlns:p14="http://schemas.microsoft.com/office/powerpoint/2010/main" val="2587825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zh-CN" altLang="en-US" dirty="0" smtClean="0"/>
              <a:t>中的两大类</a:t>
            </a:r>
            <a:r>
              <a:rPr lang="en-US" altLang="zh-CN" dirty="0" smtClean="0"/>
              <a:t>container </a:t>
            </a:r>
            <a:endParaRPr lang="en-US" dirty="0"/>
          </a:p>
        </p:txBody>
      </p:sp>
      <p:sp>
        <p:nvSpPr>
          <p:cNvPr id="3" name="Content Placeholder 2"/>
          <p:cNvSpPr>
            <a:spLocks noGrp="1"/>
          </p:cNvSpPr>
          <p:nvPr>
            <p:ph idx="1"/>
          </p:nvPr>
        </p:nvSpPr>
        <p:spPr>
          <a:xfrm>
            <a:off x="838200" y="1825624"/>
            <a:ext cx="10515600" cy="4703763"/>
          </a:xfrm>
        </p:spPr>
        <p:txBody>
          <a:bodyPr>
            <a:normAutofit lnSpcReduction="10000"/>
          </a:bodyPr>
          <a:lstStyle/>
          <a:p>
            <a:r>
              <a:rPr lang="zh-CN" altLang="en-US" b="1" dirty="0"/>
              <a:t>直</a:t>
            </a:r>
            <a:r>
              <a:rPr lang="zh-CN" altLang="en-US" b="1" dirty="0" smtClean="0"/>
              <a:t>接或者间接安装了</a:t>
            </a:r>
            <a:r>
              <a:rPr lang="en-US" b="1" dirty="0" err="1" smtClean="0"/>
              <a:t>sagemaker</a:t>
            </a:r>
            <a:r>
              <a:rPr lang="en-US" b="1" dirty="0" smtClean="0"/>
              <a:t>-containers</a:t>
            </a:r>
            <a:r>
              <a:rPr lang="zh-CN" altLang="en-US" b="1" dirty="0" smtClean="0"/>
              <a:t>包</a:t>
            </a:r>
            <a:r>
              <a:rPr lang="zh-CN" altLang="en-US" dirty="0" smtClean="0"/>
              <a:t>：</a:t>
            </a:r>
            <a:endParaRPr lang="en-US" altLang="zh-CN" dirty="0" smtClean="0"/>
          </a:p>
          <a:p>
            <a:pPr lvl="1"/>
            <a:r>
              <a:rPr lang="zh-CN" altLang="en-US" dirty="0" smtClean="0"/>
              <a:t>在</a:t>
            </a:r>
            <a:r>
              <a:rPr lang="en-US" altLang="zh-CN" dirty="0" err="1" smtClean="0"/>
              <a:t>dockerfile</a:t>
            </a:r>
            <a:r>
              <a:rPr lang="zh-CN" altLang="en-US" dirty="0" smtClean="0"/>
              <a:t>中显式写了安装</a:t>
            </a:r>
            <a:r>
              <a:rPr lang="en-US" dirty="0" err="1"/>
              <a:t>sagemaker</a:t>
            </a:r>
            <a:r>
              <a:rPr lang="en-US" dirty="0"/>
              <a:t>-containers</a:t>
            </a:r>
            <a:r>
              <a:rPr lang="zh-CN" altLang="en-US" dirty="0" smtClean="0"/>
              <a:t>包的命令：</a:t>
            </a:r>
            <a:endParaRPr lang="en-US" altLang="zh-CN" dirty="0" smtClean="0"/>
          </a:p>
          <a:p>
            <a:endParaRPr lang="en-US" dirty="0" smtClean="0"/>
          </a:p>
          <a:p>
            <a:endParaRPr lang="en-US" dirty="0"/>
          </a:p>
          <a:p>
            <a:endParaRPr lang="en-US" dirty="0" smtClean="0"/>
          </a:p>
          <a:p>
            <a:endParaRPr lang="en-US" dirty="0"/>
          </a:p>
          <a:p>
            <a:pPr lvl="1"/>
            <a:endParaRPr lang="en-US" dirty="0" smtClean="0"/>
          </a:p>
          <a:p>
            <a:pPr lvl="1"/>
            <a:r>
              <a:rPr lang="zh-CN" altLang="en-US" dirty="0"/>
              <a:t>间</a:t>
            </a:r>
            <a:r>
              <a:rPr lang="zh-CN" altLang="en-US" dirty="0" smtClean="0"/>
              <a:t>接安装比如</a:t>
            </a:r>
            <a:r>
              <a:rPr lang="en-US" altLang="zh-CN" dirty="0" err="1" smtClean="0"/>
              <a:t>SageMaker</a:t>
            </a:r>
            <a:r>
              <a:rPr lang="en-US" altLang="zh-CN" dirty="0" smtClean="0"/>
              <a:t> </a:t>
            </a:r>
            <a:r>
              <a:rPr lang="en-US" altLang="zh-CN" dirty="0" err="1" smtClean="0"/>
              <a:t>tensorflow</a:t>
            </a:r>
            <a:r>
              <a:rPr lang="en-US" altLang="zh-CN" dirty="0" smtClean="0"/>
              <a:t> container</a:t>
            </a:r>
            <a:r>
              <a:rPr lang="zh-CN" altLang="en-US" dirty="0" smtClean="0"/>
              <a:t>的</a:t>
            </a:r>
            <a:r>
              <a:rPr lang="en-US" altLang="zh-CN" dirty="0" smtClean="0"/>
              <a:t>build</a:t>
            </a:r>
            <a:r>
              <a:rPr lang="zh-CN" altLang="en-US" dirty="0" smtClean="0"/>
              <a:t>过程：</a:t>
            </a:r>
            <a:endParaRPr lang="en-US" altLang="zh-CN" dirty="0" smtClean="0"/>
          </a:p>
          <a:p>
            <a:pPr lvl="2"/>
            <a:r>
              <a:rPr lang="zh-CN" altLang="en-US" dirty="0"/>
              <a:t>先执行了</a:t>
            </a:r>
            <a:r>
              <a:rPr lang="en-US" altLang="zh-CN" dirty="0" smtClean="0"/>
              <a:t>setup.py</a:t>
            </a:r>
            <a:r>
              <a:rPr lang="zh-CN" altLang="en-US" dirty="0" smtClean="0"/>
              <a:t>，它</a:t>
            </a:r>
            <a:r>
              <a:rPr lang="zh-CN" altLang="en-US" dirty="0"/>
              <a:t>会安装</a:t>
            </a:r>
            <a:r>
              <a:rPr lang="en-US" dirty="0" err="1"/>
              <a:t>sagemaker</a:t>
            </a:r>
            <a:r>
              <a:rPr lang="en-US" dirty="0"/>
              <a:t>-containers</a:t>
            </a:r>
            <a:r>
              <a:rPr lang="zh-CN" altLang="en-US" dirty="0" smtClean="0"/>
              <a:t>包；</a:t>
            </a:r>
            <a:endParaRPr lang="en-US" altLang="zh-CN" dirty="0" smtClean="0"/>
          </a:p>
          <a:p>
            <a:pPr lvl="2"/>
            <a:r>
              <a:rPr lang="zh-CN" altLang="en-US" dirty="0" smtClean="0"/>
              <a:t>拷贝生成的类似</a:t>
            </a:r>
            <a:r>
              <a:rPr lang="en-US" dirty="0" smtClean="0"/>
              <a:t>sagemaker_tensorflow_container-2.0.0.tar.gz</a:t>
            </a:r>
            <a:r>
              <a:rPr lang="zh-CN" altLang="en-US" dirty="0" smtClean="0"/>
              <a:t>的包到相应路径。</a:t>
            </a:r>
            <a:endParaRPr lang="en-US" dirty="0" smtClean="0"/>
          </a:p>
          <a:p>
            <a:pPr lvl="2"/>
            <a:r>
              <a:rPr lang="en-US" altLang="zh-CN" dirty="0" smtClean="0"/>
              <a:t>Build</a:t>
            </a:r>
            <a:r>
              <a:rPr lang="zh-CN" altLang="en-US" dirty="0" smtClean="0"/>
              <a:t>它的</a:t>
            </a:r>
            <a:r>
              <a:rPr lang="en-US" altLang="zh-CN" dirty="0" err="1" smtClean="0"/>
              <a:t>Dockerfile</a:t>
            </a:r>
            <a:r>
              <a:rPr lang="zh-CN" altLang="en-US" dirty="0" smtClean="0"/>
              <a:t>，</a:t>
            </a:r>
            <a:r>
              <a:rPr lang="en-US" altLang="zh-CN" dirty="0" err="1" smtClean="0"/>
              <a:t>Dockefile</a:t>
            </a:r>
            <a:r>
              <a:rPr lang="zh-CN" altLang="en-US" dirty="0" smtClean="0"/>
              <a:t>中会拷贝类似</a:t>
            </a:r>
            <a:r>
              <a:rPr lang="en-US" dirty="0" smtClean="0"/>
              <a:t>sagemaker_tensorflow_container-2.0.0.tar.gz</a:t>
            </a:r>
            <a:r>
              <a:rPr lang="zh-CN" altLang="en-US" dirty="0" smtClean="0"/>
              <a:t>这样的包。</a:t>
            </a:r>
            <a:endParaRPr lang="en-US" altLang="zh-CN" dirty="0" smtClean="0"/>
          </a:p>
          <a:p>
            <a:pPr lvl="2"/>
            <a:endParaRPr lang="en-US" dirty="0"/>
          </a:p>
        </p:txBody>
      </p:sp>
      <p:pic>
        <p:nvPicPr>
          <p:cNvPr id="6" name="Picture 5"/>
          <p:cNvPicPr>
            <a:picLocks noChangeAspect="1"/>
          </p:cNvPicPr>
          <p:nvPr/>
        </p:nvPicPr>
        <p:blipFill>
          <a:blip r:embed="rId3"/>
          <a:stretch>
            <a:fillRect/>
          </a:stretch>
        </p:blipFill>
        <p:spPr>
          <a:xfrm>
            <a:off x="1951526" y="2702951"/>
            <a:ext cx="6662738" cy="1993899"/>
          </a:xfrm>
          <a:prstGeom prst="rect">
            <a:avLst/>
          </a:prstGeom>
        </p:spPr>
      </p:pic>
    </p:spTree>
    <p:extLst>
      <p:ext uri="{BB962C8B-B14F-4D97-AF65-F5344CB8AC3E}">
        <p14:creationId xmlns:p14="http://schemas.microsoft.com/office/powerpoint/2010/main" val="47102268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942" y="2946093"/>
            <a:ext cx="10515600" cy="1325563"/>
          </a:xfrm>
        </p:spPr>
        <p:txBody>
          <a:bodyPr>
            <a:normAutofit/>
          </a:bodyPr>
          <a:lstStyle/>
          <a:p>
            <a:pPr algn="ctr"/>
            <a:r>
              <a:rPr lang="zh-CN" altLang="en-US" sz="6000" dirty="0" smtClean="0"/>
              <a:t>异常检测相关</a:t>
            </a:r>
            <a:endParaRPr lang="en-US" sz="6000" dirty="0"/>
          </a:p>
        </p:txBody>
      </p:sp>
    </p:spTree>
    <p:extLst>
      <p:ext uri="{BB962C8B-B14F-4D97-AF65-F5344CB8AC3E}">
        <p14:creationId xmlns:p14="http://schemas.microsoft.com/office/powerpoint/2010/main" val="16531257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49374"/>
          </a:xfrm>
        </p:spPr>
        <p:txBody>
          <a:bodyPr/>
          <a:lstStyle/>
          <a:p>
            <a:r>
              <a:rPr lang="zh-CN" altLang="en-US" dirty="0"/>
              <a:t>内建算法</a:t>
            </a:r>
            <a:r>
              <a:rPr lang="en-US" altLang="zh-CN" dirty="0"/>
              <a:t>/</a:t>
            </a:r>
            <a:r>
              <a:rPr lang="zh-CN" altLang="en-US" dirty="0"/>
              <a:t>模型</a:t>
            </a:r>
            <a:r>
              <a:rPr lang="en-US" altLang="zh-CN" dirty="0" smtClean="0"/>
              <a:t>-----</a:t>
            </a:r>
            <a:r>
              <a:rPr lang="en-US" b="1" dirty="0"/>
              <a:t>IP Insights</a:t>
            </a:r>
          </a:p>
        </p:txBody>
      </p:sp>
      <p:sp>
        <p:nvSpPr>
          <p:cNvPr id="3" name="Content Placeholder 2"/>
          <p:cNvSpPr>
            <a:spLocks noGrp="1"/>
          </p:cNvSpPr>
          <p:nvPr>
            <p:ph idx="1"/>
          </p:nvPr>
        </p:nvSpPr>
        <p:spPr>
          <a:xfrm>
            <a:off x="838200" y="1870365"/>
            <a:ext cx="10515600" cy="4488872"/>
          </a:xfrm>
        </p:spPr>
        <p:txBody>
          <a:bodyPr>
            <a:normAutofit fontScale="92500" lnSpcReduction="20000"/>
          </a:bodyPr>
          <a:lstStyle/>
          <a:p>
            <a:r>
              <a:rPr lang="en-US" dirty="0" err="1"/>
              <a:t>Sage</a:t>
            </a:r>
            <a:r>
              <a:rPr lang="en-US" altLang="zh-CN" dirty="0" err="1"/>
              <a:t>M</a:t>
            </a:r>
            <a:r>
              <a:rPr lang="en-US" dirty="0" err="1"/>
              <a:t>aker</a:t>
            </a:r>
            <a:r>
              <a:rPr lang="zh-CN" altLang="en-US" dirty="0" smtClean="0"/>
              <a:t>的</a:t>
            </a:r>
            <a:r>
              <a:rPr lang="en-US" altLang="zh-CN" dirty="0" smtClean="0"/>
              <a:t>IP Insight</a:t>
            </a:r>
            <a:r>
              <a:rPr lang="zh-CN" altLang="en-US" dirty="0" smtClean="0"/>
              <a:t>是一个新颖的</a:t>
            </a:r>
            <a:r>
              <a:rPr lang="en-US" altLang="zh-CN" dirty="0" smtClean="0"/>
              <a:t>AWS</a:t>
            </a:r>
            <a:r>
              <a:rPr lang="zh-CN" altLang="en-US" dirty="0" smtClean="0"/>
              <a:t>独创模型，是非监督的。</a:t>
            </a:r>
            <a:endParaRPr lang="en-US" altLang="zh-CN" dirty="0" smtClean="0"/>
          </a:p>
          <a:p>
            <a:r>
              <a:rPr lang="en-US" altLang="zh-CN" dirty="0" smtClean="0"/>
              <a:t>IP insights</a:t>
            </a:r>
            <a:r>
              <a:rPr lang="zh-CN" altLang="en-US" dirty="0" smtClean="0"/>
              <a:t>的原理？</a:t>
            </a:r>
            <a:endParaRPr lang="en-US" altLang="zh-CN" dirty="0" smtClean="0"/>
          </a:p>
          <a:p>
            <a:pPr lvl="1"/>
            <a:r>
              <a:rPr lang="zh-CN" altLang="en-US" dirty="0" smtClean="0"/>
              <a:t>它是</a:t>
            </a:r>
            <a:r>
              <a:rPr lang="zh-CN" altLang="en-US" dirty="0"/>
              <a:t>一个基于神经网络的模型</a:t>
            </a:r>
            <a:r>
              <a:rPr lang="zh-CN" altLang="en-US" dirty="0" smtClean="0"/>
              <a:t>，以</a:t>
            </a:r>
            <a:r>
              <a:rPr lang="zh-CN" altLang="en-US" dirty="0"/>
              <a:t>（实</a:t>
            </a:r>
            <a:r>
              <a:rPr lang="zh-CN" altLang="en-US" dirty="0" smtClean="0"/>
              <a:t>体</a:t>
            </a:r>
            <a:r>
              <a:rPr lang="en-US" altLang="zh-CN" dirty="0" smtClean="0"/>
              <a:t>, IPv4 </a:t>
            </a:r>
            <a:r>
              <a:rPr lang="zh-CN" altLang="en-US" dirty="0"/>
              <a:t>地址</a:t>
            </a:r>
            <a:r>
              <a:rPr lang="zh-CN" altLang="en-US" dirty="0" smtClean="0"/>
              <a:t>）对</a:t>
            </a:r>
            <a:r>
              <a:rPr lang="zh-CN" altLang="en-US" dirty="0"/>
              <a:t>的形</a:t>
            </a:r>
            <a:r>
              <a:rPr lang="zh-CN" altLang="en-US" dirty="0" smtClean="0"/>
              <a:t>式</a:t>
            </a:r>
            <a:r>
              <a:rPr lang="zh-CN" altLang="en-US" dirty="0"/>
              <a:t>作</a:t>
            </a:r>
            <a:r>
              <a:rPr lang="zh-CN" altLang="en-US" dirty="0" smtClean="0"/>
              <a:t>为模型输入，不需要提供</a:t>
            </a:r>
            <a:r>
              <a:rPr lang="en-US" altLang="zh-CN" dirty="0" smtClean="0"/>
              <a:t>label</a:t>
            </a:r>
            <a:r>
              <a:rPr lang="zh-CN" altLang="en-US" dirty="0" smtClean="0"/>
              <a:t>。</a:t>
            </a:r>
            <a:r>
              <a:rPr lang="zh-CN" altLang="en-US" dirty="0"/>
              <a:t>它的</a:t>
            </a:r>
            <a:r>
              <a:rPr lang="zh-CN" altLang="en-US" b="1" dirty="0"/>
              <a:t>目标是找到一个决策边界来分隔正例和负例</a:t>
            </a:r>
            <a:r>
              <a:rPr lang="zh-CN" altLang="en-US" dirty="0"/>
              <a:t>，把任务转换为了一个二分类监督问题。</a:t>
            </a:r>
            <a:endParaRPr lang="en-US" altLang="zh-CN" dirty="0"/>
          </a:p>
          <a:p>
            <a:pPr lvl="2"/>
            <a:r>
              <a:rPr lang="zh-CN" altLang="en-US" dirty="0" smtClean="0"/>
              <a:t>比</a:t>
            </a:r>
            <a:r>
              <a:rPr lang="zh-CN" altLang="en-US" dirty="0"/>
              <a:t>如用户</a:t>
            </a:r>
            <a:r>
              <a:rPr lang="en-US" altLang="zh-CN" dirty="0"/>
              <a:t>ID</a:t>
            </a:r>
            <a:r>
              <a:rPr lang="zh-CN" altLang="en-US" dirty="0"/>
              <a:t>或者</a:t>
            </a:r>
            <a:r>
              <a:rPr lang="en-US" altLang="zh-CN" dirty="0"/>
              <a:t>AWS</a:t>
            </a:r>
            <a:r>
              <a:rPr lang="zh-CN" altLang="en-US" dirty="0"/>
              <a:t>账号</a:t>
            </a:r>
            <a:r>
              <a:rPr lang="en-US" altLang="zh-CN" dirty="0"/>
              <a:t>ID</a:t>
            </a:r>
            <a:r>
              <a:rPr lang="zh-CN" altLang="en-US" dirty="0"/>
              <a:t>都被认为是一种实体</a:t>
            </a:r>
            <a:r>
              <a:rPr lang="en-US" altLang="zh-CN" dirty="0" smtClean="0"/>
              <a:t>entity</a:t>
            </a:r>
            <a:r>
              <a:rPr lang="zh-CN" altLang="en-US" dirty="0" smtClean="0"/>
              <a:t>。</a:t>
            </a:r>
            <a:endParaRPr lang="en-US" altLang="zh-CN" dirty="0" smtClean="0"/>
          </a:p>
          <a:p>
            <a:pPr lvl="1"/>
            <a:r>
              <a:rPr lang="zh-CN" altLang="en-US" dirty="0" smtClean="0"/>
              <a:t>它学</a:t>
            </a:r>
            <a:r>
              <a:rPr lang="zh-CN" altLang="en-US" dirty="0"/>
              <a:t>习实体和 </a:t>
            </a:r>
            <a:r>
              <a:rPr lang="en-US" altLang="zh-CN" dirty="0"/>
              <a:t>IP </a:t>
            </a:r>
            <a:r>
              <a:rPr lang="zh-CN" altLang="en-US" dirty="0"/>
              <a:t>地址</a:t>
            </a:r>
            <a:r>
              <a:rPr lang="zh-CN" altLang="en-US" dirty="0" smtClean="0"/>
              <a:t>的</a:t>
            </a:r>
            <a:r>
              <a:rPr lang="en-US" altLang="zh-CN" dirty="0" smtClean="0"/>
              <a:t>embedding</a:t>
            </a:r>
            <a:r>
              <a:rPr lang="zh-CN" altLang="en-US" dirty="0" smtClean="0"/>
              <a:t>，并用这</a:t>
            </a:r>
            <a:r>
              <a:rPr lang="zh-CN" altLang="en-US" b="1" dirty="0" smtClean="0"/>
              <a:t>两个向量的点积</a:t>
            </a:r>
            <a:r>
              <a:rPr lang="zh-CN" altLang="en-US" dirty="0" smtClean="0"/>
              <a:t>来表示实</a:t>
            </a:r>
            <a:r>
              <a:rPr lang="zh-CN" altLang="en-US" dirty="0"/>
              <a:t>体使用特定 </a:t>
            </a:r>
            <a:r>
              <a:rPr lang="en-US" altLang="zh-CN" dirty="0"/>
              <a:t>IP </a:t>
            </a:r>
            <a:r>
              <a:rPr lang="zh-CN" altLang="en-US" dirty="0"/>
              <a:t>地址的可能性</a:t>
            </a:r>
            <a:r>
              <a:rPr lang="zh-CN" altLang="en-US" dirty="0" smtClean="0"/>
              <a:t>。</a:t>
            </a:r>
            <a:endParaRPr lang="en-US" altLang="zh-CN" dirty="0" smtClean="0"/>
          </a:p>
          <a:p>
            <a:pPr lvl="1"/>
            <a:r>
              <a:rPr lang="zh-CN" altLang="en-US" b="1" dirty="0" smtClean="0"/>
              <a:t>它只会从训练中见过的</a:t>
            </a:r>
            <a:r>
              <a:rPr lang="en-US" altLang="zh-CN" b="1" dirty="0" smtClean="0"/>
              <a:t>entity</a:t>
            </a:r>
            <a:r>
              <a:rPr lang="zh-CN" altLang="en-US" b="1" dirty="0" smtClean="0"/>
              <a:t>中学习知识，因此推理的时候也只是针对这些</a:t>
            </a:r>
            <a:r>
              <a:rPr lang="en-US" altLang="zh-CN" b="1" dirty="0" smtClean="0"/>
              <a:t>entity</a:t>
            </a:r>
            <a:r>
              <a:rPr lang="zh-CN" altLang="en-US" b="1" dirty="0" smtClean="0"/>
              <a:t>的其他</a:t>
            </a:r>
            <a:r>
              <a:rPr lang="en-US" altLang="zh-CN" b="1" dirty="0" smtClean="0"/>
              <a:t>IP</a:t>
            </a:r>
            <a:r>
              <a:rPr lang="zh-CN" altLang="en-US" b="1" dirty="0" smtClean="0"/>
              <a:t>地址</a:t>
            </a:r>
            <a:r>
              <a:rPr lang="zh-CN" altLang="en-US" dirty="0" smtClean="0"/>
              <a:t>。</a:t>
            </a:r>
            <a:endParaRPr lang="en-US" altLang="zh-CN" dirty="0" smtClean="0"/>
          </a:p>
          <a:p>
            <a:r>
              <a:rPr lang="en-US" altLang="zh-CN" dirty="0" smtClean="0"/>
              <a:t>IP insights</a:t>
            </a:r>
            <a:r>
              <a:rPr lang="zh-CN" altLang="en-US" dirty="0"/>
              <a:t>可</a:t>
            </a:r>
            <a:r>
              <a:rPr lang="zh-CN" altLang="en-US" dirty="0" smtClean="0"/>
              <a:t>以用在什么场景？</a:t>
            </a:r>
            <a:endParaRPr lang="en-US" altLang="zh-CN" dirty="0" smtClean="0"/>
          </a:p>
          <a:p>
            <a:pPr lvl="1"/>
            <a:r>
              <a:rPr lang="zh-CN" altLang="en-US" b="1" dirty="0"/>
              <a:t>可以针对</a:t>
            </a:r>
            <a:r>
              <a:rPr lang="en-US" altLang="zh-CN" b="1" dirty="0"/>
              <a:t>IP</a:t>
            </a:r>
            <a:r>
              <a:rPr lang="zh-CN" altLang="en-US" b="1" dirty="0"/>
              <a:t>进行异常检测任务</a:t>
            </a:r>
            <a:endParaRPr lang="en-US" altLang="zh-CN" b="1" dirty="0"/>
          </a:p>
          <a:p>
            <a:pPr lvl="2"/>
            <a:r>
              <a:rPr lang="zh-CN" altLang="en-US" dirty="0" smtClean="0"/>
              <a:t>识</a:t>
            </a:r>
            <a:r>
              <a:rPr lang="zh-CN" altLang="en-US" dirty="0"/>
              <a:t>别尝试从异常 </a:t>
            </a:r>
            <a:r>
              <a:rPr lang="en-US" altLang="zh-CN" dirty="0"/>
              <a:t>IP </a:t>
            </a:r>
            <a:r>
              <a:rPr lang="zh-CN" altLang="en-US" dirty="0"/>
              <a:t>地址登录 </a:t>
            </a:r>
            <a:r>
              <a:rPr lang="en-US" altLang="zh-CN" dirty="0"/>
              <a:t>Web </a:t>
            </a:r>
            <a:r>
              <a:rPr lang="zh-CN" altLang="en-US" dirty="0"/>
              <a:t>服务的用户名。</a:t>
            </a:r>
            <a:endParaRPr lang="en-US" altLang="zh-CN" dirty="0"/>
          </a:p>
          <a:p>
            <a:pPr lvl="2"/>
            <a:r>
              <a:rPr lang="zh-CN" altLang="en-US" dirty="0" smtClean="0"/>
              <a:t>识</a:t>
            </a:r>
            <a:r>
              <a:rPr lang="zh-CN" altLang="en-US" dirty="0"/>
              <a:t>别尝试从异常 </a:t>
            </a:r>
            <a:r>
              <a:rPr lang="en-US" altLang="zh-CN" dirty="0"/>
              <a:t>IP </a:t>
            </a:r>
            <a:r>
              <a:rPr lang="zh-CN" altLang="en-US" dirty="0"/>
              <a:t>地址创建计算资源的账户。</a:t>
            </a:r>
            <a:endParaRPr lang="en-US" altLang="zh-CN" dirty="0"/>
          </a:p>
          <a:p>
            <a:pPr lvl="1"/>
            <a:r>
              <a:rPr lang="zh-CN" altLang="en-US" b="1" dirty="0"/>
              <a:t>可以把训练出</a:t>
            </a:r>
            <a:r>
              <a:rPr lang="zh-CN" altLang="en-US" b="1" dirty="0" smtClean="0"/>
              <a:t>的</a:t>
            </a:r>
            <a:r>
              <a:rPr lang="en-US" altLang="zh-CN" b="1" dirty="0" smtClean="0"/>
              <a:t>IP</a:t>
            </a:r>
            <a:r>
              <a:rPr lang="zh-CN" altLang="en-US" b="1" dirty="0" smtClean="0"/>
              <a:t>和</a:t>
            </a:r>
            <a:r>
              <a:rPr lang="en-US" altLang="zh-CN" b="1" dirty="0"/>
              <a:t>entity</a:t>
            </a:r>
            <a:r>
              <a:rPr lang="zh-CN" altLang="en-US" b="1" dirty="0"/>
              <a:t>的</a:t>
            </a:r>
            <a:r>
              <a:rPr lang="en-US" altLang="zh-CN" b="1" dirty="0"/>
              <a:t>embedding</a:t>
            </a:r>
            <a:r>
              <a:rPr lang="zh-CN" altLang="en-US" b="1" dirty="0"/>
              <a:t>向量用作下游</a:t>
            </a:r>
            <a:r>
              <a:rPr lang="en-US" altLang="zh-CN" b="1" dirty="0"/>
              <a:t>ML</a:t>
            </a:r>
            <a:r>
              <a:rPr lang="zh-CN" altLang="en-US" b="1" dirty="0"/>
              <a:t>任务的特征向量</a:t>
            </a:r>
            <a:r>
              <a:rPr lang="zh-CN" altLang="en-US" dirty="0"/>
              <a:t>。</a:t>
            </a:r>
            <a:endParaRPr lang="en-US" dirty="0"/>
          </a:p>
          <a:p>
            <a:endParaRPr lang="en-US" dirty="0" smtClean="0"/>
          </a:p>
        </p:txBody>
      </p:sp>
    </p:spTree>
    <p:extLst>
      <p:ext uri="{BB962C8B-B14F-4D97-AF65-F5344CB8AC3E}">
        <p14:creationId xmlns:p14="http://schemas.microsoft.com/office/powerpoint/2010/main" val="301745760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478193"/>
          </a:xfrm>
        </p:spPr>
        <p:txBody>
          <a:bodyPr>
            <a:normAutofit fontScale="85000" lnSpcReduction="20000"/>
          </a:bodyPr>
          <a:lstStyle/>
          <a:p>
            <a:r>
              <a:rPr lang="zh-CN" altLang="en-US" b="1" dirty="0" smtClean="0"/>
              <a:t>如何构造训练集和验证集的正例和负例</a:t>
            </a:r>
            <a:r>
              <a:rPr lang="zh-CN" altLang="en-US" dirty="0" smtClean="0"/>
              <a:t>？</a:t>
            </a:r>
            <a:endParaRPr lang="en-US" altLang="zh-CN" dirty="0" smtClean="0"/>
          </a:p>
          <a:p>
            <a:pPr lvl="1"/>
            <a:r>
              <a:rPr lang="zh-CN" altLang="en-US" dirty="0"/>
              <a:t>正例</a:t>
            </a:r>
            <a:r>
              <a:rPr lang="zh-CN" altLang="en-US" dirty="0" smtClean="0"/>
              <a:t>必</a:t>
            </a:r>
            <a:r>
              <a:rPr lang="zh-CN" altLang="en-US" dirty="0"/>
              <a:t>须是</a:t>
            </a:r>
            <a:r>
              <a:rPr lang="zh-CN" altLang="en-US" b="1" dirty="0"/>
              <a:t>合法的</a:t>
            </a:r>
            <a:r>
              <a:rPr lang="en-US" altLang="zh-CN" b="1" dirty="0"/>
              <a:t>access </a:t>
            </a:r>
            <a:r>
              <a:rPr lang="en-US" altLang="zh-CN" b="1" dirty="0" smtClean="0"/>
              <a:t>event</a:t>
            </a:r>
            <a:r>
              <a:rPr lang="zh-CN" altLang="en-US" b="1" dirty="0" smtClean="0"/>
              <a:t>，</a:t>
            </a:r>
            <a:r>
              <a:rPr lang="zh-CN" altLang="en-US" b="1" dirty="0" smtClean="0">
                <a:solidFill>
                  <a:srgbClr val="FF0000"/>
                </a:solidFill>
              </a:rPr>
              <a:t>混入异常样本会带偏模型</a:t>
            </a:r>
            <a:r>
              <a:rPr lang="zh-CN" altLang="en-US" dirty="0" smtClean="0"/>
              <a:t>；</a:t>
            </a:r>
            <a:endParaRPr lang="en-US" altLang="zh-CN" dirty="0" smtClean="0"/>
          </a:p>
          <a:p>
            <a:pPr lvl="2"/>
            <a:r>
              <a:rPr lang="zh-CN" altLang="en-US" dirty="0"/>
              <a:t>质</a:t>
            </a:r>
            <a:r>
              <a:rPr lang="zh-CN" altLang="en-US" dirty="0" smtClean="0"/>
              <a:t>量高的训练集会有</a:t>
            </a:r>
            <a:r>
              <a:rPr lang="en-US" altLang="zh-CN" dirty="0" smtClean="0"/>
              <a:t>entity</a:t>
            </a:r>
            <a:r>
              <a:rPr lang="zh-CN" altLang="en-US" dirty="0" smtClean="0"/>
              <a:t>的高覆盖率。</a:t>
            </a:r>
            <a:endParaRPr lang="en-US" altLang="zh-CN" dirty="0" smtClean="0"/>
          </a:p>
          <a:p>
            <a:pPr lvl="1"/>
            <a:r>
              <a:rPr lang="zh-CN" altLang="en-US" b="1" dirty="0" smtClean="0"/>
              <a:t>负例当前只能由</a:t>
            </a:r>
            <a:r>
              <a:rPr lang="en-US" altLang="zh-CN" b="1" dirty="0" smtClean="0"/>
              <a:t>IP </a:t>
            </a:r>
            <a:r>
              <a:rPr lang="en-US" altLang="zh-CN" b="1" dirty="0"/>
              <a:t>insight</a:t>
            </a:r>
            <a:r>
              <a:rPr lang="zh-CN" altLang="en-US" b="1" dirty="0"/>
              <a:t>算</a:t>
            </a:r>
            <a:r>
              <a:rPr lang="zh-CN" altLang="en-US" b="1" dirty="0" smtClean="0"/>
              <a:t>法自</a:t>
            </a:r>
            <a:r>
              <a:rPr lang="zh-CN" altLang="en-US" b="1" dirty="0"/>
              <a:t>动生</a:t>
            </a:r>
            <a:r>
              <a:rPr lang="zh-CN" altLang="en-US" b="1" dirty="0" smtClean="0"/>
              <a:t>成</a:t>
            </a:r>
            <a:r>
              <a:rPr lang="zh-CN" altLang="en-US" dirty="0" smtClean="0"/>
              <a:t>。</a:t>
            </a:r>
            <a:endParaRPr lang="en-US" altLang="zh-CN" dirty="0" smtClean="0"/>
          </a:p>
          <a:p>
            <a:r>
              <a:rPr lang="en-US" altLang="zh-CN" b="1" dirty="0" smtClean="0"/>
              <a:t>IP insights</a:t>
            </a:r>
            <a:r>
              <a:rPr lang="zh-CN" altLang="en-US" b="1" dirty="0" smtClean="0"/>
              <a:t>中如何使用已有的异常样本</a:t>
            </a:r>
            <a:r>
              <a:rPr lang="zh-CN" altLang="en-US" dirty="0" smtClean="0"/>
              <a:t>？</a:t>
            </a:r>
            <a:endParaRPr lang="en-US" altLang="zh-CN" dirty="0" smtClean="0"/>
          </a:p>
          <a:p>
            <a:pPr lvl="1"/>
            <a:r>
              <a:rPr lang="zh-CN" altLang="en-US" dirty="0"/>
              <a:t>可</a:t>
            </a:r>
            <a:r>
              <a:rPr lang="zh-CN" altLang="en-US" dirty="0" smtClean="0"/>
              <a:t>以把经过</a:t>
            </a:r>
            <a:r>
              <a:rPr lang="zh-CN" altLang="en-US" b="1" dirty="0" smtClean="0"/>
              <a:t>人工确认</a:t>
            </a:r>
            <a:r>
              <a:rPr lang="zh-CN" altLang="en-US" dirty="0" smtClean="0"/>
              <a:t>的异常样本作为测试集来验证模型的泛化能力。</a:t>
            </a:r>
            <a:endParaRPr lang="en-US" altLang="zh-CN" dirty="0" smtClean="0"/>
          </a:p>
          <a:p>
            <a:r>
              <a:rPr lang="zh-CN" altLang="en-US" dirty="0" smtClean="0"/>
              <a:t>如何把训</a:t>
            </a:r>
            <a:r>
              <a:rPr lang="zh-CN" altLang="en-US" dirty="0"/>
              <a:t>练完的模</a:t>
            </a:r>
            <a:r>
              <a:rPr lang="zh-CN" altLang="en-US" dirty="0" smtClean="0"/>
              <a:t>型作</a:t>
            </a:r>
            <a:r>
              <a:rPr lang="zh-CN" altLang="en-US" dirty="0"/>
              <a:t>为一</a:t>
            </a:r>
            <a:r>
              <a:rPr lang="zh-CN" altLang="en-US" dirty="0" smtClean="0"/>
              <a:t>个</a:t>
            </a:r>
            <a:r>
              <a:rPr lang="en-US" altLang="zh-CN" dirty="0" smtClean="0"/>
              <a:t>IP</a:t>
            </a:r>
            <a:r>
              <a:rPr lang="zh-CN" altLang="en-US" dirty="0" smtClean="0"/>
              <a:t>异</a:t>
            </a:r>
            <a:r>
              <a:rPr lang="zh-CN" altLang="en-US" dirty="0"/>
              <a:t>常检测模</a:t>
            </a:r>
            <a:r>
              <a:rPr lang="zh-CN" altLang="en-US" dirty="0" smtClean="0"/>
              <a:t>型？</a:t>
            </a:r>
            <a:endParaRPr lang="en-US" altLang="zh-CN" dirty="0" smtClean="0"/>
          </a:p>
          <a:p>
            <a:pPr lvl="1"/>
            <a:r>
              <a:rPr lang="zh-CN" altLang="en-US" dirty="0"/>
              <a:t>模</a:t>
            </a:r>
            <a:r>
              <a:rPr lang="zh-CN" altLang="en-US" dirty="0" smtClean="0"/>
              <a:t>型返回的是向量点积，把点积值取负数作为所谓的异常分数；</a:t>
            </a:r>
            <a:endParaRPr lang="en-US" altLang="zh-CN" dirty="0" smtClean="0"/>
          </a:p>
          <a:p>
            <a:pPr lvl="1"/>
            <a:r>
              <a:rPr lang="zh-CN" altLang="en-US" b="1" dirty="0"/>
              <a:t>确</a:t>
            </a:r>
            <a:r>
              <a:rPr lang="zh-CN" altLang="en-US" b="1" dirty="0" smtClean="0"/>
              <a:t>定异常分数的阈值：</a:t>
            </a:r>
            <a:endParaRPr lang="en-US" altLang="zh-CN" b="1" dirty="0" smtClean="0"/>
          </a:p>
          <a:p>
            <a:pPr lvl="2"/>
            <a:r>
              <a:rPr lang="zh-CN" altLang="en-US" b="1" dirty="0"/>
              <a:t>选</a:t>
            </a:r>
            <a:r>
              <a:rPr lang="zh-CN" altLang="en-US" b="1" dirty="0" smtClean="0"/>
              <a:t>择或构造一个基准的测试集</a:t>
            </a:r>
            <a:endParaRPr lang="en-US" altLang="zh-CN" b="1" dirty="0" smtClean="0"/>
          </a:p>
          <a:p>
            <a:pPr lvl="3"/>
            <a:r>
              <a:rPr lang="zh-CN" altLang="en-US" dirty="0"/>
              <a:t>如</a:t>
            </a:r>
            <a:r>
              <a:rPr lang="zh-CN" altLang="en-US" dirty="0" smtClean="0"/>
              <a:t>果有</a:t>
            </a:r>
            <a:r>
              <a:rPr lang="zh-CN" altLang="en-US" b="1" dirty="0" smtClean="0"/>
              <a:t>足够量且</a:t>
            </a:r>
            <a:r>
              <a:rPr lang="en-US" altLang="zh-CN" b="1" dirty="0" smtClean="0"/>
              <a:t>entity</a:t>
            </a:r>
            <a:r>
              <a:rPr lang="zh-CN" altLang="en-US" b="1" dirty="0" smtClean="0"/>
              <a:t>高覆盖率（针对训练集中出现的不同</a:t>
            </a:r>
            <a:r>
              <a:rPr lang="en-US" altLang="zh-CN" b="1" dirty="0" smtClean="0"/>
              <a:t>entity</a:t>
            </a:r>
            <a:r>
              <a:rPr lang="zh-CN" altLang="en-US" b="1" dirty="0" smtClean="0"/>
              <a:t>）的真实异常样本集</a:t>
            </a:r>
            <a:r>
              <a:rPr lang="zh-CN" altLang="en-US" dirty="0" smtClean="0"/>
              <a:t>，把它作为测试集是一个很好的选择。</a:t>
            </a:r>
            <a:endParaRPr lang="en-US" altLang="zh-CN" dirty="0" smtClean="0"/>
          </a:p>
          <a:p>
            <a:pPr lvl="3"/>
            <a:r>
              <a:rPr lang="zh-CN" altLang="en-US" dirty="0"/>
              <a:t>否</a:t>
            </a:r>
            <a:r>
              <a:rPr lang="zh-CN" altLang="en-US" dirty="0" smtClean="0"/>
              <a:t>则构造一个</a:t>
            </a:r>
            <a:r>
              <a:rPr lang="en-US" altLang="zh-CN" dirty="0" smtClean="0"/>
              <a:t>fake</a:t>
            </a:r>
            <a:r>
              <a:rPr lang="zh-CN" altLang="en-US" dirty="0" smtClean="0"/>
              <a:t>的异常样本集，</a:t>
            </a:r>
            <a:r>
              <a:rPr lang="en-US" altLang="zh-CN" dirty="0" smtClean="0"/>
              <a:t>entity</a:t>
            </a:r>
            <a:r>
              <a:rPr lang="zh-CN" altLang="en-US" dirty="0" smtClean="0"/>
              <a:t>尽量要高覆盖率。</a:t>
            </a:r>
            <a:endParaRPr lang="en-US" altLang="zh-CN" dirty="0"/>
          </a:p>
          <a:p>
            <a:pPr lvl="2"/>
            <a:r>
              <a:rPr lang="zh-CN" altLang="en-US" dirty="0" smtClean="0"/>
              <a:t>根</a:t>
            </a:r>
            <a:r>
              <a:rPr lang="zh-CN" altLang="en-US" dirty="0"/>
              <a:t>据具</a:t>
            </a:r>
            <a:r>
              <a:rPr lang="zh-CN" altLang="en-US" dirty="0" smtClean="0"/>
              <a:t>体</a:t>
            </a:r>
            <a:r>
              <a:rPr lang="zh-CN" altLang="en-US" dirty="0"/>
              <a:t>业务</a:t>
            </a:r>
            <a:r>
              <a:rPr lang="zh-CN" altLang="en-US" dirty="0" smtClean="0"/>
              <a:t>和需求设置合适的</a:t>
            </a:r>
            <a:r>
              <a:rPr lang="en-US" altLang="zh-CN" dirty="0" smtClean="0"/>
              <a:t>threshold</a:t>
            </a:r>
            <a:r>
              <a:rPr lang="zh-CN" altLang="en-US" dirty="0"/>
              <a:t>来判定是否为异常</a:t>
            </a:r>
            <a:r>
              <a:rPr lang="zh-CN" altLang="en-US" dirty="0" smtClean="0"/>
              <a:t>的</a:t>
            </a:r>
            <a:r>
              <a:rPr lang="en-US" altLang="zh-CN" dirty="0" smtClean="0"/>
              <a:t>pair</a:t>
            </a:r>
          </a:p>
          <a:p>
            <a:pPr lvl="3"/>
            <a:r>
              <a:rPr lang="zh-CN" altLang="en-US" dirty="0"/>
              <a:t>可</a:t>
            </a:r>
            <a:r>
              <a:rPr lang="zh-CN" altLang="en-US" dirty="0" smtClean="0"/>
              <a:t>以通过可视化的方法比如直方图来帮助选择阈值</a:t>
            </a:r>
            <a:endParaRPr lang="en-US" altLang="zh-CN" dirty="0" smtClean="0"/>
          </a:p>
          <a:p>
            <a:pPr lvl="3"/>
            <a:r>
              <a:rPr lang="zh-CN" altLang="en-US" dirty="0" smtClean="0"/>
              <a:t>可以根</a:t>
            </a:r>
            <a:r>
              <a:rPr lang="zh-CN" altLang="en-US" dirty="0"/>
              <a:t>据混淆矩阵</a:t>
            </a:r>
            <a:r>
              <a:rPr lang="zh-CN" altLang="en-US" dirty="0" smtClean="0"/>
              <a:t>的相关指标基于业</a:t>
            </a:r>
            <a:r>
              <a:rPr lang="zh-CN" altLang="en-US" dirty="0"/>
              <a:t>务的代价来遍历阈值从而找到最优阈</a:t>
            </a:r>
            <a:r>
              <a:rPr lang="zh-CN" altLang="en-US" dirty="0" smtClean="0"/>
              <a:t>值 。</a:t>
            </a:r>
            <a:endParaRPr lang="en-US" altLang="zh-CN" dirty="0" smtClean="0"/>
          </a:p>
          <a:p>
            <a:pPr lvl="1"/>
            <a:endParaRPr lang="zh-CN" altLang="en-US" dirty="0"/>
          </a:p>
          <a:p>
            <a:endParaRPr lang="en-US" dirty="0" smtClean="0"/>
          </a:p>
          <a:p>
            <a:pPr marL="0" indent="0">
              <a:buNone/>
            </a:pPr>
            <a:endParaRPr lang="en-US" dirty="0"/>
          </a:p>
        </p:txBody>
      </p:sp>
    </p:spTree>
    <p:extLst>
      <p:ext uri="{BB962C8B-B14F-4D97-AF65-F5344CB8AC3E}">
        <p14:creationId xmlns:p14="http://schemas.microsoft.com/office/powerpoint/2010/main" val="197298966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fontScale="85000" lnSpcReduction="20000"/>
          </a:bodyPr>
          <a:lstStyle/>
          <a:p>
            <a:r>
              <a:rPr lang="en-US" altLang="zh-CN" dirty="0" smtClean="0"/>
              <a:t>Tips</a:t>
            </a:r>
            <a:r>
              <a:rPr lang="zh-CN" altLang="en-US" dirty="0" smtClean="0"/>
              <a:t>：</a:t>
            </a:r>
            <a:endParaRPr lang="en-US" altLang="zh-CN" dirty="0" smtClean="0"/>
          </a:p>
          <a:p>
            <a:pPr lvl="1"/>
            <a:r>
              <a:rPr lang="zh-CN" altLang="en-US" b="1" dirty="0"/>
              <a:t>训</a:t>
            </a:r>
            <a:r>
              <a:rPr lang="zh-CN" altLang="en-US" b="1" dirty="0" smtClean="0"/>
              <a:t>练的正例中可能不同</a:t>
            </a:r>
            <a:r>
              <a:rPr lang="en-US" altLang="zh-CN" b="1" dirty="0" smtClean="0"/>
              <a:t>entity</a:t>
            </a:r>
            <a:r>
              <a:rPr lang="zh-CN" altLang="en-US" b="1" dirty="0" smtClean="0"/>
              <a:t>出现的次数相差很大</a:t>
            </a:r>
            <a:r>
              <a:rPr lang="zh-CN" altLang="en-US" dirty="0" smtClean="0"/>
              <a:t>？</a:t>
            </a:r>
            <a:endParaRPr lang="en-US" altLang="zh-CN" dirty="0" smtClean="0"/>
          </a:p>
          <a:p>
            <a:pPr lvl="2"/>
            <a:r>
              <a:rPr lang="zh-CN" altLang="en-US" dirty="0" smtClean="0"/>
              <a:t>先不去管跑跑看看效果；（最好对训练集做一下</a:t>
            </a:r>
            <a:r>
              <a:rPr lang="en-US" altLang="zh-CN" dirty="0" smtClean="0"/>
              <a:t>shuffle</a:t>
            </a:r>
            <a:r>
              <a:rPr lang="zh-CN" altLang="en-US" dirty="0" smtClean="0"/>
              <a:t>）</a:t>
            </a:r>
            <a:endParaRPr lang="en-US" altLang="zh-CN" dirty="0" smtClean="0"/>
          </a:p>
          <a:p>
            <a:pPr lvl="2"/>
            <a:r>
              <a:rPr lang="zh-CN" altLang="en-US" dirty="0" smtClean="0"/>
              <a:t>如果出现次数比较少的</a:t>
            </a:r>
            <a:r>
              <a:rPr lang="en-US" altLang="zh-CN" dirty="0" smtClean="0"/>
              <a:t>entity</a:t>
            </a:r>
            <a:r>
              <a:rPr lang="zh-CN" altLang="en-US" dirty="0" smtClean="0"/>
              <a:t>的泛化效果不好，尝试对这些</a:t>
            </a:r>
            <a:r>
              <a:rPr lang="en-US" altLang="zh-CN" dirty="0" smtClean="0"/>
              <a:t>entity</a:t>
            </a:r>
            <a:r>
              <a:rPr lang="zh-CN" altLang="en-US" dirty="0" smtClean="0"/>
              <a:t>收集更多的真实合法数据。</a:t>
            </a:r>
            <a:endParaRPr lang="en-US" altLang="zh-CN" dirty="0" smtClean="0"/>
          </a:p>
          <a:p>
            <a:pPr lvl="1"/>
            <a:r>
              <a:rPr lang="zh-CN" altLang="en-US" b="1" dirty="0"/>
              <a:t>训</a:t>
            </a:r>
            <a:r>
              <a:rPr lang="zh-CN" altLang="en-US" b="1" dirty="0" smtClean="0"/>
              <a:t>练的正例中可能有很多重复的正例（</a:t>
            </a:r>
            <a:r>
              <a:rPr lang="en-US" altLang="zh-CN" b="1" dirty="0" smtClean="0">
                <a:solidFill>
                  <a:srgbClr val="FF0000"/>
                </a:solidFill>
              </a:rPr>
              <a:t>pair</a:t>
            </a:r>
            <a:r>
              <a:rPr lang="zh-CN" altLang="en-US" b="1" dirty="0" smtClean="0">
                <a:solidFill>
                  <a:srgbClr val="FF0000"/>
                </a:solidFill>
              </a:rPr>
              <a:t>完全一样</a:t>
            </a:r>
            <a:r>
              <a:rPr lang="zh-CN" altLang="en-US" b="1" dirty="0" smtClean="0"/>
              <a:t>），需要去重吗</a:t>
            </a:r>
            <a:r>
              <a:rPr lang="zh-CN" altLang="en-US" dirty="0" smtClean="0"/>
              <a:t>？</a:t>
            </a:r>
            <a:endParaRPr lang="en-US" altLang="zh-CN" dirty="0" smtClean="0"/>
          </a:p>
          <a:p>
            <a:pPr lvl="2"/>
            <a:r>
              <a:rPr lang="zh-CN" altLang="en-US" dirty="0" smtClean="0"/>
              <a:t>先不去重跑看看效果；</a:t>
            </a:r>
            <a:r>
              <a:rPr lang="zh-CN" altLang="en-US" dirty="0"/>
              <a:t>（最好对训练集做一下</a:t>
            </a:r>
            <a:r>
              <a:rPr lang="en-US" altLang="zh-CN" dirty="0"/>
              <a:t>shuffle</a:t>
            </a:r>
            <a:r>
              <a:rPr lang="zh-CN" altLang="en-US" dirty="0"/>
              <a:t>）</a:t>
            </a:r>
            <a:endParaRPr lang="en-US" altLang="zh-CN" dirty="0"/>
          </a:p>
          <a:p>
            <a:pPr lvl="2"/>
            <a:r>
              <a:rPr lang="zh-CN" altLang="en-US" dirty="0"/>
              <a:t>如果</a:t>
            </a:r>
            <a:r>
              <a:rPr lang="zh-CN" altLang="en-US" dirty="0" smtClean="0"/>
              <a:t>效果不好的话，可以考虑去掉一定比例的重复</a:t>
            </a:r>
            <a:r>
              <a:rPr lang="en-US" altLang="zh-CN" dirty="0" smtClean="0"/>
              <a:t>pair</a:t>
            </a:r>
            <a:r>
              <a:rPr lang="zh-CN" altLang="en-US" dirty="0" smtClean="0"/>
              <a:t>。（某个</a:t>
            </a:r>
            <a:r>
              <a:rPr lang="en-US" altLang="zh-CN" dirty="0" smtClean="0"/>
              <a:t>pair</a:t>
            </a:r>
            <a:r>
              <a:rPr lang="zh-CN" altLang="en-US" dirty="0" smtClean="0"/>
              <a:t>重复太多，容易让模型对这个</a:t>
            </a:r>
            <a:r>
              <a:rPr lang="en-US" altLang="zh-CN" dirty="0" smtClean="0"/>
              <a:t>entity</a:t>
            </a:r>
            <a:r>
              <a:rPr lang="zh-CN" altLang="en-US" dirty="0" smtClean="0"/>
              <a:t>的这个</a:t>
            </a:r>
            <a:r>
              <a:rPr lang="en-US" altLang="zh-CN" dirty="0" smtClean="0"/>
              <a:t>IP</a:t>
            </a:r>
            <a:r>
              <a:rPr lang="zh-CN" altLang="en-US" dirty="0" smtClean="0"/>
              <a:t>地址过拟合）</a:t>
            </a:r>
            <a:endParaRPr lang="en-US" altLang="zh-CN" dirty="0" smtClean="0"/>
          </a:p>
          <a:p>
            <a:pPr lvl="1"/>
            <a:r>
              <a:rPr lang="zh-CN" altLang="en-US" dirty="0" smtClean="0"/>
              <a:t>如何从部署好的</a:t>
            </a:r>
            <a:r>
              <a:rPr lang="en-US" altLang="zh-CN" dirty="0" err="1" smtClean="0"/>
              <a:t>ip</a:t>
            </a:r>
            <a:r>
              <a:rPr lang="en-US" altLang="zh-CN" dirty="0" smtClean="0"/>
              <a:t> insight</a:t>
            </a:r>
            <a:r>
              <a:rPr lang="zh-CN" altLang="en-US" dirty="0" smtClean="0"/>
              <a:t>模型中获得</a:t>
            </a:r>
            <a:r>
              <a:rPr lang="en-US" altLang="zh-CN" dirty="0" err="1" smtClean="0"/>
              <a:t>ip</a:t>
            </a:r>
            <a:r>
              <a:rPr lang="zh-CN" altLang="en-US" dirty="0" smtClean="0"/>
              <a:t>或者</a:t>
            </a:r>
            <a:r>
              <a:rPr lang="en-US" altLang="zh-CN" dirty="0" smtClean="0"/>
              <a:t>entity</a:t>
            </a:r>
            <a:r>
              <a:rPr lang="zh-CN" altLang="en-US" dirty="0" smtClean="0"/>
              <a:t>的</a:t>
            </a:r>
            <a:r>
              <a:rPr lang="en-US" altLang="zh-CN" dirty="0" smtClean="0"/>
              <a:t>embedding</a:t>
            </a:r>
            <a:r>
              <a:rPr lang="zh-CN" altLang="en-US" dirty="0" smtClean="0"/>
              <a:t>？</a:t>
            </a:r>
            <a:endParaRPr lang="en-US" altLang="zh-CN" dirty="0" smtClean="0"/>
          </a:p>
          <a:p>
            <a:pPr lvl="2"/>
            <a:r>
              <a:rPr lang="zh-CN" altLang="en-US" dirty="0" smtClean="0"/>
              <a:t>在推理请求中在参数</a:t>
            </a:r>
            <a:r>
              <a:rPr lang="en-US" altLang="zh-CN" dirty="0" smtClean="0"/>
              <a:t>accept</a:t>
            </a:r>
            <a:r>
              <a:rPr lang="zh-CN" altLang="en-US" dirty="0" smtClean="0"/>
              <a:t>的后面添加</a:t>
            </a:r>
            <a:r>
              <a:rPr lang="en-US" altLang="zh-CN" dirty="0" smtClean="0"/>
              <a:t>verbose=True</a:t>
            </a:r>
            <a:r>
              <a:rPr lang="zh-CN" altLang="en-US" dirty="0" smtClean="0"/>
              <a:t>，即可从</a:t>
            </a:r>
            <a:r>
              <a:rPr lang="en-US" altLang="zh-CN" dirty="0" smtClean="0"/>
              <a:t>response</a:t>
            </a:r>
            <a:r>
              <a:rPr lang="zh-CN" altLang="en-US" dirty="0" smtClean="0"/>
              <a:t>中获得</a:t>
            </a:r>
            <a:r>
              <a:rPr lang="en-US" altLang="zh-CN" dirty="0" err="1" smtClean="0"/>
              <a:t>entity_embedding</a:t>
            </a:r>
            <a:r>
              <a:rPr lang="zh-CN" altLang="en-US" dirty="0" smtClean="0"/>
              <a:t>和</a:t>
            </a:r>
            <a:r>
              <a:rPr lang="en-US" altLang="zh-CN" dirty="0" err="1" smtClean="0"/>
              <a:t>ip_embedding</a:t>
            </a:r>
            <a:r>
              <a:rPr lang="zh-CN" altLang="en-US" dirty="0"/>
              <a:t>向</a:t>
            </a:r>
            <a:r>
              <a:rPr lang="zh-CN" altLang="en-US" dirty="0" smtClean="0"/>
              <a:t>量。</a:t>
            </a:r>
            <a:endParaRPr lang="en-US" altLang="zh-CN" dirty="0" smtClean="0"/>
          </a:p>
          <a:p>
            <a:pPr lvl="1"/>
            <a:r>
              <a:rPr lang="en-US" altLang="zh-CN" dirty="0" smtClean="0"/>
              <a:t>Entity</a:t>
            </a:r>
            <a:r>
              <a:rPr lang="zh-CN" altLang="en-US" dirty="0"/>
              <a:t>本</a:t>
            </a:r>
            <a:r>
              <a:rPr lang="zh-CN" altLang="en-US" dirty="0" smtClean="0"/>
              <a:t>身的值空间太大？</a:t>
            </a:r>
            <a:endParaRPr lang="en-US" altLang="zh-CN" dirty="0" smtClean="0"/>
          </a:p>
          <a:p>
            <a:pPr lvl="2"/>
            <a:r>
              <a:rPr lang="en-US" altLang="zh-CN" dirty="0" smtClean="0"/>
              <a:t>IP insight</a:t>
            </a:r>
            <a:r>
              <a:rPr lang="zh-CN" altLang="en-US" dirty="0" smtClean="0"/>
              <a:t>内部实现是先把</a:t>
            </a:r>
            <a:r>
              <a:rPr lang="en-US" altLang="zh-CN" dirty="0" smtClean="0"/>
              <a:t>entity</a:t>
            </a:r>
            <a:r>
              <a:rPr lang="zh-CN" altLang="en-US" dirty="0"/>
              <a:t>从</a:t>
            </a:r>
            <a:r>
              <a:rPr lang="zh-CN" altLang="en-US" dirty="0" smtClean="0"/>
              <a:t>原始值空间</a:t>
            </a:r>
            <a:r>
              <a:rPr lang="en-US" altLang="zh-CN" dirty="0" smtClean="0"/>
              <a:t>hash</a:t>
            </a:r>
            <a:r>
              <a:rPr lang="zh-CN" altLang="en-US" dirty="0" smtClean="0"/>
              <a:t>到新的空间，然后做</a:t>
            </a:r>
            <a:r>
              <a:rPr lang="en-US" altLang="zh-CN" dirty="0" smtClean="0"/>
              <a:t>embedding</a:t>
            </a:r>
            <a:r>
              <a:rPr lang="zh-CN" altLang="en-US" dirty="0" smtClean="0"/>
              <a:t>的。</a:t>
            </a:r>
            <a:endParaRPr lang="en-US" altLang="zh-CN" dirty="0" smtClean="0"/>
          </a:p>
          <a:p>
            <a:pPr lvl="2"/>
            <a:r>
              <a:rPr lang="zh-CN" altLang="en-US" b="1" dirty="0" smtClean="0"/>
              <a:t>可</a:t>
            </a:r>
            <a:r>
              <a:rPr lang="zh-CN" altLang="en-US" b="1" dirty="0"/>
              <a:t>能</a:t>
            </a:r>
            <a:r>
              <a:rPr lang="zh-CN" altLang="en-US" b="1" dirty="0" smtClean="0"/>
              <a:t>把</a:t>
            </a:r>
            <a:r>
              <a:rPr lang="en-US" altLang="zh-CN" b="1" dirty="0" smtClean="0"/>
              <a:t>hash bucket</a:t>
            </a:r>
            <a:r>
              <a:rPr lang="zh-CN" altLang="en-US" b="1" dirty="0" smtClean="0"/>
              <a:t>大小即参数</a:t>
            </a:r>
            <a:r>
              <a:rPr lang="en-US" b="1" dirty="0" err="1" smtClean="0"/>
              <a:t>num_entity_vectors</a:t>
            </a:r>
            <a:r>
              <a:rPr lang="zh-CN" altLang="en-US" b="1" dirty="0" smtClean="0"/>
              <a:t>设置为训练集中唯一</a:t>
            </a:r>
            <a:r>
              <a:rPr lang="en-US" altLang="zh-CN" b="1" dirty="0" smtClean="0"/>
              <a:t>entity</a:t>
            </a:r>
            <a:r>
              <a:rPr lang="zh-CN" altLang="en-US" b="1" dirty="0" smtClean="0"/>
              <a:t>个数的</a:t>
            </a:r>
            <a:r>
              <a:rPr lang="en-US" altLang="zh-CN" b="1" dirty="0" smtClean="0"/>
              <a:t>2</a:t>
            </a:r>
            <a:r>
              <a:rPr lang="zh-CN" altLang="en-US" b="1" dirty="0" smtClean="0"/>
              <a:t>倍是一个好的起点</a:t>
            </a:r>
            <a:r>
              <a:rPr lang="zh-CN" altLang="en-US" dirty="0" smtClean="0"/>
              <a:t>。</a:t>
            </a:r>
            <a:endParaRPr lang="en-US" altLang="zh-CN" dirty="0" smtClean="0"/>
          </a:p>
          <a:p>
            <a:pPr lvl="1"/>
            <a:r>
              <a:rPr lang="en-US" altLang="zh-CN" dirty="0" smtClean="0"/>
              <a:t>IP insight</a:t>
            </a:r>
            <a:r>
              <a:rPr lang="zh-CN" altLang="en-US" dirty="0" smtClean="0"/>
              <a:t>算法支持在</a:t>
            </a:r>
            <a:r>
              <a:rPr lang="en-US" altLang="zh-CN" dirty="0" smtClean="0"/>
              <a:t>CPU</a:t>
            </a:r>
            <a:r>
              <a:rPr lang="zh-CN" altLang="en-US" dirty="0" smtClean="0"/>
              <a:t>实例或者</a:t>
            </a:r>
            <a:r>
              <a:rPr lang="en-US" altLang="zh-CN" dirty="0" smtClean="0"/>
              <a:t>GPU</a:t>
            </a:r>
            <a:r>
              <a:rPr lang="zh-CN" altLang="en-US" dirty="0" smtClean="0"/>
              <a:t>实例上做分布式训练。</a:t>
            </a:r>
            <a:endParaRPr lang="en-US" altLang="zh-CN" dirty="0" smtClean="0"/>
          </a:p>
          <a:p>
            <a:pPr lvl="2"/>
            <a:r>
              <a:rPr lang="zh-CN" altLang="en-US" dirty="0"/>
              <a:t>使</a:t>
            </a:r>
            <a:r>
              <a:rPr lang="zh-CN" altLang="en-US" dirty="0" smtClean="0"/>
              <a:t>用的是基于</a:t>
            </a:r>
            <a:r>
              <a:rPr lang="en-US" altLang="zh-CN" dirty="0" err="1" smtClean="0"/>
              <a:t>Mxnet</a:t>
            </a:r>
            <a:r>
              <a:rPr lang="zh-CN" altLang="en-US" dirty="0" smtClean="0"/>
              <a:t>的</a:t>
            </a:r>
            <a:r>
              <a:rPr lang="en-US" altLang="zh-CN" dirty="0" smtClean="0"/>
              <a:t>parameter server</a:t>
            </a:r>
            <a:r>
              <a:rPr lang="zh-CN" altLang="en-US" dirty="0" smtClean="0"/>
              <a:t>的异步梯度更新方式。（从训练日志中可以看出）</a:t>
            </a:r>
            <a:endParaRPr lang="en-US" altLang="zh-CN" dirty="0" smtClean="0"/>
          </a:p>
          <a:p>
            <a:pPr lvl="1"/>
            <a:endParaRPr lang="en-US" dirty="0"/>
          </a:p>
        </p:txBody>
      </p:sp>
    </p:spTree>
    <p:extLst>
      <p:ext uri="{BB962C8B-B14F-4D97-AF65-F5344CB8AC3E}">
        <p14:creationId xmlns:p14="http://schemas.microsoft.com/office/powerpoint/2010/main" val="38977153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zh-CN" altLang="en-US" b="1" dirty="0"/>
              <a:t>如何自动生成负例</a:t>
            </a:r>
            <a:r>
              <a:rPr lang="zh-CN" altLang="en-US" dirty="0"/>
              <a:t>？</a:t>
            </a:r>
            <a:endParaRPr lang="en-US" altLang="zh-CN" dirty="0"/>
          </a:p>
          <a:p>
            <a:pPr lvl="2"/>
            <a:r>
              <a:rPr lang="zh-CN" altLang="en-US" dirty="0"/>
              <a:t>对训练中每个</a:t>
            </a:r>
            <a:r>
              <a:rPr lang="en-US" altLang="zh-CN" dirty="0"/>
              <a:t>mini batch</a:t>
            </a:r>
            <a:r>
              <a:rPr lang="zh-CN" altLang="en-US" dirty="0"/>
              <a:t>的每个</a:t>
            </a:r>
            <a:r>
              <a:rPr lang="en-US" altLang="zh-CN" dirty="0"/>
              <a:t>entity</a:t>
            </a:r>
            <a:r>
              <a:rPr lang="zh-CN" altLang="en-US" dirty="0"/>
              <a:t>随机生成多个</a:t>
            </a:r>
            <a:r>
              <a:rPr lang="en-US" altLang="zh-CN" dirty="0"/>
              <a:t>IPV4</a:t>
            </a:r>
            <a:r>
              <a:rPr lang="zh-CN" altLang="en-US" dirty="0"/>
              <a:t>地址</a:t>
            </a:r>
            <a:endParaRPr lang="en-US" altLang="zh-CN" dirty="0"/>
          </a:p>
          <a:p>
            <a:pPr lvl="3"/>
            <a:r>
              <a:rPr lang="zh-CN" altLang="en-US" dirty="0"/>
              <a:t>通过设置</a:t>
            </a:r>
            <a:r>
              <a:rPr lang="en-US" dirty="0" err="1"/>
              <a:t>random_negative_sampling_rate</a:t>
            </a:r>
            <a:r>
              <a:rPr lang="zh-CN" altLang="en-US" dirty="0"/>
              <a:t>为大于</a:t>
            </a:r>
            <a:r>
              <a:rPr lang="en-US" altLang="zh-CN" dirty="0"/>
              <a:t>0</a:t>
            </a:r>
            <a:r>
              <a:rPr lang="zh-CN" altLang="en-US" dirty="0"/>
              <a:t>的值</a:t>
            </a:r>
            <a:endParaRPr lang="en-US" altLang="zh-CN" dirty="0"/>
          </a:p>
          <a:p>
            <a:pPr lvl="2"/>
            <a:r>
              <a:rPr lang="zh-CN" altLang="en-US" dirty="0"/>
              <a:t>对训练中每个</a:t>
            </a:r>
            <a:r>
              <a:rPr lang="en-US" altLang="zh-CN" dirty="0"/>
              <a:t>mini batch</a:t>
            </a:r>
            <a:r>
              <a:rPr lang="zh-CN" altLang="en-US" dirty="0"/>
              <a:t>的每个</a:t>
            </a:r>
            <a:r>
              <a:rPr lang="en-US" altLang="zh-CN" dirty="0"/>
              <a:t>entity</a:t>
            </a:r>
            <a:r>
              <a:rPr lang="zh-CN" altLang="en-US" dirty="0"/>
              <a:t>随机从这个</a:t>
            </a:r>
            <a:r>
              <a:rPr lang="en-US" altLang="zh-CN" dirty="0"/>
              <a:t>mini batch</a:t>
            </a:r>
            <a:r>
              <a:rPr lang="zh-CN" altLang="en-US" dirty="0"/>
              <a:t>中选择多个</a:t>
            </a:r>
            <a:r>
              <a:rPr lang="en-US" altLang="zh-CN" dirty="0"/>
              <a:t>IPV4</a:t>
            </a:r>
          </a:p>
          <a:p>
            <a:pPr lvl="3"/>
            <a:r>
              <a:rPr lang="zh-CN" altLang="en-US" dirty="0"/>
              <a:t>通过设置</a:t>
            </a:r>
            <a:r>
              <a:rPr lang="en-US" altLang="zh-CN" dirty="0" err="1"/>
              <a:t>shuffled_negative_sampling_rate</a:t>
            </a:r>
            <a:r>
              <a:rPr lang="en-US" altLang="zh-CN" dirty="0"/>
              <a:t> </a:t>
            </a:r>
            <a:r>
              <a:rPr lang="zh-CN" altLang="en-US" dirty="0"/>
              <a:t>为大于</a:t>
            </a:r>
            <a:r>
              <a:rPr lang="en-US" altLang="zh-CN" dirty="0"/>
              <a:t>0</a:t>
            </a:r>
            <a:r>
              <a:rPr lang="zh-CN" altLang="en-US" dirty="0"/>
              <a:t>的值</a:t>
            </a:r>
            <a:endParaRPr lang="en-US" altLang="zh-CN" dirty="0"/>
          </a:p>
          <a:p>
            <a:pPr lvl="2"/>
            <a:r>
              <a:rPr lang="zh-CN" altLang="en-US" dirty="0"/>
              <a:t>可以手动控制是否需要随机生成</a:t>
            </a:r>
            <a:r>
              <a:rPr lang="en-US" altLang="zh-CN" dirty="0"/>
              <a:t>IPV4</a:t>
            </a:r>
            <a:r>
              <a:rPr lang="zh-CN" altLang="en-US" dirty="0"/>
              <a:t>地址</a:t>
            </a:r>
            <a:endParaRPr lang="en-US" altLang="zh-CN" dirty="0"/>
          </a:p>
          <a:p>
            <a:pPr lvl="3"/>
            <a:r>
              <a:rPr lang="zh-CN" altLang="en-US" dirty="0"/>
              <a:t>设置</a:t>
            </a:r>
            <a:r>
              <a:rPr lang="en-US" dirty="0" err="1"/>
              <a:t>random_negative_sampling_rate</a:t>
            </a:r>
            <a:r>
              <a:rPr lang="zh-CN" altLang="en-US" dirty="0"/>
              <a:t>为</a:t>
            </a:r>
            <a:r>
              <a:rPr lang="en-US" altLang="zh-CN" dirty="0"/>
              <a:t>0</a:t>
            </a:r>
            <a:r>
              <a:rPr lang="zh-CN" altLang="en-US" dirty="0"/>
              <a:t>即可</a:t>
            </a:r>
            <a:endParaRPr lang="en-US" altLang="zh-CN" dirty="0"/>
          </a:p>
          <a:p>
            <a:pPr lvl="2"/>
            <a:r>
              <a:rPr lang="zh-CN" altLang="en-US" dirty="0" smtClean="0"/>
              <a:t>设置</a:t>
            </a:r>
            <a:r>
              <a:rPr lang="en-US" dirty="0" err="1" smtClean="0"/>
              <a:t>random_negative_sampling_rate</a:t>
            </a:r>
            <a:r>
              <a:rPr lang="zh-CN" altLang="en-US" dirty="0" smtClean="0"/>
              <a:t>和</a:t>
            </a:r>
            <a:r>
              <a:rPr lang="en-US" altLang="zh-CN" dirty="0" err="1" smtClean="0"/>
              <a:t>shuffled_negative_sampling_rate</a:t>
            </a:r>
            <a:r>
              <a:rPr lang="zh-CN" altLang="en-US" dirty="0" smtClean="0"/>
              <a:t>多大？</a:t>
            </a:r>
            <a:endParaRPr lang="en-US" altLang="zh-CN" dirty="0" smtClean="0"/>
          </a:p>
          <a:p>
            <a:pPr lvl="3"/>
            <a:r>
              <a:rPr lang="zh-CN" altLang="en-US" dirty="0"/>
              <a:t>使</a:t>
            </a:r>
            <a:r>
              <a:rPr lang="zh-CN" altLang="en-US" dirty="0" smtClean="0"/>
              <a:t>用它们的缺省值 </a:t>
            </a:r>
            <a:r>
              <a:rPr lang="en-US" altLang="zh-CN" dirty="0" smtClean="0"/>
              <a:t>1 </a:t>
            </a:r>
            <a:r>
              <a:rPr lang="zh-CN" altLang="en-US" dirty="0" smtClean="0"/>
              <a:t>是一个好的</a:t>
            </a:r>
            <a:r>
              <a:rPr lang="en-US" altLang="zh-CN" dirty="0" smtClean="0"/>
              <a:t>baseline</a:t>
            </a:r>
            <a:r>
              <a:rPr lang="zh-CN" altLang="en-US" dirty="0" smtClean="0"/>
              <a:t>起点。</a:t>
            </a:r>
            <a:endParaRPr lang="en-US" altLang="zh-CN" dirty="0" smtClean="0"/>
          </a:p>
          <a:p>
            <a:pPr lvl="3"/>
            <a:r>
              <a:rPr lang="zh-CN" altLang="en-US" dirty="0"/>
              <a:t>不</a:t>
            </a:r>
            <a:r>
              <a:rPr lang="zh-CN" altLang="en-US" dirty="0" smtClean="0"/>
              <a:t>要把它们设置太大比如超过</a:t>
            </a:r>
            <a:r>
              <a:rPr lang="en-US" altLang="zh-CN" dirty="0" smtClean="0"/>
              <a:t>10</a:t>
            </a:r>
            <a:r>
              <a:rPr lang="zh-CN" altLang="en-US" dirty="0" smtClean="0"/>
              <a:t>，这样可能导致正负类别样本比例严重不均衡，从而让模型效果恶化。</a:t>
            </a:r>
            <a:endParaRPr lang="en-US" dirty="0"/>
          </a:p>
        </p:txBody>
      </p:sp>
    </p:spTree>
    <p:extLst>
      <p:ext uri="{BB962C8B-B14F-4D97-AF65-F5344CB8AC3E}">
        <p14:creationId xmlns:p14="http://schemas.microsoft.com/office/powerpoint/2010/main" val="3212548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71826"/>
          </a:xfrm>
        </p:spPr>
        <p:txBody>
          <a:bodyPr/>
          <a:lstStyle/>
          <a:p>
            <a:r>
              <a:rPr lang="zh-CN" altLang="en-US" dirty="0"/>
              <a:t>内建算法</a:t>
            </a:r>
            <a:r>
              <a:rPr lang="en-US" altLang="zh-CN" dirty="0"/>
              <a:t>/</a:t>
            </a:r>
            <a:r>
              <a:rPr lang="zh-CN" altLang="en-US" dirty="0"/>
              <a:t>模型</a:t>
            </a:r>
            <a:r>
              <a:rPr lang="en-US" altLang="zh-CN" dirty="0" smtClean="0"/>
              <a:t>-----</a:t>
            </a:r>
            <a:r>
              <a:rPr lang="en-US" b="1" dirty="0"/>
              <a:t> Random Cut Forest (RCF</a:t>
            </a:r>
            <a:r>
              <a:rPr lang="en-US" b="1" dirty="0" smtClean="0"/>
              <a:t>)</a:t>
            </a:r>
            <a:endParaRPr lang="en-US" dirty="0"/>
          </a:p>
        </p:txBody>
      </p:sp>
      <p:sp>
        <p:nvSpPr>
          <p:cNvPr id="3" name="Content Placeholder 2"/>
          <p:cNvSpPr>
            <a:spLocks noGrp="1"/>
          </p:cNvSpPr>
          <p:nvPr>
            <p:ph idx="1"/>
          </p:nvPr>
        </p:nvSpPr>
        <p:spPr>
          <a:xfrm>
            <a:off x="709612" y="1936978"/>
            <a:ext cx="10515600" cy="4549548"/>
          </a:xfrm>
        </p:spPr>
        <p:txBody>
          <a:bodyPr>
            <a:normAutofit/>
          </a:bodyPr>
          <a:lstStyle/>
          <a:p>
            <a:r>
              <a:rPr lang="en-US" altLang="zh-CN" dirty="0" err="1" smtClean="0"/>
              <a:t>Sagemaker</a:t>
            </a:r>
            <a:r>
              <a:rPr lang="en-US" altLang="zh-CN" dirty="0" smtClean="0"/>
              <a:t> RCF</a:t>
            </a:r>
            <a:r>
              <a:rPr lang="zh-CN" altLang="en-US" dirty="0" smtClean="0"/>
              <a:t>是</a:t>
            </a:r>
            <a:r>
              <a:rPr lang="en-US" altLang="zh-CN" dirty="0" smtClean="0"/>
              <a:t>AWS</a:t>
            </a:r>
            <a:r>
              <a:rPr lang="zh-CN" altLang="en-US" dirty="0" smtClean="0"/>
              <a:t>独创的非监督模型，适合做异常检测任务。</a:t>
            </a:r>
            <a:endParaRPr lang="en-US" dirty="0" smtClean="0"/>
          </a:p>
          <a:p>
            <a:r>
              <a:rPr lang="en-US" altLang="zh-CN" dirty="0" smtClean="0"/>
              <a:t>RCF</a:t>
            </a:r>
            <a:r>
              <a:rPr lang="zh-CN" altLang="en-US" dirty="0" smtClean="0"/>
              <a:t>的原理：</a:t>
            </a:r>
            <a:endParaRPr lang="en-US" altLang="zh-CN" dirty="0" smtClean="0"/>
          </a:p>
          <a:p>
            <a:pPr lvl="1"/>
            <a:r>
              <a:rPr lang="en-US" altLang="zh-CN" dirty="0" smtClean="0"/>
              <a:t>RCF</a:t>
            </a:r>
            <a:r>
              <a:rPr lang="zh-CN" altLang="en-US" dirty="0" smtClean="0"/>
              <a:t>首先会从训练集中采样一些样本，采样出的样本总数是</a:t>
            </a:r>
            <a:r>
              <a:rPr lang="en-US" dirty="0" err="1" smtClean="0"/>
              <a:t>num_samples_per_tree</a:t>
            </a:r>
            <a:r>
              <a:rPr lang="en-US" dirty="0" smtClean="0"/>
              <a:t> </a:t>
            </a:r>
            <a:r>
              <a:rPr lang="zh-CN" altLang="en-US" dirty="0" smtClean="0"/>
              <a:t>* </a:t>
            </a:r>
            <a:r>
              <a:rPr lang="en-US" dirty="0" err="1" smtClean="0"/>
              <a:t>num_trees</a:t>
            </a:r>
            <a:r>
              <a:rPr lang="zh-CN" altLang="en-US" dirty="0" smtClean="0"/>
              <a:t>。</a:t>
            </a:r>
            <a:endParaRPr lang="en-US" altLang="zh-CN" dirty="0" smtClean="0"/>
          </a:p>
          <a:p>
            <a:pPr lvl="2"/>
            <a:r>
              <a:rPr lang="en-US" altLang="zh-CN" dirty="0" smtClean="0"/>
              <a:t>RCF</a:t>
            </a:r>
            <a:r>
              <a:rPr lang="zh-CN" altLang="en-US" dirty="0"/>
              <a:t>利</a:t>
            </a:r>
            <a:r>
              <a:rPr lang="zh-CN" altLang="en-US" dirty="0" smtClean="0"/>
              <a:t>用改进的</a:t>
            </a:r>
            <a:r>
              <a:rPr lang="en-US" dirty="0"/>
              <a:t>Reservoir </a:t>
            </a:r>
            <a:r>
              <a:rPr lang="en-US" dirty="0" smtClean="0"/>
              <a:t>Sampling</a:t>
            </a:r>
            <a:r>
              <a:rPr lang="zh-CN" altLang="en-US" dirty="0" smtClean="0"/>
              <a:t>算法只看一遍训练集。</a:t>
            </a:r>
            <a:endParaRPr lang="en-US" altLang="zh-CN" dirty="0" smtClean="0"/>
          </a:p>
          <a:p>
            <a:pPr lvl="1"/>
            <a:r>
              <a:rPr lang="zh-CN" altLang="en-US" dirty="0"/>
              <a:t>然</a:t>
            </a:r>
            <a:r>
              <a:rPr lang="zh-CN" altLang="en-US" dirty="0" smtClean="0"/>
              <a:t>后</a:t>
            </a:r>
            <a:r>
              <a:rPr lang="en-US" altLang="zh-CN" dirty="0" smtClean="0"/>
              <a:t>RCF</a:t>
            </a:r>
            <a:r>
              <a:rPr lang="zh-CN" altLang="en-US" dirty="0" smtClean="0"/>
              <a:t>会把采样出的样本平均分为</a:t>
            </a:r>
            <a:r>
              <a:rPr lang="en-US" dirty="0" err="1" smtClean="0"/>
              <a:t>num_trees</a:t>
            </a:r>
            <a:r>
              <a:rPr lang="zh-CN" altLang="en-US" dirty="0" smtClean="0"/>
              <a:t>份，</a:t>
            </a:r>
            <a:r>
              <a:rPr lang="zh-CN" altLang="en-US" b="1" dirty="0" smtClean="0"/>
              <a:t>每份样本送入一个独立的</a:t>
            </a:r>
            <a:r>
              <a:rPr lang="en-US" altLang="zh-CN" b="1" dirty="0" smtClean="0"/>
              <a:t>KD</a:t>
            </a:r>
            <a:r>
              <a:rPr lang="zh-CN" altLang="en-US" b="1" dirty="0" smtClean="0"/>
              <a:t>二叉</a:t>
            </a:r>
            <a:r>
              <a:rPr lang="en-US" altLang="zh-CN" b="1" dirty="0" smtClean="0"/>
              <a:t>tree</a:t>
            </a:r>
            <a:r>
              <a:rPr lang="zh-CN" altLang="en-US" dirty="0" smtClean="0"/>
              <a:t>。训练的过程就是构造每颗</a:t>
            </a:r>
            <a:r>
              <a:rPr lang="en-US" altLang="zh-CN" dirty="0" smtClean="0"/>
              <a:t>KD</a:t>
            </a:r>
            <a:r>
              <a:rPr lang="zh-CN" altLang="en-US" dirty="0" smtClean="0"/>
              <a:t>树。</a:t>
            </a:r>
            <a:endParaRPr lang="en-US" altLang="zh-CN" dirty="0" smtClean="0"/>
          </a:p>
          <a:p>
            <a:pPr lvl="2"/>
            <a:r>
              <a:rPr lang="zh-CN" altLang="en-US" b="1" dirty="0" smtClean="0"/>
              <a:t>每个树的构造过程都是基于每个特征的方差来随机选择特征为二叉树的节点</a:t>
            </a:r>
            <a:r>
              <a:rPr lang="zh-CN" altLang="en-US" dirty="0" smtClean="0"/>
              <a:t>（特征的方差越大被选为树的节点的概率越大），并随机选择该特征当前可取值范围的某个点为分裂点，就这样递归下去直到每个叶子节点只包括一个数据点，最后构造出完整的一棵树。</a:t>
            </a:r>
            <a:endParaRPr lang="en-US" altLang="zh-CN" dirty="0" smtClean="0"/>
          </a:p>
          <a:p>
            <a:pPr lvl="2"/>
            <a:r>
              <a:rPr lang="en-US" altLang="zh-CN" dirty="0" smtClean="0"/>
              <a:t>RCF</a:t>
            </a:r>
            <a:r>
              <a:rPr lang="zh-CN" altLang="en-US" dirty="0" smtClean="0"/>
              <a:t>会给每个树的数据点评分即所谓的异常分数，该分数与数据点距离树根的深度成反比。</a:t>
            </a:r>
            <a:r>
              <a:rPr lang="zh-CN" altLang="en-US" b="1" dirty="0" smtClean="0">
                <a:solidFill>
                  <a:srgbClr val="FF0000"/>
                </a:solidFill>
              </a:rPr>
              <a:t>也就是说</a:t>
            </a:r>
            <a:r>
              <a:rPr lang="en-US" altLang="zh-CN" b="1" dirty="0" smtClean="0">
                <a:solidFill>
                  <a:srgbClr val="FF0000"/>
                </a:solidFill>
              </a:rPr>
              <a:t>RCF</a:t>
            </a:r>
            <a:r>
              <a:rPr lang="zh-CN" altLang="en-US" b="1" dirty="0" smtClean="0">
                <a:solidFill>
                  <a:srgbClr val="FF0000"/>
                </a:solidFill>
              </a:rPr>
              <a:t>做异常检测的假设是异常点总是出现在离树根比较近的地方。</a:t>
            </a:r>
            <a:endParaRPr lang="en-US" altLang="zh-CN" b="1" dirty="0" smtClean="0">
              <a:solidFill>
                <a:srgbClr val="FF0000"/>
              </a:solidFill>
            </a:endParaRPr>
          </a:p>
        </p:txBody>
      </p:sp>
    </p:spTree>
    <p:extLst>
      <p:ext uri="{BB962C8B-B14F-4D97-AF65-F5344CB8AC3E}">
        <p14:creationId xmlns:p14="http://schemas.microsoft.com/office/powerpoint/2010/main" val="12288060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90688"/>
            <a:ext cx="10515600" cy="4725877"/>
          </a:xfrm>
        </p:spPr>
        <p:txBody>
          <a:bodyPr>
            <a:normAutofit lnSpcReduction="10000"/>
          </a:bodyPr>
          <a:lstStyle/>
          <a:p>
            <a:r>
              <a:rPr lang="en-US" altLang="zh-CN" dirty="0" smtClean="0"/>
              <a:t>Tips</a:t>
            </a:r>
            <a:r>
              <a:rPr lang="zh-CN" altLang="en-US" dirty="0" smtClean="0"/>
              <a:t>：</a:t>
            </a:r>
            <a:endParaRPr lang="en-US" altLang="zh-CN" dirty="0" smtClean="0"/>
          </a:p>
          <a:p>
            <a:pPr lvl="1"/>
            <a:r>
              <a:rPr lang="en-US" altLang="zh-CN" dirty="0" smtClean="0"/>
              <a:t>RCF</a:t>
            </a:r>
            <a:r>
              <a:rPr lang="zh-CN" altLang="en-US" dirty="0" smtClean="0"/>
              <a:t>如何预测？</a:t>
            </a:r>
            <a:endParaRPr lang="en-US" altLang="zh-CN" dirty="0" smtClean="0"/>
          </a:p>
          <a:p>
            <a:pPr lvl="2"/>
            <a:r>
              <a:rPr lang="zh-CN" altLang="en-US" dirty="0" smtClean="0"/>
              <a:t>预</a:t>
            </a:r>
            <a:r>
              <a:rPr lang="zh-CN" altLang="en-US" dirty="0"/>
              <a:t>测的点可以是训练集中的点，也可以不是训练集中的点</a:t>
            </a:r>
            <a:r>
              <a:rPr lang="zh-CN" altLang="en-US" dirty="0" smtClean="0"/>
              <a:t>。</a:t>
            </a:r>
            <a:endParaRPr lang="en-US" altLang="zh-CN" dirty="0" smtClean="0"/>
          </a:p>
          <a:p>
            <a:pPr lvl="3"/>
            <a:r>
              <a:rPr lang="zh-CN" altLang="en-US" dirty="0" smtClean="0"/>
              <a:t>如</a:t>
            </a:r>
            <a:r>
              <a:rPr lang="zh-CN" altLang="en-US" dirty="0"/>
              <a:t>果是新的数据点，</a:t>
            </a:r>
            <a:r>
              <a:rPr lang="en-US" altLang="zh-CN" dirty="0"/>
              <a:t>RCF</a:t>
            </a:r>
            <a:r>
              <a:rPr lang="zh-CN" altLang="en-US" dirty="0"/>
              <a:t>是对每个树临时把该数据点插入合适的位置，然后在计算该数据点的当前树的异常分数。</a:t>
            </a:r>
            <a:endParaRPr lang="en-US" altLang="zh-CN" dirty="0"/>
          </a:p>
          <a:p>
            <a:pPr lvl="2"/>
            <a:r>
              <a:rPr lang="zh-CN" altLang="en-US" b="1" dirty="0"/>
              <a:t>在预测时候，每个数据点的异常分数是每个树给出的异常分数的平均</a:t>
            </a:r>
            <a:r>
              <a:rPr lang="zh-CN" altLang="en-US" b="1" dirty="0" smtClean="0"/>
              <a:t>值</a:t>
            </a:r>
            <a:endParaRPr lang="en-US" altLang="zh-CN" dirty="0" smtClean="0"/>
          </a:p>
          <a:p>
            <a:pPr lvl="3"/>
            <a:r>
              <a:rPr lang="zh-CN" altLang="en-US" dirty="0" smtClean="0"/>
              <a:t>当</a:t>
            </a:r>
            <a:r>
              <a:rPr lang="zh-CN" altLang="en-US" dirty="0"/>
              <a:t>前</a:t>
            </a:r>
            <a:r>
              <a:rPr lang="en-US" altLang="zh-CN" dirty="0"/>
              <a:t>RCF</a:t>
            </a:r>
            <a:r>
              <a:rPr lang="zh-CN" altLang="en-US" dirty="0"/>
              <a:t>会直接返回预测数据点的异常分数。</a:t>
            </a:r>
            <a:endParaRPr lang="en-US" altLang="zh-CN" dirty="0"/>
          </a:p>
          <a:p>
            <a:pPr lvl="1"/>
            <a:r>
              <a:rPr lang="zh-CN" altLang="en-US" b="1" dirty="0" smtClean="0"/>
              <a:t>如何来根据异常分数判定数据点是异常的</a:t>
            </a:r>
            <a:r>
              <a:rPr lang="zh-CN" altLang="en-US" dirty="0" smtClean="0"/>
              <a:t>？</a:t>
            </a:r>
            <a:endParaRPr lang="en-US" altLang="zh-CN" dirty="0" smtClean="0"/>
          </a:p>
          <a:p>
            <a:pPr lvl="2"/>
            <a:r>
              <a:rPr lang="zh-CN" altLang="en-US" dirty="0" smtClean="0"/>
              <a:t>一</a:t>
            </a:r>
            <a:r>
              <a:rPr lang="zh-CN" altLang="en-US" dirty="0"/>
              <a:t>种常见的做法</a:t>
            </a:r>
            <a:r>
              <a:rPr lang="zh-CN" altLang="en-US" dirty="0" smtClean="0"/>
              <a:t>是</a:t>
            </a:r>
            <a:r>
              <a:rPr lang="en-US" altLang="zh-CN" dirty="0" smtClean="0"/>
              <a:t>3-sigma</a:t>
            </a:r>
            <a:r>
              <a:rPr lang="zh-CN" altLang="en-US" dirty="0" smtClean="0"/>
              <a:t>原则，即认</a:t>
            </a:r>
            <a:r>
              <a:rPr lang="zh-CN" altLang="en-US" dirty="0"/>
              <a:t>为预测数据点的异常分数不在平均异常分数的</a:t>
            </a:r>
            <a:r>
              <a:rPr lang="en-US" altLang="zh-CN" dirty="0"/>
              <a:t>3</a:t>
            </a:r>
            <a:r>
              <a:rPr lang="zh-CN" altLang="en-US" dirty="0"/>
              <a:t>个标准方差范围内的话就属于异常点（这个做法的根据是切比雪夫不等式）</a:t>
            </a:r>
            <a:r>
              <a:rPr lang="zh-CN" altLang="en-US" dirty="0" smtClean="0"/>
              <a:t>。</a:t>
            </a:r>
            <a:endParaRPr lang="en-US" altLang="zh-CN" dirty="0" smtClean="0"/>
          </a:p>
          <a:p>
            <a:pPr lvl="1"/>
            <a:r>
              <a:rPr lang="en-US" altLang="zh-CN" dirty="0" smtClean="0"/>
              <a:t>RCF</a:t>
            </a:r>
            <a:r>
              <a:rPr lang="zh-CN" altLang="en-US" dirty="0" smtClean="0"/>
              <a:t>与</a:t>
            </a:r>
            <a:r>
              <a:rPr lang="en-US" altLang="zh-CN" dirty="0" err="1" smtClean="0"/>
              <a:t>sklearn</a:t>
            </a:r>
            <a:r>
              <a:rPr lang="zh-CN" altLang="en-US" dirty="0" smtClean="0"/>
              <a:t>的</a:t>
            </a:r>
            <a:r>
              <a:rPr lang="en-US" altLang="zh-CN" dirty="0" smtClean="0"/>
              <a:t>isolation forest(IF)</a:t>
            </a:r>
            <a:r>
              <a:rPr lang="zh-CN" altLang="en-US" dirty="0" smtClean="0"/>
              <a:t>对比的优势：</a:t>
            </a:r>
            <a:endParaRPr lang="en-US" altLang="zh-CN" dirty="0" smtClean="0"/>
          </a:p>
          <a:p>
            <a:pPr lvl="2"/>
            <a:r>
              <a:rPr lang="en-US" altLang="zh-CN" b="1" dirty="0" smtClean="0"/>
              <a:t>RCF</a:t>
            </a:r>
            <a:r>
              <a:rPr lang="zh-CN" altLang="en-US" b="1" dirty="0" smtClean="0"/>
              <a:t>能在更大的训练集和更大的特征维度上做基于</a:t>
            </a:r>
            <a:r>
              <a:rPr lang="en-US" altLang="zh-CN" b="1" dirty="0" smtClean="0"/>
              <a:t>CPU</a:t>
            </a:r>
            <a:r>
              <a:rPr lang="zh-CN" altLang="en-US" b="1" dirty="0" smtClean="0"/>
              <a:t>的分布式训练</a:t>
            </a:r>
            <a:r>
              <a:rPr lang="zh-CN" altLang="en-US" dirty="0" smtClean="0"/>
              <a:t>。</a:t>
            </a:r>
            <a:endParaRPr lang="en-US" altLang="zh-CN" dirty="0" smtClean="0"/>
          </a:p>
          <a:p>
            <a:pPr lvl="2"/>
            <a:r>
              <a:rPr lang="zh-CN" altLang="en-US" dirty="0" smtClean="0"/>
              <a:t>而</a:t>
            </a:r>
            <a:r>
              <a:rPr lang="en-US" altLang="zh-CN" dirty="0" err="1" smtClean="0"/>
              <a:t>sklearn</a:t>
            </a:r>
            <a:r>
              <a:rPr lang="zh-CN" altLang="en-US" dirty="0"/>
              <a:t>的</a:t>
            </a:r>
            <a:r>
              <a:rPr lang="en-US" altLang="zh-CN" dirty="0" smtClean="0"/>
              <a:t>IF</a:t>
            </a:r>
            <a:r>
              <a:rPr lang="zh-CN" altLang="en-US" dirty="0" smtClean="0"/>
              <a:t>则不支持分布式训练，而且数据集很大的话会出问题。</a:t>
            </a:r>
            <a:endParaRPr lang="en-US" altLang="zh-CN" dirty="0" smtClean="0"/>
          </a:p>
          <a:p>
            <a:pPr lvl="1"/>
            <a:r>
              <a:rPr lang="zh-CN" altLang="en-US" b="1" dirty="0" smtClean="0"/>
              <a:t>超参数</a:t>
            </a:r>
            <a:r>
              <a:rPr lang="en-US" b="1" dirty="0" err="1" smtClean="0"/>
              <a:t>num_samples_per_tree</a:t>
            </a:r>
            <a:r>
              <a:rPr lang="zh-CN" altLang="en-US" b="1" dirty="0" smtClean="0"/>
              <a:t>的建议值取 </a:t>
            </a:r>
            <a:r>
              <a:rPr lang="en-US" altLang="zh-CN" b="1" dirty="0" smtClean="0"/>
              <a:t>1/(</a:t>
            </a:r>
            <a:r>
              <a:rPr lang="zh-CN" altLang="en-US" b="1" dirty="0"/>
              <a:t>业</a:t>
            </a:r>
            <a:r>
              <a:rPr lang="zh-CN" altLang="en-US" b="1" dirty="0" smtClean="0"/>
              <a:t>务经验的异常值比率</a:t>
            </a:r>
            <a:r>
              <a:rPr lang="en-US" altLang="zh-CN" b="1" dirty="0" smtClean="0"/>
              <a:t>/tree</a:t>
            </a:r>
            <a:r>
              <a:rPr lang="zh-CN" altLang="en-US" b="1" dirty="0" smtClean="0"/>
              <a:t>的数量</a:t>
            </a:r>
            <a:r>
              <a:rPr lang="en-US" altLang="zh-CN" b="1" dirty="0" smtClean="0"/>
              <a:t>)</a:t>
            </a:r>
          </a:p>
          <a:p>
            <a:pPr lvl="1"/>
            <a:endParaRPr lang="en-US" altLang="zh-CN" dirty="0" smtClean="0"/>
          </a:p>
          <a:p>
            <a:pPr lvl="1"/>
            <a:endParaRPr lang="en-US" dirty="0"/>
          </a:p>
        </p:txBody>
      </p:sp>
    </p:spTree>
    <p:extLst>
      <p:ext uri="{BB962C8B-B14F-4D97-AF65-F5344CB8AC3E}">
        <p14:creationId xmlns:p14="http://schemas.microsoft.com/office/powerpoint/2010/main" val="33936800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4944"/>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81960"/>
            <a:ext cx="10515600" cy="4991412"/>
          </a:xfrm>
        </p:spPr>
        <p:txBody>
          <a:bodyPr/>
          <a:lstStyle/>
          <a:p>
            <a:pPr lvl="1"/>
            <a:r>
              <a:rPr lang="en-US" altLang="zh-CN" dirty="0" smtClean="0"/>
              <a:t>RCF</a:t>
            </a:r>
            <a:r>
              <a:rPr lang="zh-CN" altLang="en-US" dirty="0"/>
              <a:t>在训练后进行模型性能评估</a:t>
            </a:r>
            <a:r>
              <a:rPr lang="zh-CN" altLang="en-US" dirty="0" smtClean="0"/>
              <a:t>时（提供了</a:t>
            </a:r>
            <a:r>
              <a:rPr lang="en-US" altLang="zh-CN" dirty="0" smtClean="0"/>
              <a:t>test channel</a:t>
            </a:r>
            <a:r>
              <a:rPr lang="zh-CN" altLang="en-US" dirty="0" smtClean="0"/>
              <a:t>）或</a:t>
            </a:r>
            <a:r>
              <a:rPr lang="zh-CN" altLang="en-US" dirty="0"/>
              <a:t>者用</a:t>
            </a:r>
            <a:r>
              <a:rPr lang="en-US" altLang="zh-CN" dirty="0"/>
              <a:t>HPO</a:t>
            </a:r>
            <a:r>
              <a:rPr lang="zh-CN" altLang="en-US" dirty="0"/>
              <a:t>进行</a:t>
            </a:r>
            <a:r>
              <a:rPr lang="en-US" altLang="zh-CN" dirty="0"/>
              <a:t>RCF</a:t>
            </a:r>
            <a:r>
              <a:rPr lang="zh-CN" altLang="en-US" dirty="0"/>
              <a:t>超参数自动调优时，需要提供有</a:t>
            </a:r>
            <a:r>
              <a:rPr lang="en-US" altLang="zh-CN" dirty="0"/>
              <a:t>label</a:t>
            </a:r>
            <a:r>
              <a:rPr lang="zh-CN" altLang="en-US" dirty="0"/>
              <a:t>的测试</a:t>
            </a:r>
            <a:r>
              <a:rPr lang="zh-CN" altLang="en-US" dirty="0" smtClean="0"/>
              <a:t>集。</a:t>
            </a:r>
            <a:endParaRPr lang="en-US" altLang="zh-CN" dirty="0" smtClean="0"/>
          </a:p>
          <a:p>
            <a:pPr lvl="2"/>
            <a:r>
              <a:rPr lang="zh-CN" altLang="en-US" dirty="0" smtClean="0"/>
              <a:t>注意在带有</a:t>
            </a:r>
            <a:r>
              <a:rPr lang="en-US" altLang="zh-CN" dirty="0" smtClean="0"/>
              <a:t>Label</a:t>
            </a:r>
            <a:r>
              <a:rPr lang="zh-CN" altLang="en-US" dirty="0" smtClean="0"/>
              <a:t>的测试集中，</a:t>
            </a:r>
            <a:r>
              <a:rPr lang="en-US" altLang="zh-CN" dirty="0" smtClean="0"/>
              <a:t>label</a:t>
            </a:r>
            <a:r>
              <a:rPr lang="zh-CN" altLang="en-US" dirty="0" smtClean="0"/>
              <a:t>为</a:t>
            </a:r>
            <a:r>
              <a:rPr lang="en-US" altLang="zh-CN" dirty="0" smtClean="0"/>
              <a:t>1</a:t>
            </a:r>
            <a:r>
              <a:rPr lang="zh-CN" altLang="en-US" dirty="0" smtClean="0"/>
              <a:t>的表示异常点。</a:t>
            </a:r>
            <a:endParaRPr lang="en-US" altLang="zh-CN" dirty="0" smtClean="0"/>
          </a:p>
          <a:p>
            <a:pPr lvl="2"/>
            <a:r>
              <a:rPr lang="zh-CN" altLang="en-US" dirty="0" smtClean="0"/>
              <a:t>这个时候</a:t>
            </a:r>
            <a:r>
              <a:rPr lang="en-US" altLang="zh-CN" dirty="0" smtClean="0"/>
              <a:t>RCF</a:t>
            </a:r>
            <a:r>
              <a:rPr lang="zh-CN" altLang="en-US" dirty="0" smtClean="0"/>
              <a:t>也是利用</a:t>
            </a:r>
            <a:r>
              <a:rPr lang="en-US" altLang="zh-CN" dirty="0" smtClean="0"/>
              <a:t>3</a:t>
            </a:r>
            <a:r>
              <a:rPr lang="zh-CN" altLang="en-US" dirty="0" smtClean="0"/>
              <a:t>西格玛规则来判定异常点的。</a:t>
            </a:r>
            <a:endParaRPr lang="en-US" altLang="zh-CN" dirty="0"/>
          </a:p>
          <a:p>
            <a:pPr lvl="1"/>
            <a:r>
              <a:rPr lang="zh-CN" altLang="en-US" b="1" dirty="0"/>
              <a:t>如果</a:t>
            </a:r>
            <a:r>
              <a:rPr lang="en-US" altLang="zh-CN" b="1" dirty="0"/>
              <a:t>RCF</a:t>
            </a:r>
            <a:r>
              <a:rPr lang="zh-CN" altLang="en-US" b="1" dirty="0"/>
              <a:t>的训练集都是正常的数据点，之后预测异常点的时候可能性能更</a:t>
            </a:r>
            <a:r>
              <a:rPr lang="zh-CN" altLang="en-US" b="1" dirty="0" smtClean="0"/>
              <a:t>好</a:t>
            </a:r>
            <a:r>
              <a:rPr lang="zh-CN" altLang="en-US" dirty="0" smtClean="0"/>
              <a:t>。</a:t>
            </a:r>
            <a:endParaRPr lang="en-US" altLang="zh-CN" dirty="0" smtClean="0"/>
          </a:p>
          <a:p>
            <a:pPr lvl="2"/>
            <a:r>
              <a:rPr lang="zh-CN" altLang="en-US" dirty="0" smtClean="0"/>
              <a:t>因为没有了混在正常数据点中的异常点，算出来的所有数据点的平均异常分数更小，之后更容易和获得高分的异常点分开。</a:t>
            </a:r>
            <a:endParaRPr lang="en-US" altLang="zh-CN" dirty="0" smtClean="0"/>
          </a:p>
          <a:p>
            <a:pPr lvl="1"/>
            <a:r>
              <a:rPr lang="zh-CN" altLang="en-US" dirty="0" smtClean="0"/>
              <a:t>如</a:t>
            </a:r>
            <a:r>
              <a:rPr lang="zh-CN" altLang="en-US" dirty="0"/>
              <a:t>果提前知道数据集有周期性的特点</a:t>
            </a:r>
            <a:r>
              <a:rPr lang="zh-CN" altLang="en-US" dirty="0" smtClean="0"/>
              <a:t>，并且数据集是时序数据，可</a:t>
            </a:r>
            <a:r>
              <a:rPr lang="zh-CN" altLang="en-US" dirty="0"/>
              <a:t>以用滑窗的方</a:t>
            </a:r>
            <a:r>
              <a:rPr lang="zh-CN" altLang="en-US" dirty="0" smtClean="0"/>
              <a:t>法把特征从一维变成</a:t>
            </a:r>
            <a:r>
              <a:rPr lang="en-US" altLang="zh-CN" dirty="0" smtClean="0"/>
              <a:t>S</a:t>
            </a:r>
            <a:r>
              <a:rPr lang="zh-CN" altLang="en-US" dirty="0" smtClean="0"/>
              <a:t>维度</a:t>
            </a:r>
            <a:r>
              <a:rPr lang="en-US" altLang="zh-CN" dirty="0" smtClean="0"/>
              <a:t>(S</a:t>
            </a:r>
            <a:r>
              <a:rPr lang="zh-CN" altLang="en-US" dirty="0" smtClean="0"/>
              <a:t>表示周期长度</a:t>
            </a:r>
            <a:r>
              <a:rPr lang="en-US" altLang="zh-CN" dirty="0" smtClean="0"/>
              <a:t>)</a:t>
            </a:r>
            <a:r>
              <a:rPr lang="zh-CN" altLang="en-US" dirty="0" smtClean="0"/>
              <a:t>来</a:t>
            </a:r>
            <a:r>
              <a:rPr lang="zh-CN" altLang="en-US" dirty="0"/>
              <a:t>构造数据集</a:t>
            </a:r>
            <a:r>
              <a:rPr lang="zh-CN" altLang="en-US" dirty="0" smtClean="0"/>
              <a:t>，构造的每个样本移动一步。这</a:t>
            </a:r>
            <a:r>
              <a:rPr lang="zh-CN" altLang="en-US" dirty="0"/>
              <a:t>样的异常检测效果可能更好</a:t>
            </a:r>
            <a:r>
              <a:rPr lang="zh-CN" altLang="en-US" dirty="0" smtClean="0"/>
              <a:t>。</a:t>
            </a:r>
            <a:endParaRPr lang="en-US" altLang="zh-C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738" y="5278262"/>
            <a:ext cx="3798587" cy="1453614"/>
          </a:xfrm>
          <a:prstGeom prst="rect">
            <a:avLst/>
          </a:prstGeom>
        </p:spPr>
      </p:pic>
    </p:spTree>
    <p:extLst>
      <p:ext uri="{BB962C8B-B14F-4D97-AF65-F5344CB8AC3E}">
        <p14:creationId xmlns:p14="http://schemas.microsoft.com/office/powerpoint/2010/main" val="74820449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942" y="2223422"/>
            <a:ext cx="10515600" cy="1325563"/>
          </a:xfrm>
        </p:spPr>
        <p:txBody>
          <a:bodyPr>
            <a:normAutofit/>
          </a:bodyPr>
          <a:lstStyle/>
          <a:p>
            <a:pPr algn="ctr"/>
            <a:r>
              <a:rPr lang="zh-CN" altLang="en-US" sz="4200" dirty="0" smtClean="0"/>
              <a:t>基于表格数据的传统机器学习通用任务相关</a:t>
            </a:r>
            <a:endParaRPr lang="en-US" sz="4200" dirty="0"/>
          </a:p>
        </p:txBody>
      </p:sp>
    </p:spTree>
    <p:extLst>
      <p:ext uri="{BB962C8B-B14F-4D97-AF65-F5344CB8AC3E}">
        <p14:creationId xmlns:p14="http://schemas.microsoft.com/office/powerpoint/2010/main" val="10922204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smtClean="0"/>
              <a:t>-----</a:t>
            </a:r>
            <a:r>
              <a:rPr lang="en-US" b="1" dirty="0"/>
              <a:t> </a:t>
            </a:r>
            <a:r>
              <a:rPr lang="en-US" b="1" dirty="0" smtClean="0"/>
              <a:t>K-Means</a:t>
            </a:r>
            <a:endParaRPr lang="en-US" dirty="0"/>
          </a:p>
        </p:txBody>
      </p:sp>
      <p:sp>
        <p:nvSpPr>
          <p:cNvPr id="3" name="Content Placeholder 2"/>
          <p:cNvSpPr>
            <a:spLocks noGrp="1"/>
          </p:cNvSpPr>
          <p:nvPr>
            <p:ph idx="1"/>
          </p:nvPr>
        </p:nvSpPr>
        <p:spPr/>
        <p:txBody>
          <a:bodyPr>
            <a:normAutofit lnSpcReduction="10000"/>
          </a:bodyPr>
          <a:lstStyle/>
          <a:p>
            <a:r>
              <a:rPr lang="en-US" altLang="zh-CN" dirty="0" err="1" smtClean="0"/>
              <a:t>Sagemaker</a:t>
            </a:r>
            <a:r>
              <a:rPr lang="zh-CN" altLang="en-US" dirty="0" smtClean="0"/>
              <a:t>的</a:t>
            </a:r>
            <a:r>
              <a:rPr lang="en-US" dirty="0" smtClean="0"/>
              <a:t>K-Means</a:t>
            </a:r>
            <a:r>
              <a:rPr lang="zh-CN" altLang="en-US" dirty="0" smtClean="0"/>
              <a:t>是一种非监督模型，用来完成聚类任务。</a:t>
            </a:r>
            <a:endParaRPr lang="en-US" altLang="zh-CN" dirty="0" smtClean="0"/>
          </a:p>
          <a:p>
            <a:r>
              <a:rPr lang="en-US" altLang="zh-CN" dirty="0" err="1" smtClean="0"/>
              <a:t>Sagemaker</a:t>
            </a:r>
            <a:r>
              <a:rPr lang="zh-CN" altLang="en-US" dirty="0" smtClean="0"/>
              <a:t>的</a:t>
            </a:r>
            <a:r>
              <a:rPr lang="en-US" altLang="zh-CN" dirty="0" smtClean="0"/>
              <a:t>K-means</a:t>
            </a:r>
            <a:r>
              <a:rPr lang="zh-CN" altLang="en-US" dirty="0" smtClean="0"/>
              <a:t>的大致工作原理：</a:t>
            </a:r>
            <a:endParaRPr lang="en-US" altLang="zh-CN" dirty="0" smtClean="0"/>
          </a:p>
          <a:p>
            <a:pPr lvl="1"/>
            <a:r>
              <a:rPr lang="zh-CN" altLang="en-US" dirty="0"/>
              <a:t>首</a:t>
            </a:r>
            <a:r>
              <a:rPr lang="zh-CN" altLang="en-US" dirty="0" smtClean="0"/>
              <a:t>先确定初始的聚类中心。</a:t>
            </a:r>
            <a:endParaRPr lang="en-US" altLang="zh-CN" dirty="0" smtClean="0"/>
          </a:p>
          <a:p>
            <a:pPr lvl="2"/>
            <a:r>
              <a:rPr lang="zh-CN" altLang="en-US" dirty="0"/>
              <a:t>通</a:t>
            </a:r>
            <a:r>
              <a:rPr lang="zh-CN" altLang="en-US" dirty="0" smtClean="0"/>
              <a:t>过随机选择算法或者</a:t>
            </a:r>
            <a:r>
              <a:rPr lang="en-US" altLang="zh-CN" dirty="0" smtClean="0"/>
              <a:t>k-means++</a:t>
            </a:r>
            <a:r>
              <a:rPr lang="zh-CN" altLang="en-US" dirty="0"/>
              <a:t>算</a:t>
            </a:r>
            <a:r>
              <a:rPr lang="zh-CN" altLang="en-US" dirty="0" smtClean="0"/>
              <a:t>法来选出</a:t>
            </a:r>
            <a:r>
              <a:rPr lang="en-US" altLang="zh-CN" dirty="0"/>
              <a:t>K </a:t>
            </a:r>
            <a:r>
              <a:rPr lang="en-US" altLang="zh-CN" dirty="0" smtClean="0"/>
              <a:t>= </a:t>
            </a:r>
            <a:r>
              <a:rPr lang="en-US" altLang="zh-CN" dirty="0" err="1"/>
              <a:t>num_clusters</a:t>
            </a:r>
            <a:r>
              <a:rPr lang="en-US" altLang="zh-CN" dirty="0"/>
              <a:t> * </a:t>
            </a:r>
            <a:r>
              <a:rPr lang="en-US" altLang="zh-CN" dirty="0" err="1" smtClean="0"/>
              <a:t>extra_center_factor</a:t>
            </a:r>
            <a:r>
              <a:rPr lang="zh-CN" altLang="en-US" dirty="0" smtClean="0"/>
              <a:t>个簇心。</a:t>
            </a:r>
            <a:endParaRPr lang="en-US" altLang="zh-CN" dirty="0" smtClean="0"/>
          </a:p>
          <a:p>
            <a:pPr lvl="1"/>
            <a:r>
              <a:rPr lang="zh-CN" altLang="en-US" dirty="0"/>
              <a:t>然</a:t>
            </a:r>
            <a:r>
              <a:rPr lang="zh-CN" altLang="en-US" dirty="0" smtClean="0"/>
              <a:t>后对训练集基于</a:t>
            </a:r>
            <a:r>
              <a:rPr lang="en-US" altLang="zh-CN" dirty="0" smtClean="0"/>
              <a:t>mini batch</a:t>
            </a:r>
            <a:r>
              <a:rPr lang="zh-CN" altLang="en-US" dirty="0" smtClean="0"/>
              <a:t>迭代更新簇心位置。</a:t>
            </a:r>
            <a:endParaRPr lang="en-US" altLang="zh-CN" dirty="0" smtClean="0"/>
          </a:p>
          <a:p>
            <a:pPr lvl="1"/>
            <a:r>
              <a:rPr lang="zh-CN" altLang="en-US" dirty="0"/>
              <a:t>最</a:t>
            </a:r>
            <a:r>
              <a:rPr lang="zh-CN" altLang="en-US" dirty="0" smtClean="0"/>
              <a:t>后把簇心数量从</a:t>
            </a:r>
            <a:r>
              <a:rPr lang="en-US" altLang="zh-CN" dirty="0" smtClean="0"/>
              <a:t>K</a:t>
            </a:r>
            <a:r>
              <a:rPr lang="zh-CN" altLang="en-US" dirty="0" smtClean="0"/>
              <a:t>缩小为超参数</a:t>
            </a:r>
            <a:r>
              <a:rPr lang="en-US" altLang="zh-CN" dirty="0" err="1" smtClean="0"/>
              <a:t>num_clusters</a:t>
            </a:r>
            <a:r>
              <a:rPr lang="zh-CN" altLang="en-US" dirty="0" smtClean="0"/>
              <a:t>设置的数量。</a:t>
            </a:r>
            <a:endParaRPr lang="en-US" altLang="zh-CN" dirty="0"/>
          </a:p>
          <a:p>
            <a:r>
              <a:rPr lang="en-US" altLang="zh-CN" dirty="0" err="1" smtClean="0"/>
              <a:t>Sagemaker</a:t>
            </a:r>
            <a:r>
              <a:rPr lang="zh-CN" altLang="en-US" dirty="0" smtClean="0"/>
              <a:t>的</a:t>
            </a:r>
            <a:r>
              <a:rPr lang="en-US" dirty="0" smtClean="0"/>
              <a:t>K-Means</a:t>
            </a:r>
            <a:r>
              <a:rPr lang="zh-CN" altLang="en-US" dirty="0" smtClean="0"/>
              <a:t>的特点：</a:t>
            </a:r>
            <a:endParaRPr lang="en-US" dirty="0" smtClean="0"/>
          </a:p>
          <a:p>
            <a:pPr lvl="1"/>
            <a:r>
              <a:rPr lang="zh-CN" altLang="en-US" dirty="0"/>
              <a:t>它</a:t>
            </a:r>
            <a:r>
              <a:rPr lang="zh-CN" altLang="en-US" dirty="0" smtClean="0"/>
              <a:t>是改进的</a:t>
            </a:r>
            <a:r>
              <a:rPr lang="en-US" altLang="zh-CN" dirty="0" smtClean="0"/>
              <a:t>mini-batch </a:t>
            </a:r>
            <a:r>
              <a:rPr lang="en-US" dirty="0" smtClean="0"/>
              <a:t>K-Means</a:t>
            </a:r>
            <a:r>
              <a:rPr lang="zh-CN" altLang="en-US" dirty="0"/>
              <a:t>版本</a:t>
            </a:r>
            <a:r>
              <a:rPr lang="zh-CN" altLang="en-US" dirty="0" smtClean="0"/>
              <a:t>（</a:t>
            </a:r>
            <a:r>
              <a:rPr lang="en-US" altLang="zh-CN" dirty="0" err="1" smtClean="0"/>
              <a:t>sklearn</a:t>
            </a:r>
            <a:r>
              <a:rPr lang="zh-CN" altLang="en-US" dirty="0" smtClean="0"/>
              <a:t>的</a:t>
            </a:r>
            <a:r>
              <a:rPr lang="en-US" altLang="zh-CN" dirty="0" smtClean="0"/>
              <a:t>K-Means</a:t>
            </a:r>
            <a:r>
              <a:rPr lang="zh-CN" altLang="en-US" dirty="0" smtClean="0"/>
              <a:t>是</a:t>
            </a:r>
            <a:r>
              <a:rPr lang="en-US" altLang="zh-CN" dirty="0" smtClean="0"/>
              <a:t>batch</a:t>
            </a:r>
            <a:r>
              <a:rPr lang="zh-CN" altLang="en-US" dirty="0" smtClean="0"/>
              <a:t>的）。</a:t>
            </a:r>
            <a:endParaRPr lang="en-US" altLang="zh-CN" dirty="0" smtClean="0"/>
          </a:p>
          <a:p>
            <a:pPr lvl="2"/>
            <a:r>
              <a:rPr lang="zh-CN" altLang="en-US" dirty="0"/>
              <a:t>相对于原生的</a:t>
            </a:r>
            <a:r>
              <a:rPr lang="en-US" altLang="zh-CN" dirty="0"/>
              <a:t>mini-batch </a:t>
            </a:r>
            <a:r>
              <a:rPr lang="en-US" altLang="zh-CN" dirty="0" smtClean="0"/>
              <a:t>K-means</a:t>
            </a:r>
            <a:r>
              <a:rPr lang="zh-CN" altLang="en-US" dirty="0" smtClean="0"/>
              <a:t>，它有更好的准确率。</a:t>
            </a:r>
            <a:endParaRPr lang="en-US" altLang="zh-CN" dirty="0" smtClean="0"/>
          </a:p>
          <a:p>
            <a:pPr lvl="1"/>
            <a:r>
              <a:rPr lang="zh-CN" altLang="en-US" dirty="0"/>
              <a:t>相对于</a:t>
            </a:r>
            <a:r>
              <a:rPr lang="en-US" altLang="zh-CN" dirty="0" err="1"/>
              <a:t>sklearn</a:t>
            </a:r>
            <a:r>
              <a:rPr lang="en-US" altLang="zh-CN" dirty="0"/>
              <a:t> </a:t>
            </a:r>
            <a:r>
              <a:rPr lang="en-US" altLang="zh-CN" dirty="0" smtClean="0"/>
              <a:t>K-means</a:t>
            </a:r>
            <a:r>
              <a:rPr lang="zh-CN" altLang="en-US" dirty="0" smtClean="0"/>
              <a:t>，它需要更少的训练时间 </a:t>
            </a:r>
            <a:r>
              <a:rPr lang="zh-CN" altLang="en-US" dirty="0"/>
              <a:t>。</a:t>
            </a:r>
            <a:endParaRPr lang="en-US" altLang="zh-CN" dirty="0" smtClean="0"/>
          </a:p>
          <a:p>
            <a:endParaRPr lang="en-US" dirty="0"/>
          </a:p>
        </p:txBody>
      </p:sp>
    </p:spTree>
    <p:extLst>
      <p:ext uri="{BB962C8B-B14F-4D97-AF65-F5344CB8AC3E}">
        <p14:creationId xmlns:p14="http://schemas.microsoft.com/office/powerpoint/2010/main" val="244812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zh-CN" altLang="en-US" dirty="0"/>
              <a:t>没有安装</a:t>
            </a:r>
            <a:r>
              <a:rPr lang="en-US" dirty="0" err="1"/>
              <a:t>sagemaker</a:t>
            </a:r>
            <a:r>
              <a:rPr lang="en-US" dirty="0"/>
              <a:t>-containers</a:t>
            </a:r>
            <a:r>
              <a:rPr lang="zh-CN" altLang="en-US" dirty="0"/>
              <a:t>包：</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75" y="2271714"/>
            <a:ext cx="8486775" cy="4400550"/>
          </a:xfrm>
          <a:prstGeom prst="rect">
            <a:avLst/>
          </a:prstGeom>
        </p:spPr>
      </p:pic>
    </p:spTree>
    <p:extLst>
      <p:ext uri="{BB962C8B-B14F-4D97-AF65-F5344CB8AC3E}">
        <p14:creationId xmlns:p14="http://schemas.microsoft.com/office/powerpoint/2010/main" val="372887252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smtClean="0"/>
              <a:t>-----</a:t>
            </a:r>
            <a:r>
              <a:rPr lang="en-US" b="1" dirty="0"/>
              <a:t> Linear </a:t>
            </a:r>
            <a:r>
              <a:rPr lang="en-US" b="1" dirty="0" smtClean="0"/>
              <a:t>Learner</a:t>
            </a:r>
            <a:endParaRPr lang="en-US" dirty="0"/>
          </a:p>
        </p:txBody>
      </p:sp>
      <p:sp>
        <p:nvSpPr>
          <p:cNvPr id="3" name="Content Placeholder 2"/>
          <p:cNvSpPr>
            <a:spLocks noGrp="1"/>
          </p:cNvSpPr>
          <p:nvPr>
            <p:ph idx="1"/>
          </p:nvPr>
        </p:nvSpPr>
        <p:spPr>
          <a:xfrm>
            <a:off x="838200" y="1825625"/>
            <a:ext cx="10515600" cy="4603310"/>
          </a:xfrm>
        </p:spPr>
        <p:txBody>
          <a:bodyPr>
            <a:normAutofit fontScale="77500" lnSpcReduction="20000"/>
          </a:bodyPr>
          <a:lstStyle/>
          <a:p>
            <a:r>
              <a:rPr lang="en-US" dirty="0" err="1" smtClean="0"/>
              <a:t>Sagemaker</a:t>
            </a:r>
            <a:r>
              <a:rPr lang="en-US" dirty="0" smtClean="0"/>
              <a:t> linear learner</a:t>
            </a:r>
            <a:r>
              <a:rPr lang="zh-CN" altLang="en-US" dirty="0" smtClean="0"/>
              <a:t>是线性的监督模型，可以做分类和回归任务。</a:t>
            </a:r>
            <a:endParaRPr lang="en-US" altLang="zh-CN" dirty="0" smtClean="0"/>
          </a:p>
          <a:p>
            <a:r>
              <a:rPr lang="en-US" altLang="zh-CN" dirty="0" err="1" smtClean="0"/>
              <a:t>Sagemaker</a:t>
            </a:r>
            <a:r>
              <a:rPr lang="en-US" altLang="zh-CN" dirty="0" smtClean="0"/>
              <a:t> linear learner</a:t>
            </a:r>
            <a:r>
              <a:rPr lang="zh-CN" altLang="en-US" dirty="0" smtClean="0"/>
              <a:t>的大致工作原理：</a:t>
            </a:r>
            <a:endParaRPr lang="en-US" altLang="zh-CN" dirty="0" smtClean="0"/>
          </a:p>
          <a:p>
            <a:pPr lvl="1"/>
            <a:r>
              <a:rPr lang="zh-CN" altLang="en-US" dirty="0" smtClean="0"/>
              <a:t>首先根据</a:t>
            </a:r>
            <a:r>
              <a:rPr lang="en-US" altLang="zh-CN" dirty="0" err="1" smtClean="0"/>
              <a:t>normalize_data</a:t>
            </a:r>
            <a:r>
              <a:rPr lang="zh-CN" altLang="en-US" dirty="0" smtClean="0"/>
              <a:t>的设置和具体的</a:t>
            </a:r>
            <a:r>
              <a:rPr lang="en-US" altLang="zh-CN" dirty="0" smtClean="0"/>
              <a:t>task</a:t>
            </a:r>
            <a:r>
              <a:rPr lang="zh-CN" altLang="en-US" dirty="0" smtClean="0"/>
              <a:t>来进行特征标准化；</a:t>
            </a:r>
            <a:endParaRPr lang="en-US" altLang="zh-CN" dirty="0" smtClean="0"/>
          </a:p>
          <a:p>
            <a:pPr lvl="1"/>
            <a:r>
              <a:rPr lang="zh-CN" altLang="en-US" dirty="0"/>
              <a:t>然</a:t>
            </a:r>
            <a:r>
              <a:rPr lang="zh-CN" altLang="en-US" dirty="0" smtClean="0"/>
              <a:t>后并行训练多个模型</a:t>
            </a:r>
            <a:endParaRPr lang="en-US" altLang="zh-CN" dirty="0" smtClean="0"/>
          </a:p>
          <a:p>
            <a:pPr lvl="1"/>
            <a:r>
              <a:rPr lang="zh-CN" altLang="en-US" dirty="0" smtClean="0"/>
              <a:t>最后在验证集上根据设置的</a:t>
            </a:r>
            <a:r>
              <a:rPr lang="en-US" altLang="zh-CN" dirty="0" smtClean="0"/>
              <a:t>metric</a:t>
            </a:r>
            <a:r>
              <a:rPr lang="zh-CN" altLang="en-US" dirty="0" smtClean="0"/>
              <a:t>来选择最好的模型。</a:t>
            </a:r>
            <a:endParaRPr lang="en-US" altLang="zh-CN" dirty="0" smtClean="0"/>
          </a:p>
          <a:p>
            <a:pPr lvl="2"/>
            <a:r>
              <a:rPr lang="zh-CN" altLang="en-US" dirty="0" smtClean="0"/>
              <a:t>建议最好提供验证集，否则选择最优模型的意义不大。</a:t>
            </a:r>
            <a:endParaRPr lang="en-US" dirty="0" smtClean="0"/>
          </a:p>
          <a:p>
            <a:r>
              <a:rPr lang="en-US" dirty="0" err="1" smtClean="0"/>
              <a:t>Sage</a:t>
            </a:r>
            <a:r>
              <a:rPr lang="en-US" altLang="zh-CN" dirty="0" err="1" smtClean="0"/>
              <a:t>M</a:t>
            </a:r>
            <a:r>
              <a:rPr lang="en-US" dirty="0" err="1" smtClean="0"/>
              <a:t>aker</a:t>
            </a:r>
            <a:r>
              <a:rPr lang="zh-CN" altLang="en-US" dirty="0" smtClean="0"/>
              <a:t>的</a:t>
            </a:r>
            <a:r>
              <a:rPr lang="en-US" dirty="0"/>
              <a:t>Linear </a:t>
            </a:r>
            <a:r>
              <a:rPr lang="en-US" dirty="0" smtClean="0"/>
              <a:t>Learner</a:t>
            </a:r>
            <a:r>
              <a:rPr lang="zh-CN" altLang="en-US" dirty="0" smtClean="0"/>
              <a:t>的</a:t>
            </a:r>
            <a:r>
              <a:rPr lang="zh-CN" altLang="en-US" dirty="0"/>
              <a:t>特点</a:t>
            </a:r>
            <a:r>
              <a:rPr lang="zh-CN" altLang="en-US" dirty="0" smtClean="0"/>
              <a:t>：</a:t>
            </a:r>
            <a:endParaRPr lang="en-US" altLang="zh-CN" dirty="0" smtClean="0"/>
          </a:p>
          <a:p>
            <a:pPr lvl="1"/>
            <a:r>
              <a:rPr lang="zh-CN" altLang="en-US" b="1" dirty="0"/>
              <a:t>自动</a:t>
            </a:r>
            <a:r>
              <a:rPr lang="zh-CN" altLang="en-US" b="1" dirty="0" smtClean="0"/>
              <a:t>做</a:t>
            </a:r>
            <a:r>
              <a:rPr lang="en-US" altLang="zh-CN" b="1" dirty="0" smtClean="0"/>
              <a:t>normalization</a:t>
            </a:r>
            <a:r>
              <a:rPr lang="zh-CN" altLang="en-US" dirty="0" smtClean="0"/>
              <a:t>（即特征标准化，</a:t>
            </a:r>
            <a:r>
              <a:rPr lang="zh-CN" altLang="en-US" dirty="0"/>
              <a:t>把特征变为均值为</a:t>
            </a:r>
            <a:r>
              <a:rPr lang="en-US" altLang="zh-CN" dirty="0" smtClean="0"/>
              <a:t>0</a:t>
            </a:r>
            <a:r>
              <a:rPr lang="zh-CN" altLang="en-US" dirty="0"/>
              <a:t>和</a:t>
            </a:r>
            <a:r>
              <a:rPr lang="zh-CN" altLang="en-US" dirty="0" smtClean="0"/>
              <a:t>方</a:t>
            </a:r>
            <a:r>
              <a:rPr lang="zh-CN" altLang="en-US" dirty="0"/>
              <a:t>差为</a:t>
            </a:r>
            <a:r>
              <a:rPr lang="en-US" altLang="zh-CN" dirty="0"/>
              <a:t>1</a:t>
            </a:r>
            <a:r>
              <a:rPr lang="zh-CN" altLang="en-US" dirty="0"/>
              <a:t>的新特</a:t>
            </a:r>
            <a:r>
              <a:rPr lang="zh-CN" altLang="en-US" dirty="0" smtClean="0"/>
              <a:t>征）数据预处理。</a:t>
            </a:r>
            <a:endParaRPr lang="en-US" altLang="zh-CN" dirty="0" smtClean="0"/>
          </a:p>
          <a:p>
            <a:pPr lvl="2"/>
            <a:r>
              <a:rPr lang="zh-CN" altLang="en-US" dirty="0"/>
              <a:t>通</a:t>
            </a:r>
            <a:r>
              <a:rPr lang="zh-CN" altLang="en-US" dirty="0" smtClean="0"/>
              <a:t>过设置</a:t>
            </a:r>
            <a:r>
              <a:rPr lang="en-US" dirty="0" err="1" smtClean="0"/>
              <a:t>num_point_for_scaler</a:t>
            </a:r>
            <a:r>
              <a:rPr lang="zh-CN" altLang="en-US" dirty="0" smtClean="0"/>
              <a:t>来告诉</a:t>
            </a:r>
            <a:r>
              <a:rPr lang="en-US" altLang="zh-CN" dirty="0" err="1" smtClean="0"/>
              <a:t>Sagemaker</a:t>
            </a:r>
            <a:r>
              <a:rPr lang="zh-CN" altLang="en-US" dirty="0" smtClean="0"/>
              <a:t>从训练集中采样</a:t>
            </a:r>
            <a:r>
              <a:rPr lang="en-US" dirty="0" err="1" smtClean="0"/>
              <a:t>num_point_for_scaler</a:t>
            </a:r>
            <a:r>
              <a:rPr lang="zh-CN" altLang="en-US" dirty="0" smtClean="0"/>
              <a:t>个样本来计算每个特征的均值和方差。</a:t>
            </a:r>
            <a:endParaRPr lang="en-US" altLang="zh-CN" dirty="0" smtClean="0"/>
          </a:p>
          <a:p>
            <a:pPr lvl="2"/>
            <a:r>
              <a:rPr lang="zh-CN" altLang="en-US" dirty="0"/>
              <a:t>建</a:t>
            </a:r>
            <a:r>
              <a:rPr lang="zh-CN" altLang="en-US" dirty="0" smtClean="0"/>
              <a:t>议自己提前根据全量的训练集做特征归一化</a:t>
            </a:r>
            <a:r>
              <a:rPr lang="en-US" altLang="zh-CN" dirty="0" smtClean="0"/>
              <a:t>/</a:t>
            </a:r>
            <a:r>
              <a:rPr lang="zh-CN" altLang="en-US" dirty="0" smtClean="0"/>
              <a:t>特征</a:t>
            </a:r>
            <a:r>
              <a:rPr lang="en-US" altLang="zh-CN" dirty="0" smtClean="0"/>
              <a:t>scaling</a:t>
            </a:r>
            <a:r>
              <a:rPr lang="zh-CN" altLang="en-US" dirty="0" smtClean="0"/>
              <a:t>。</a:t>
            </a:r>
            <a:endParaRPr lang="en-US" altLang="zh-CN" dirty="0" smtClean="0"/>
          </a:p>
          <a:p>
            <a:pPr lvl="1"/>
            <a:r>
              <a:rPr lang="zh-CN" altLang="en-US" b="1" dirty="0" smtClean="0"/>
              <a:t>自动处理类别不均衡功能：</a:t>
            </a:r>
            <a:endParaRPr lang="en-US" altLang="zh-CN" dirty="0" smtClean="0"/>
          </a:p>
          <a:p>
            <a:pPr lvl="2"/>
            <a:r>
              <a:rPr lang="zh-CN" altLang="en-US" dirty="0"/>
              <a:t>对于多分类任务</a:t>
            </a:r>
            <a:r>
              <a:rPr lang="zh-CN" altLang="en-US" dirty="0" smtClean="0"/>
              <a:t>，通过设置</a:t>
            </a:r>
            <a:r>
              <a:rPr lang="en-US" dirty="0" err="1" smtClean="0"/>
              <a:t>balance_multiclass_weights</a:t>
            </a:r>
            <a:r>
              <a:rPr lang="zh-CN" altLang="en-US" dirty="0" smtClean="0"/>
              <a:t>为</a:t>
            </a:r>
            <a:r>
              <a:rPr lang="en-US" altLang="zh-CN" dirty="0" smtClean="0"/>
              <a:t>true</a:t>
            </a:r>
            <a:r>
              <a:rPr lang="zh-CN" altLang="en-US" dirty="0" smtClean="0"/>
              <a:t>让</a:t>
            </a:r>
            <a:r>
              <a:rPr lang="en-US" altLang="zh-CN" dirty="0" err="1" smtClean="0"/>
              <a:t>sagemaker</a:t>
            </a:r>
            <a:r>
              <a:rPr lang="zh-CN" altLang="en-US" dirty="0" smtClean="0"/>
              <a:t>来处理</a:t>
            </a:r>
            <a:r>
              <a:rPr lang="en-US" altLang="zh-CN" dirty="0" smtClean="0"/>
              <a:t>class weight</a:t>
            </a:r>
            <a:r>
              <a:rPr lang="zh-CN" altLang="en-US" dirty="0" smtClean="0"/>
              <a:t>。</a:t>
            </a:r>
            <a:endParaRPr lang="en-US" altLang="zh-CN" dirty="0" smtClean="0"/>
          </a:p>
          <a:p>
            <a:pPr lvl="3"/>
            <a:r>
              <a:rPr lang="en-US" altLang="zh-CN" dirty="0" err="1" smtClean="0"/>
              <a:t>Sagemaker</a:t>
            </a:r>
            <a:r>
              <a:rPr lang="zh-CN" altLang="en-US" dirty="0" smtClean="0"/>
              <a:t>同样是从训练集中做采样来计算</a:t>
            </a:r>
            <a:r>
              <a:rPr lang="en-US" altLang="zh-CN" dirty="0" smtClean="0"/>
              <a:t>class weight</a:t>
            </a:r>
            <a:r>
              <a:rPr lang="zh-CN" altLang="en-US" dirty="0" smtClean="0"/>
              <a:t>。</a:t>
            </a:r>
            <a:endParaRPr lang="en-US" altLang="zh-CN" dirty="0" smtClean="0"/>
          </a:p>
          <a:p>
            <a:pPr lvl="2"/>
            <a:r>
              <a:rPr lang="zh-CN" altLang="en-US" dirty="0" smtClean="0"/>
              <a:t>对于二分类任务，通过设置</a:t>
            </a:r>
            <a:r>
              <a:rPr lang="en-US" dirty="0" err="1" smtClean="0"/>
              <a:t>positive_example_weight_mult</a:t>
            </a:r>
            <a:r>
              <a:rPr lang="zh-CN" altLang="en-US" dirty="0" smtClean="0"/>
              <a:t>处理类别不均衡。</a:t>
            </a:r>
            <a:endParaRPr lang="en-US" altLang="zh-CN" dirty="0" smtClean="0"/>
          </a:p>
          <a:p>
            <a:pPr lvl="3"/>
            <a:r>
              <a:rPr lang="zh-CN" altLang="en-US" dirty="0"/>
              <a:t>比如设置</a:t>
            </a:r>
            <a:r>
              <a:rPr lang="zh-CN" altLang="en-US" dirty="0" smtClean="0"/>
              <a:t>为负</a:t>
            </a:r>
            <a:r>
              <a:rPr lang="zh-CN" altLang="en-US" dirty="0"/>
              <a:t>样本</a:t>
            </a:r>
            <a:r>
              <a:rPr lang="en-US" altLang="zh-CN" dirty="0"/>
              <a:t>/</a:t>
            </a:r>
            <a:r>
              <a:rPr lang="zh-CN" altLang="en-US" dirty="0"/>
              <a:t>正样本比</a:t>
            </a:r>
            <a:r>
              <a:rPr lang="zh-CN" altLang="en-US" dirty="0" smtClean="0"/>
              <a:t>例 或者设置为</a:t>
            </a:r>
            <a:r>
              <a:rPr lang="en-US" altLang="zh-CN" dirty="0" smtClean="0"/>
              <a:t>balanced</a:t>
            </a:r>
            <a:r>
              <a:rPr lang="zh-CN" altLang="en-US" dirty="0" smtClean="0"/>
              <a:t>让</a:t>
            </a:r>
            <a:r>
              <a:rPr lang="en-US" altLang="zh-CN" dirty="0" err="1" smtClean="0"/>
              <a:t>Sagemaker</a:t>
            </a:r>
            <a:r>
              <a:rPr lang="zh-CN" altLang="en-US" dirty="0" smtClean="0"/>
              <a:t>帮你计算（同样是从训练集中采样）。</a:t>
            </a:r>
            <a:endParaRPr lang="en-US" altLang="zh-CN" dirty="0" smtClean="0"/>
          </a:p>
          <a:p>
            <a:pPr lvl="3"/>
            <a:r>
              <a:rPr lang="zh-CN" altLang="en-US" dirty="0" smtClean="0"/>
              <a:t>为了训练速度更快以及计算更准确，建议自己设置这个参数。</a:t>
            </a:r>
            <a:endParaRPr lang="en-US" altLang="zh-CN" dirty="0" smtClean="0"/>
          </a:p>
          <a:p>
            <a:pPr lvl="2"/>
            <a:endParaRPr lang="en-US" altLang="zh-CN" dirty="0"/>
          </a:p>
          <a:p>
            <a:pPr lvl="1"/>
            <a:endParaRPr lang="en-US" altLang="zh-CN" dirty="0" smtClean="0"/>
          </a:p>
          <a:p>
            <a:pPr lvl="2"/>
            <a:endParaRPr lang="en-US" dirty="0"/>
          </a:p>
        </p:txBody>
      </p:sp>
    </p:spTree>
    <p:extLst>
      <p:ext uri="{BB962C8B-B14F-4D97-AF65-F5344CB8AC3E}">
        <p14:creationId xmlns:p14="http://schemas.microsoft.com/office/powerpoint/2010/main" val="184245454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a:bodyPr>
          <a:lstStyle/>
          <a:p>
            <a:pPr lvl="1"/>
            <a:r>
              <a:rPr lang="zh-CN" altLang="en-US" b="1" dirty="0"/>
              <a:t>自带模型选择功能，也就是可以并行训练多个模型，并根据在验证集上的效果来选择最好的模型</a:t>
            </a:r>
            <a:r>
              <a:rPr lang="zh-CN" altLang="en-US" dirty="0"/>
              <a:t>。</a:t>
            </a:r>
            <a:endParaRPr lang="en-US" altLang="zh-CN" dirty="0"/>
          </a:p>
          <a:p>
            <a:pPr lvl="2"/>
            <a:r>
              <a:rPr lang="zh-CN" altLang="en-US" dirty="0"/>
              <a:t>注意这个与</a:t>
            </a:r>
            <a:r>
              <a:rPr lang="en-US" dirty="0" err="1"/>
              <a:t>Sage</a:t>
            </a:r>
            <a:r>
              <a:rPr lang="en-US" altLang="zh-CN" dirty="0" err="1"/>
              <a:t>M</a:t>
            </a:r>
            <a:r>
              <a:rPr lang="en-US" dirty="0" err="1"/>
              <a:t>aker</a:t>
            </a:r>
            <a:r>
              <a:rPr lang="zh-CN" altLang="en-US" dirty="0"/>
              <a:t>的自动超参数调优是不同的，它是</a:t>
            </a:r>
            <a:r>
              <a:rPr lang="en-US" altLang="zh-CN" dirty="0"/>
              <a:t>linear learner</a:t>
            </a:r>
            <a:r>
              <a:rPr lang="zh-CN" altLang="en-US" dirty="0"/>
              <a:t>自带的功能，他只是对超参数的轻微的改动来并行训练多个模型，没有用到贝叶斯优化这样的超参数调优方法</a:t>
            </a:r>
            <a:r>
              <a:rPr lang="zh-CN" altLang="en-US" dirty="0" smtClean="0"/>
              <a:t>。</a:t>
            </a:r>
            <a:endParaRPr lang="en-US" altLang="zh-CN" dirty="0" smtClean="0"/>
          </a:p>
          <a:p>
            <a:pPr lvl="2"/>
            <a:r>
              <a:rPr lang="zh-CN" altLang="en-US" dirty="0"/>
              <a:t>如</a:t>
            </a:r>
            <a:r>
              <a:rPr lang="zh-CN" altLang="en-US" dirty="0" smtClean="0"/>
              <a:t>果对</a:t>
            </a:r>
            <a:r>
              <a:rPr lang="en-US" altLang="zh-CN" dirty="0" smtClean="0"/>
              <a:t>linear learner</a:t>
            </a:r>
            <a:r>
              <a:rPr lang="zh-CN" altLang="en-US" dirty="0" smtClean="0"/>
              <a:t>算法设置超参数自动调优，那么自带的这个模型选择功能就自动被禁用了。</a:t>
            </a:r>
            <a:endParaRPr lang="en-US" altLang="zh-CN" dirty="0"/>
          </a:p>
          <a:p>
            <a:pPr lvl="1"/>
            <a:r>
              <a:rPr lang="zh-CN" altLang="en-US" b="1" dirty="0"/>
              <a:t>支持基于</a:t>
            </a:r>
            <a:r>
              <a:rPr lang="en-US" altLang="zh-CN" b="1" dirty="0"/>
              <a:t>CPU</a:t>
            </a:r>
            <a:r>
              <a:rPr lang="zh-CN" altLang="en-US" b="1" dirty="0"/>
              <a:t>和</a:t>
            </a:r>
            <a:r>
              <a:rPr lang="en-US" altLang="zh-CN" b="1" dirty="0"/>
              <a:t>GPU</a:t>
            </a:r>
            <a:r>
              <a:rPr lang="zh-CN" altLang="en-US" b="1" dirty="0"/>
              <a:t>的多机分布式训练</a:t>
            </a:r>
            <a:r>
              <a:rPr lang="zh-CN" altLang="en-US" dirty="0" smtClean="0"/>
              <a:t>。</a:t>
            </a:r>
            <a:endParaRPr lang="en-US" altLang="zh-CN" dirty="0" smtClean="0"/>
          </a:p>
          <a:p>
            <a:pPr lvl="1"/>
            <a:r>
              <a:rPr lang="zh-CN" altLang="en-US" dirty="0" smtClean="0"/>
              <a:t>如果设置</a:t>
            </a:r>
            <a:r>
              <a:rPr lang="en-US" altLang="zh-CN" dirty="0" smtClean="0"/>
              <a:t>loss</a:t>
            </a:r>
            <a:r>
              <a:rPr lang="zh-CN" altLang="en-US" dirty="0"/>
              <a:t>为</a:t>
            </a:r>
            <a:r>
              <a:rPr lang="en-US" altLang="zh-CN" dirty="0" err="1"/>
              <a:t>quantile_loss</a:t>
            </a:r>
            <a:r>
              <a:rPr lang="zh-CN" altLang="en-US" dirty="0"/>
              <a:t>，则超参数</a:t>
            </a:r>
            <a:r>
              <a:rPr lang="en-US" dirty="0"/>
              <a:t>quantile</a:t>
            </a:r>
            <a:r>
              <a:rPr lang="zh-CN" altLang="en-US" dirty="0"/>
              <a:t>的含义如下：</a:t>
            </a:r>
            <a:endParaRPr lang="en-US" altLang="zh-CN" dirty="0"/>
          </a:p>
          <a:p>
            <a:pPr lvl="2"/>
            <a:r>
              <a:rPr lang="zh-CN" altLang="en-US" dirty="0"/>
              <a:t>比如</a:t>
            </a:r>
            <a:r>
              <a:rPr lang="zh-CN" altLang="en-US" dirty="0" smtClean="0"/>
              <a:t>设</a:t>
            </a:r>
            <a:r>
              <a:rPr lang="zh-CN" altLang="en-US" dirty="0"/>
              <a:t>置</a:t>
            </a:r>
            <a:r>
              <a:rPr lang="en-US" dirty="0"/>
              <a:t>quantile</a:t>
            </a:r>
            <a:r>
              <a:rPr lang="zh-CN" altLang="en-US" dirty="0"/>
              <a:t>为</a:t>
            </a:r>
            <a:r>
              <a:rPr lang="en-US" altLang="zh-CN" dirty="0"/>
              <a:t>0.1</a:t>
            </a:r>
            <a:r>
              <a:rPr lang="zh-CN" altLang="en-US" dirty="0"/>
              <a:t>，意味</a:t>
            </a:r>
            <a:r>
              <a:rPr lang="zh-CN" altLang="en-US" dirty="0" smtClean="0"/>
              <a:t>着真</a:t>
            </a:r>
            <a:r>
              <a:rPr lang="zh-CN" altLang="en-US" dirty="0"/>
              <a:t>实值低于该预测值的可能性为</a:t>
            </a:r>
            <a:r>
              <a:rPr lang="en-US" altLang="zh-CN" dirty="0"/>
              <a:t>10</a:t>
            </a:r>
            <a:r>
              <a:rPr lang="zh-CN" altLang="en-US" dirty="0"/>
              <a:t>％。</a:t>
            </a:r>
            <a:endParaRPr lang="en-US" altLang="zh-CN" dirty="0"/>
          </a:p>
          <a:p>
            <a:pPr lvl="2"/>
            <a:r>
              <a:rPr lang="zh-CN" altLang="en-US" b="1" dirty="0"/>
              <a:t>如何选取合适的分位值取决于我们对高估和低估的重视程度</a:t>
            </a:r>
            <a:r>
              <a:rPr lang="zh-CN" altLang="en-US" dirty="0"/>
              <a:t>。</a:t>
            </a:r>
            <a:endParaRPr lang="en-US" altLang="zh-CN" dirty="0"/>
          </a:p>
          <a:p>
            <a:pPr lvl="3"/>
            <a:r>
              <a:rPr lang="zh-CN" altLang="en-US" dirty="0"/>
              <a:t>如果低估对我们业务影响很恶劣，那选取比较小的分位数比如</a:t>
            </a:r>
            <a:r>
              <a:rPr lang="en-US" altLang="zh-CN" dirty="0"/>
              <a:t>0.1</a:t>
            </a:r>
            <a:r>
              <a:rPr lang="zh-CN" altLang="en-US" dirty="0"/>
              <a:t>，那么就会对低估的项惩罚更大，把预测值更好的拉向真实值。</a:t>
            </a:r>
            <a:endParaRPr lang="en-US" altLang="zh-CN" dirty="0"/>
          </a:p>
          <a:p>
            <a:endParaRPr lang="en-US" dirty="0"/>
          </a:p>
        </p:txBody>
      </p:sp>
    </p:spTree>
    <p:extLst>
      <p:ext uri="{BB962C8B-B14F-4D97-AF65-F5344CB8AC3E}">
        <p14:creationId xmlns:p14="http://schemas.microsoft.com/office/powerpoint/2010/main" val="107135713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90688"/>
            <a:ext cx="10515600" cy="4798601"/>
          </a:xfrm>
        </p:spPr>
        <p:txBody>
          <a:bodyPr>
            <a:normAutofit fontScale="92500" lnSpcReduction="10000"/>
          </a:bodyPr>
          <a:lstStyle/>
          <a:p>
            <a:pPr lvl="1"/>
            <a:r>
              <a:rPr lang="zh-CN" altLang="en-US" dirty="0" smtClean="0"/>
              <a:t>如</a:t>
            </a:r>
            <a:r>
              <a:rPr lang="zh-CN" altLang="en-US" dirty="0"/>
              <a:t>果提供了验证集，对于二分类任务</a:t>
            </a:r>
            <a:r>
              <a:rPr lang="zh-CN" altLang="en-US" dirty="0" smtClean="0"/>
              <a:t>，</a:t>
            </a:r>
            <a:r>
              <a:rPr lang="en-US" altLang="zh-CN" dirty="0" smtClean="0"/>
              <a:t>linear </a:t>
            </a:r>
            <a:r>
              <a:rPr lang="en-US" altLang="zh-CN" dirty="0"/>
              <a:t>learner</a:t>
            </a:r>
            <a:r>
              <a:rPr lang="zh-CN" altLang="en-US" dirty="0"/>
              <a:t>会自动调</a:t>
            </a:r>
            <a:r>
              <a:rPr lang="zh-CN" altLang="en-US" dirty="0" smtClean="0"/>
              <a:t>整类别的</a:t>
            </a:r>
            <a:r>
              <a:rPr lang="en-US" altLang="zh-CN" dirty="0" err="1" smtClean="0"/>
              <a:t>threshhold</a:t>
            </a:r>
            <a:r>
              <a:rPr lang="zh-CN" altLang="en-US" dirty="0"/>
              <a:t>来达到在验证集上</a:t>
            </a:r>
            <a:r>
              <a:rPr lang="zh-CN" altLang="en-US" dirty="0" smtClean="0"/>
              <a:t>的评估</a:t>
            </a:r>
            <a:r>
              <a:rPr lang="en-US" altLang="zh-CN" dirty="0" smtClean="0"/>
              <a:t>metric</a:t>
            </a:r>
            <a:r>
              <a:rPr lang="zh-CN" altLang="en-US" dirty="0"/>
              <a:t>最优</a:t>
            </a:r>
            <a:r>
              <a:rPr lang="zh-CN" altLang="en-US" dirty="0" smtClean="0"/>
              <a:t>。</a:t>
            </a:r>
            <a:endParaRPr lang="en-US" altLang="zh-CN" dirty="0" smtClean="0"/>
          </a:p>
          <a:p>
            <a:pPr lvl="2"/>
            <a:r>
              <a:rPr lang="zh-CN" altLang="en-US" b="1" dirty="0"/>
              <a:t>通</a:t>
            </a:r>
            <a:r>
              <a:rPr lang="zh-CN" altLang="en-US" b="1" dirty="0" smtClean="0"/>
              <a:t>过自动调整类别的</a:t>
            </a:r>
            <a:r>
              <a:rPr lang="en-US" altLang="zh-CN" b="1" dirty="0" smtClean="0"/>
              <a:t>threshold</a:t>
            </a:r>
            <a:r>
              <a:rPr lang="zh-CN" altLang="en-US" b="1" dirty="0" smtClean="0"/>
              <a:t>能更好在类别不均衡的情况下有更好的</a:t>
            </a:r>
            <a:r>
              <a:rPr lang="en-US" altLang="zh-CN" b="1" dirty="0" smtClean="0"/>
              <a:t>metric</a:t>
            </a:r>
            <a:r>
              <a:rPr lang="zh-CN" altLang="en-US" dirty="0" smtClean="0"/>
              <a:t>。</a:t>
            </a:r>
            <a:endParaRPr lang="en-US" dirty="0"/>
          </a:p>
          <a:p>
            <a:pPr lvl="1"/>
            <a:r>
              <a:rPr lang="zh-CN" altLang="en-US" dirty="0" smtClean="0"/>
              <a:t>对于分类任务，</a:t>
            </a:r>
            <a:r>
              <a:rPr lang="en-US" altLang="zh-CN" dirty="0" smtClean="0"/>
              <a:t>linear learner</a:t>
            </a:r>
            <a:r>
              <a:rPr lang="zh-CN" altLang="en-US" dirty="0" smtClean="0"/>
              <a:t>要求</a:t>
            </a:r>
            <a:r>
              <a:rPr lang="en-US" altLang="zh-CN" dirty="0" smtClean="0"/>
              <a:t>label</a:t>
            </a:r>
            <a:r>
              <a:rPr lang="zh-CN" altLang="en-US" dirty="0" smtClean="0"/>
              <a:t>的值在</a:t>
            </a:r>
            <a:r>
              <a:rPr lang="en-US" altLang="zh-CN" dirty="0" smtClean="0"/>
              <a:t>[0</a:t>
            </a:r>
            <a:r>
              <a:rPr lang="zh-CN" altLang="en-US" dirty="0" smtClean="0"/>
              <a:t>，</a:t>
            </a:r>
            <a:r>
              <a:rPr lang="en-US" altLang="zh-CN" dirty="0" smtClean="0"/>
              <a:t>K-1]</a:t>
            </a:r>
            <a:r>
              <a:rPr lang="zh-CN" altLang="en-US" dirty="0" smtClean="0"/>
              <a:t>，</a:t>
            </a:r>
            <a:r>
              <a:rPr lang="en-US" altLang="zh-CN" dirty="0" smtClean="0"/>
              <a:t>K</a:t>
            </a:r>
            <a:r>
              <a:rPr lang="zh-CN" altLang="en-US" dirty="0" smtClean="0"/>
              <a:t>是分类的数量。</a:t>
            </a:r>
            <a:endParaRPr lang="en-US" altLang="zh-CN" dirty="0" smtClean="0"/>
          </a:p>
          <a:p>
            <a:pPr lvl="1"/>
            <a:r>
              <a:rPr lang="zh-CN" altLang="en-US" dirty="0" smtClean="0"/>
              <a:t>虽然</a:t>
            </a:r>
            <a:r>
              <a:rPr lang="en-US" altLang="zh-CN" dirty="0" smtClean="0"/>
              <a:t>linear learner</a:t>
            </a:r>
            <a:r>
              <a:rPr lang="zh-CN" altLang="en-US" dirty="0" smtClean="0"/>
              <a:t>会自动并行训练多个模型，你也可以手动设置</a:t>
            </a:r>
            <a:r>
              <a:rPr lang="en-US" altLang="zh-CN" dirty="0" err="1" smtClean="0"/>
              <a:t>num_models</a:t>
            </a:r>
            <a:r>
              <a:rPr lang="zh-CN" altLang="en-US" dirty="0" smtClean="0"/>
              <a:t>为并行训练的模型数量。</a:t>
            </a:r>
            <a:endParaRPr lang="en-US" altLang="zh-CN" dirty="0" smtClean="0"/>
          </a:p>
          <a:p>
            <a:pPr lvl="1"/>
            <a:r>
              <a:rPr lang="en-US" altLang="zh-CN" b="1" dirty="0" smtClean="0"/>
              <a:t>Linear learner</a:t>
            </a:r>
            <a:r>
              <a:rPr lang="zh-CN" altLang="en-US" b="1" dirty="0" smtClean="0"/>
              <a:t>算法适合的是线性可分的数据集（对于分类任务）或者是可线性映射的数据集（对于回归任务）</a:t>
            </a:r>
            <a:endParaRPr lang="en-US" altLang="zh-CN" b="1" dirty="0" smtClean="0"/>
          </a:p>
          <a:p>
            <a:pPr lvl="2"/>
            <a:r>
              <a:rPr lang="zh-CN" altLang="en-US" dirty="0"/>
              <a:t>如</a:t>
            </a:r>
            <a:r>
              <a:rPr lang="zh-CN" altLang="en-US" dirty="0" smtClean="0"/>
              <a:t>果在数据质量有保证的前提下，并对</a:t>
            </a:r>
            <a:r>
              <a:rPr lang="en-US" altLang="zh-CN" dirty="0" smtClean="0"/>
              <a:t>linear learner</a:t>
            </a:r>
            <a:r>
              <a:rPr lang="zh-CN" altLang="en-US" dirty="0" smtClean="0"/>
              <a:t>算法尝试了超参数调优，但是模型效果仍然不好，可能是数据集本身并不是线性的，去尝试可以处理非线性数据集的算法比如基于</a:t>
            </a:r>
            <a:r>
              <a:rPr lang="en-US" altLang="zh-CN" dirty="0" smtClean="0"/>
              <a:t>tree</a:t>
            </a:r>
            <a:r>
              <a:rPr lang="zh-CN" altLang="en-US" dirty="0" smtClean="0"/>
              <a:t>的</a:t>
            </a:r>
            <a:r>
              <a:rPr lang="en-US" altLang="zh-CN" dirty="0" err="1" smtClean="0"/>
              <a:t>xgboost</a:t>
            </a:r>
            <a:r>
              <a:rPr lang="zh-CN" altLang="en-US" dirty="0" smtClean="0"/>
              <a:t>或者带非线性</a:t>
            </a:r>
            <a:r>
              <a:rPr lang="en-US" altLang="zh-CN" dirty="0" smtClean="0"/>
              <a:t>kernel</a:t>
            </a:r>
            <a:r>
              <a:rPr lang="zh-CN" altLang="en-US" dirty="0" smtClean="0"/>
              <a:t>函数的</a:t>
            </a:r>
            <a:r>
              <a:rPr lang="en-US" altLang="zh-CN" dirty="0" smtClean="0"/>
              <a:t>SVM</a:t>
            </a:r>
            <a:r>
              <a:rPr lang="zh-CN" altLang="en-US" dirty="0" smtClean="0"/>
              <a:t>。</a:t>
            </a:r>
            <a:endParaRPr lang="en-US" altLang="zh-CN" dirty="0" smtClean="0"/>
          </a:p>
          <a:p>
            <a:pPr lvl="1"/>
            <a:r>
              <a:rPr lang="zh-CN" altLang="en-US" b="1" dirty="0" smtClean="0"/>
              <a:t>对于</a:t>
            </a:r>
            <a:r>
              <a:rPr lang="en-US" altLang="zh-CN" b="1" dirty="0" smtClean="0"/>
              <a:t>multi-label</a:t>
            </a:r>
            <a:r>
              <a:rPr lang="zh-CN" altLang="en-US" b="1" dirty="0" smtClean="0"/>
              <a:t>任务，可以转换一下建模思路来让</a:t>
            </a:r>
            <a:r>
              <a:rPr lang="en-US" altLang="zh-CN" b="1" dirty="0" smtClean="0"/>
              <a:t>linear learner</a:t>
            </a:r>
            <a:r>
              <a:rPr lang="zh-CN" altLang="en-US" b="1" dirty="0" smtClean="0"/>
              <a:t>来处理</a:t>
            </a:r>
            <a:r>
              <a:rPr lang="zh-CN" altLang="en-US" dirty="0" smtClean="0"/>
              <a:t>：</a:t>
            </a:r>
            <a:endParaRPr lang="en-US" altLang="zh-CN" dirty="0" smtClean="0"/>
          </a:p>
          <a:p>
            <a:pPr lvl="2"/>
            <a:r>
              <a:rPr lang="zh-CN" altLang="en-US" dirty="0" smtClean="0"/>
              <a:t>转</a:t>
            </a:r>
            <a:r>
              <a:rPr lang="zh-CN" altLang="en-US" dirty="0"/>
              <a:t>换</a:t>
            </a:r>
            <a:r>
              <a:rPr lang="zh-CN" altLang="en-US" dirty="0" smtClean="0"/>
              <a:t>为多个二分类任务或者转换为</a:t>
            </a:r>
            <a:r>
              <a:rPr lang="en-US" altLang="zh-CN" dirty="0" smtClean="0"/>
              <a:t>multi-class</a:t>
            </a:r>
            <a:r>
              <a:rPr lang="zh-CN" altLang="en-US" dirty="0"/>
              <a:t>任</a:t>
            </a:r>
            <a:r>
              <a:rPr lang="zh-CN" altLang="en-US" dirty="0" smtClean="0"/>
              <a:t>务来处理。</a:t>
            </a:r>
            <a:endParaRPr lang="en-US" altLang="zh-CN" dirty="0" smtClean="0"/>
          </a:p>
          <a:p>
            <a:pPr lvl="3"/>
            <a:r>
              <a:rPr lang="zh-CN" altLang="en-US" dirty="0" smtClean="0"/>
              <a:t>首先</a:t>
            </a:r>
            <a:r>
              <a:rPr lang="en-US" altLang="zh-CN" dirty="0" smtClean="0"/>
              <a:t>multi-label</a:t>
            </a:r>
            <a:r>
              <a:rPr lang="zh-CN" altLang="en-US" dirty="0" smtClean="0"/>
              <a:t>的训</a:t>
            </a:r>
            <a:r>
              <a:rPr lang="zh-CN" altLang="en-US" dirty="0"/>
              <a:t>练样本转换</a:t>
            </a:r>
            <a:r>
              <a:rPr lang="zh-CN" altLang="en-US" dirty="0" smtClean="0"/>
              <a:t>为二</a:t>
            </a:r>
            <a:r>
              <a:rPr lang="zh-CN" altLang="en-US" dirty="0"/>
              <a:t>分类样本或</a:t>
            </a:r>
            <a:r>
              <a:rPr lang="zh-CN" altLang="en-US" dirty="0" smtClean="0"/>
              <a:t>者多</a:t>
            </a:r>
            <a:r>
              <a:rPr lang="zh-CN" altLang="en-US" dirty="0"/>
              <a:t>分类样</a:t>
            </a:r>
            <a:r>
              <a:rPr lang="zh-CN" altLang="en-US" dirty="0" smtClean="0"/>
              <a:t>本；</a:t>
            </a:r>
            <a:endParaRPr lang="en-US" altLang="zh-CN" dirty="0" smtClean="0"/>
          </a:p>
          <a:p>
            <a:pPr lvl="3"/>
            <a:r>
              <a:rPr lang="zh-CN" altLang="en-US" dirty="0"/>
              <a:t>推</a:t>
            </a:r>
            <a:r>
              <a:rPr lang="zh-CN" altLang="en-US" dirty="0" smtClean="0"/>
              <a:t>理时需要根据多个二分类模型或者多分类模型返回的</a:t>
            </a:r>
            <a:r>
              <a:rPr lang="en-US" altLang="zh-CN" dirty="0" smtClean="0"/>
              <a:t>score</a:t>
            </a:r>
            <a:r>
              <a:rPr lang="zh-CN" altLang="en-US" dirty="0" smtClean="0"/>
              <a:t>来确定最终的预测</a:t>
            </a:r>
            <a:r>
              <a:rPr lang="en-US" altLang="zh-CN" dirty="0" smtClean="0"/>
              <a:t>label</a:t>
            </a:r>
            <a:endParaRPr lang="en-US" altLang="zh-CN" dirty="0"/>
          </a:p>
          <a:p>
            <a:pPr lvl="1"/>
            <a:r>
              <a:rPr lang="zh-CN" altLang="en-US" dirty="0" smtClean="0"/>
              <a:t>非</a:t>
            </a:r>
            <a:r>
              <a:rPr lang="zh-CN" altLang="en-US" dirty="0"/>
              <a:t>常丰富的超参数可以用来调整。</a:t>
            </a:r>
            <a:endParaRPr lang="en-US" altLang="zh-CN" dirty="0"/>
          </a:p>
          <a:p>
            <a:pPr lvl="1"/>
            <a:endParaRPr lang="en-US" dirty="0"/>
          </a:p>
        </p:txBody>
      </p:sp>
    </p:spTree>
    <p:extLst>
      <p:ext uri="{BB962C8B-B14F-4D97-AF65-F5344CB8AC3E}">
        <p14:creationId xmlns:p14="http://schemas.microsoft.com/office/powerpoint/2010/main" val="7389740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5712"/>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20838"/>
            <a:ext cx="10515600" cy="5134707"/>
          </a:xfrm>
        </p:spPr>
        <p:txBody>
          <a:bodyPr>
            <a:normAutofit fontScale="92500" lnSpcReduction="20000"/>
          </a:bodyPr>
          <a:lstStyle/>
          <a:p>
            <a:r>
              <a:rPr lang="en-US" altLang="zh-CN" dirty="0" smtClean="0"/>
              <a:t>Tips</a:t>
            </a:r>
            <a:r>
              <a:rPr lang="zh-CN" altLang="en-US" dirty="0" smtClean="0"/>
              <a:t>：</a:t>
            </a:r>
            <a:endParaRPr lang="en-US" altLang="zh-CN" dirty="0" smtClean="0"/>
          </a:p>
          <a:p>
            <a:pPr lvl="1"/>
            <a:r>
              <a:rPr lang="zh-CN" altLang="en-US" b="1" dirty="0" smtClean="0"/>
              <a:t>如何选择</a:t>
            </a:r>
            <a:r>
              <a:rPr lang="en-US" altLang="zh-CN" b="1" dirty="0" smtClean="0"/>
              <a:t>loss</a:t>
            </a:r>
            <a:r>
              <a:rPr lang="zh-CN" altLang="en-US" b="1" dirty="0" smtClean="0"/>
              <a:t>函数</a:t>
            </a:r>
            <a:r>
              <a:rPr lang="zh-CN" altLang="en-US" dirty="0" smtClean="0"/>
              <a:t>（</a:t>
            </a:r>
            <a:r>
              <a:rPr lang="zh-CN" altLang="en-US" dirty="0"/>
              <a:t>根据不同的</a:t>
            </a:r>
            <a:r>
              <a:rPr lang="en-US" altLang="zh-CN" dirty="0"/>
              <a:t>task</a:t>
            </a:r>
            <a:r>
              <a:rPr lang="zh-CN" altLang="en-US" dirty="0"/>
              <a:t>选择不同的</a:t>
            </a:r>
            <a:r>
              <a:rPr lang="en-US" altLang="zh-CN" dirty="0" smtClean="0"/>
              <a:t>loss</a:t>
            </a:r>
            <a:r>
              <a:rPr lang="zh-CN" altLang="en-US" dirty="0" smtClean="0"/>
              <a:t>）？</a:t>
            </a:r>
            <a:endParaRPr lang="en-US" altLang="zh-CN" dirty="0" smtClean="0"/>
          </a:p>
          <a:p>
            <a:pPr lvl="2"/>
            <a:r>
              <a:rPr lang="zh-CN" altLang="en-US" dirty="0" smtClean="0"/>
              <a:t>如果是回归任务：</a:t>
            </a:r>
            <a:endParaRPr lang="en-US" altLang="zh-CN" dirty="0" smtClean="0"/>
          </a:p>
          <a:p>
            <a:pPr lvl="3"/>
            <a:r>
              <a:rPr lang="zh-CN" altLang="en-US" dirty="0"/>
              <a:t>如</a:t>
            </a:r>
            <a:r>
              <a:rPr lang="zh-CN" altLang="en-US" dirty="0" smtClean="0"/>
              <a:t>果我们对预测的低估或者高估有特别的要求，选择</a:t>
            </a:r>
            <a:r>
              <a:rPr lang="en-US" altLang="zh-CN" dirty="0" err="1" smtClean="0"/>
              <a:t>quantile_loss</a:t>
            </a:r>
            <a:r>
              <a:rPr lang="zh-CN" altLang="en-US" dirty="0" smtClean="0"/>
              <a:t>。</a:t>
            </a:r>
            <a:endParaRPr lang="en-US" altLang="zh-CN" dirty="0" smtClean="0"/>
          </a:p>
          <a:p>
            <a:pPr lvl="3"/>
            <a:r>
              <a:rPr lang="zh-CN" altLang="en-US" dirty="0"/>
              <a:t>否</a:t>
            </a:r>
            <a:r>
              <a:rPr lang="zh-CN" altLang="en-US" dirty="0" smtClean="0"/>
              <a:t>则：</a:t>
            </a:r>
            <a:endParaRPr lang="en-US" altLang="zh-CN" dirty="0" smtClean="0"/>
          </a:p>
          <a:p>
            <a:pPr lvl="4"/>
            <a:r>
              <a:rPr lang="zh-CN" altLang="en-US" dirty="0"/>
              <a:t>优</a:t>
            </a:r>
            <a:r>
              <a:rPr lang="zh-CN" altLang="en-US" dirty="0" smtClean="0"/>
              <a:t>先选择</a:t>
            </a:r>
            <a:r>
              <a:rPr lang="en-US" altLang="zh-CN" dirty="0" err="1" smtClean="0"/>
              <a:t>huber_loss</a:t>
            </a:r>
            <a:endParaRPr lang="en-US" altLang="zh-CN" dirty="0" smtClean="0"/>
          </a:p>
          <a:p>
            <a:pPr lvl="5"/>
            <a:r>
              <a:rPr lang="en-US" altLang="zh-CN" dirty="0" err="1"/>
              <a:t>huber_loss</a:t>
            </a:r>
            <a:r>
              <a:rPr lang="zh-CN" altLang="en-US" dirty="0"/>
              <a:t>结合了</a:t>
            </a:r>
            <a:r>
              <a:rPr lang="en-US" altLang="zh-CN" dirty="0" err="1"/>
              <a:t>squared_loss</a:t>
            </a:r>
            <a:r>
              <a:rPr lang="zh-CN" altLang="en-US" dirty="0"/>
              <a:t>和</a:t>
            </a:r>
            <a:r>
              <a:rPr lang="en-US" altLang="zh-CN" dirty="0" err="1"/>
              <a:t>absolute_loss</a:t>
            </a:r>
            <a:r>
              <a:rPr lang="zh-CN" altLang="en-US" dirty="0"/>
              <a:t>的优点</a:t>
            </a:r>
            <a:r>
              <a:rPr lang="zh-CN" altLang="en-US" dirty="0" smtClean="0"/>
              <a:t>。</a:t>
            </a:r>
            <a:r>
              <a:rPr lang="en-US" altLang="zh-CN" dirty="0"/>
              <a:t> </a:t>
            </a:r>
            <a:r>
              <a:rPr lang="en-US" altLang="zh-CN" dirty="0" err="1"/>
              <a:t>huber_loss</a:t>
            </a:r>
            <a:r>
              <a:rPr lang="zh-CN" altLang="en-US" dirty="0" smtClean="0"/>
              <a:t>的</a:t>
            </a:r>
            <a:r>
              <a:rPr lang="zh-CN" altLang="en-US" dirty="0"/>
              <a:t>问题是我们可能需要不断调整超参数</a:t>
            </a:r>
            <a:r>
              <a:rPr lang="en-US" altLang="zh-CN" dirty="0"/>
              <a:t>delta</a:t>
            </a:r>
            <a:r>
              <a:rPr lang="zh-CN" altLang="en-US" dirty="0"/>
              <a:t>。 </a:t>
            </a:r>
            <a:endParaRPr lang="en-US" altLang="zh-CN" dirty="0"/>
          </a:p>
          <a:p>
            <a:pPr lvl="4"/>
            <a:r>
              <a:rPr lang="zh-CN" altLang="en-US" dirty="0" smtClean="0"/>
              <a:t>样本中是否有异常点且没有提前做异常处理：</a:t>
            </a:r>
            <a:endParaRPr lang="en-US" altLang="zh-CN" dirty="0" smtClean="0"/>
          </a:p>
          <a:p>
            <a:pPr lvl="5"/>
            <a:r>
              <a:rPr lang="zh-CN" altLang="en-US" dirty="0"/>
              <a:t>对于异常点</a:t>
            </a:r>
            <a:r>
              <a:rPr lang="zh-CN" altLang="en-US" dirty="0" smtClean="0"/>
              <a:t>，</a:t>
            </a:r>
            <a:r>
              <a:rPr lang="en-US" altLang="zh-CN" dirty="0" err="1" smtClean="0"/>
              <a:t>absolute_loss</a:t>
            </a:r>
            <a:r>
              <a:rPr lang="zh-CN" altLang="en-US" dirty="0" smtClean="0"/>
              <a:t>或</a:t>
            </a:r>
            <a:r>
              <a:rPr lang="en-US" altLang="zh-CN" dirty="0" err="1"/>
              <a:t>eps_insensitive_absolute_loss</a:t>
            </a:r>
            <a:r>
              <a:rPr lang="zh-CN" altLang="en-US" dirty="0" smtClean="0"/>
              <a:t>损</a:t>
            </a:r>
            <a:r>
              <a:rPr lang="zh-CN" altLang="en-US" dirty="0"/>
              <a:t>失函数更稳定，但它的导数不连续（即所谓的不光滑），因此求解效率较低。</a:t>
            </a:r>
            <a:endParaRPr lang="en-US" altLang="zh-CN" dirty="0"/>
          </a:p>
          <a:p>
            <a:pPr lvl="5"/>
            <a:r>
              <a:rPr lang="en-US" altLang="zh-CN" dirty="0" err="1"/>
              <a:t>squared_loss</a:t>
            </a:r>
            <a:r>
              <a:rPr lang="zh-CN" altLang="en-US" dirty="0" smtClean="0"/>
              <a:t>损</a:t>
            </a:r>
            <a:r>
              <a:rPr lang="zh-CN" altLang="en-US" dirty="0"/>
              <a:t>失函数对异常点更敏</a:t>
            </a:r>
            <a:r>
              <a:rPr lang="zh-CN" altLang="en-US" dirty="0" smtClean="0"/>
              <a:t>感。</a:t>
            </a:r>
            <a:endParaRPr lang="en-US" altLang="zh-CN" dirty="0" smtClean="0"/>
          </a:p>
          <a:p>
            <a:pPr lvl="4"/>
            <a:r>
              <a:rPr lang="zh-CN" altLang="en-US" dirty="0"/>
              <a:t>是</a:t>
            </a:r>
            <a:r>
              <a:rPr lang="zh-CN" altLang="en-US" dirty="0" smtClean="0"/>
              <a:t>否关注误差小的样本：</a:t>
            </a:r>
            <a:endParaRPr lang="en-US" altLang="zh-CN" dirty="0" smtClean="0"/>
          </a:p>
          <a:p>
            <a:pPr lvl="5"/>
            <a:r>
              <a:rPr lang="zh-CN" altLang="en-US" dirty="0"/>
              <a:t>如</a:t>
            </a:r>
            <a:r>
              <a:rPr lang="zh-CN" altLang="en-US" dirty="0" smtClean="0"/>
              <a:t>果误差小的样本不是你的业务关心的，那么可以使用</a:t>
            </a:r>
            <a:r>
              <a:rPr lang="en-US" b="1" dirty="0"/>
              <a:t>Epsilon-insensitive loss</a:t>
            </a:r>
          </a:p>
          <a:p>
            <a:pPr lvl="2"/>
            <a:r>
              <a:rPr lang="zh-CN" altLang="en-US" dirty="0" smtClean="0"/>
              <a:t>如果是二分类任务：</a:t>
            </a:r>
            <a:endParaRPr lang="en-US" altLang="zh-CN" dirty="0" smtClean="0"/>
          </a:p>
          <a:p>
            <a:pPr lvl="3"/>
            <a:r>
              <a:rPr lang="zh-CN" altLang="en-US" dirty="0"/>
              <a:t>如</a:t>
            </a:r>
            <a:r>
              <a:rPr lang="zh-CN" altLang="en-US" dirty="0" smtClean="0"/>
              <a:t>果任务要求二分类的评估效果最好，优先选择</a:t>
            </a:r>
            <a:r>
              <a:rPr lang="en-US" altLang="zh-CN" dirty="0" err="1" smtClean="0"/>
              <a:t>hinge_loss</a:t>
            </a:r>
            <a:endParaRPr lang="en-US" altLang="zh-CN" dirty="0" smtClean="0"/>
          </a:p>
          <a:p>
            <a:pPr lvl="4"/>
            <a:r>
              <a:rPr lang="zh-CN" altLang="en-US" dirty="0" smtClean="0"/>
              <a:t>选择</a:t>
            </a:r>
            <a:r>
              <a:rPr lang="en-US" altLang="zh-CN" dirty="0" err="1" smtClean="0"/>
              <a:t>hinge_loss</a:t>
            </a:r>
            <a:r>
              <a:rPr lang="zh-CN" altLang="en-US" dirty="0" smtClean="0"/>
              <a:t>的话，</a:t>
            </a:r>
            <a:r>
              <a:rPr lang="en-US" altLang="zh-CN" dirty="0" err="1" smtClean="0"/>
              <a:t>Sagemaker</a:t>
            </a:r>
            <a:r>
              <a:rPr lang="zh-CN" altLang="en-US" dirty="0" smtClean="0"/>
              <a:t>会使</a:t>
            </a:r>
            <a:r>
              <a:rPr lang="zh-CN" altLang="en-US" dirty="0"/>
              <a:t>用线性</a:t>
            </a:r>
            <a:r>
              <a:rPr lang="en-US" altLang="zh-CN" dirty="0"/>
              <a:t>SVM</a:t>
            </a:r>
            <a:r>
              <a:rPr lang="zh-CN" altLang="en-US" dirty="0"/>
              <a:t>分类</a:t>
            </a:r>
            <a:r>
              <a:rPr lang="zh-CN" altLang="en-US" dirty="0" smtClean="0"/>
              <a:t>器</a:t>
            </a:r>
            <a:endParaRPr lang="en-US" altLang="zh-CN" dirty="0" smtClean="0"/>
          </a:p>
          <a:p>
            <a:pPr lvl="3"/>
            <a:r>
              <a:rPr lang="zh-CN" altLang="en-US" dirty="0"/>
              <a:t>如</a:t>
            </a:r>
            <a:r>
              <a:rPr lang="zh-CN" altLang="en-US" dirty="0" smtClean="0"/>
              <a:t>果要求预测的结果是概率，只能选择</a:t>
            </a:r>
            <a:r>
              <a:rPr lang="en-US" altLang="zh-CN" dirty="0" smtClean="0"/>
              <a:t>logistic</a:t>
            </a:r>
          </a:p>
          <a:p>
            <a:pPr lvl="2"/>
            <a:r>
              <a:rPr lang="zh-CN" altLang="en-US" dirty="0"/>
              <a:t>如</a:t>
            </a:r>
            <a:r>
              <a:rPr lang="zh-CN" altLang="en-US" dirty="0" smtClean="0"/>
              <a:t>果是多分类任务：</a:t>
            </a:r>
            <a:endParaRPr lang="en-US" altLang="zh-CN" dirty="0"/>
          </a:p>
          <a:p>
            <a:pPr lvl="3"/>
            <a:r>
              <a:rPr lang="zh-CN" altLang="en-US" dirty="0" smtClean="0"/>
              <a:t>不需要选择，</a:t>
            </a:r>
            <a:r>
              <a:rPr lang="en-US" altLang="zh-CN" dirty="0" err="1" smtClean="0"/>
              <a:t>sagemaker</a:t>
            </a:r>
            <a:r>
              <a:rPr lang="zh-CN" altLang="en-US" dirty="0" smtClean="0"/>
              <a:t>会使用缺省的</a:t>
            </a:r>
            <a:r>
              <a:rPr lang="en-US" dirty="0" err="1"/>
              <a:t>softmax</a:t>
            </a:r>
            <a:r>
              <a:rPr lang="en-US" dirty="0"/>
              <a:t> </a:t>
            </a:r>
            <a:r>
              <a:rPr lang="en-US" dirty="0" smtClean="0"/>
              <a:t>loss</a:t>
            </a:r>
            <a:r>
              <a:rPr lang="zh-CN" altLang="en-US" dirty="0" smtClean="0"/>
              <a:t>函数。</a:t>
            </a:r>
            <a:endParaRPr lang="en-US" altLang="zh-CN" dirty="0" smtClean="0"/>
          </a:p>
          <a:p>
            <a:pPr lvl="3"/>
            <a:endParaRPr lang="en-US" altLang="zh-CN" dirty="0"/>
          </a:p>
        </p:txBody>
      </p:sp>
    </p:spTree>
    <p:extLst>
      <p:ext uri="{BB962C8B-B14F-4D97-AF65-F5344CB8AC3E}">
        <p14:creationId xmlns:p14="http://schemas.microsoft.com/office/powerpoint/2010/main" val="35360796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内建算法</a:t>
            </a:r>
            <a:r>
              <a:rPr lang="en-US" altLang="zh-CN" dirty="0"/>
              <a:t>/</a:t>
            </a:r>
            <a:r>
              <a:rPr lang="zh-CN" altLang="en-US" dirty="0"/>
              <a:t>模型</a:t>
            </a:r>
            <a:r>
              <a:rPr lang="en-US" altLang="zh-CN" dirty="0" smtClean="0"/>
              <a:t>-----</a:t>
            </a:r>
            <a:r>
              <a:rPr lang="en-US" b="1" dirty="0"/>
              <a:t> Principal Component Analysis (PCA</a:t>
            </a:r>
            <a:r>
              <a:rPr lang="en-US" b="1" dirty="0" smtClean="0"/>
              <a:t>)</a:t>
            </a:r>
            <a:endParaRPr lang="en-US" dirty="0"/>
          </a:p>
        </p:txBody>
      </p:sp>
      <p:sp>
        <p:nvSpPr>
          <p:cNvPr id="3" name="Content Placeholder 2"/>
          <p:cNvSpPr>
            <a:spLocks noGrp="1"/>
          </p:cNvSpPr>
          <p:nvPr>
            <p:ph idx="1"/>
          </p:nvPr>
        </p:nvSpPr>
        <p:spPr>
          <a:xfrm>
            <a:off x="838200" y="2119085"/>
            <a:ext cx="10515600" cy="4218653"/>
          </a:xfrm>
        </p:spPr>
        <p:txBody>
          <a:bodyPr>
            <a:normAutofit fontScale="77500" lnSpcReduction="20000"/>
          </a:bodyPr>
          <a:lstStyle/>
          <a:p>
            <a:r>
              <a:rPr lang="en-US" altLang="zh-CN" dirty="0" smtClean="0"/>
              <a:t>PCA</a:t>
            </a:r>
            <a:r>
              <a:rPr lang="zh-CN" altLang="en-US" dirty="0" smtClean="0"/>
              <a:t>是传统机器学习中常用的一个降维的非监督模型。</a:t>
            </a:r>
            <a:endParaRPr lang="en-US" altLang="zh-CN" dirty="0" smtClean="0"/>
          </a:p>
          <a:p>
            <a:pPr lvl="1"/>
            <a:r>
              <a:rPr lang="zh-CN" altLang="en-US" dirty="0" smtClean="0"/>
              <a:t>它把</a:t>
            </a:r>
            <a:r>
              <a:rPr lang="zh-CN" altLang="en-US" dirty="0"/>
              <a:t>原先的</a:t>
            </a:r>
            <a:r>
              <a:rPr lang="en-US" altLang="zh-CN" dirty="0"/>
              <a:t>n</a:t>
            </a:r>
            <a:r>
              <a:rPr lang="zh-CN" altLang="en-US" dirty="0"/>
              <a:t>个特征用数目更少的</a:t>
            </a:r>
            <a:r>
              <a:rPr lang="en-US" altLang="zh-CN" dirty="0"/>
              <a:t>m</a:t>
            </a:r>
            <a:r>
              <a:rPr lang="zh-CN" altLang="en-US" dirty="0"/>
              <a:t>个特征取代，新特征是旧特征的线性组合，尽量使新的</a:t>
            </a:r>
            <a:r>
              <a:rPr lang="en-US" altLang="zh-CN" dirty="0"/>
              <a:t>m</a:t>
            </a:r>
            <a:r>
              <a:rPr lang="zh-CN" altLang="en-US" dirty="0"/>
              <a:t>个特征互不相关。</a:t>
            </a:r>
            <a:endParaRPr lang="en-US" altLang="zh-CN" dirty="0"/>
          </a:p>
          <a:p>
            <a:pPr lvl="1"/>
            <a:r>
              <a:rPr lang="zh-CN" altLang="en-US" b="1" dirty="0"/>
              <a:t>目标是最大化投影后的方差（即样本在这个投影方向最发散）。从另外一个角度来说，目标是让重构误差最小，即从变换后的低维空间再投影回原始空间后与原始样本距离最小。</a:t>
            </a:r>
            <a:endParaRPr lang="en-US" altLang="zh-CN" b="1" dirty="0"/>
          </a:p>
          <a:p>
            <a:r>
              <a:rPr lang="en-US" altLang="zh-CN" dirty="0"/>
              <a:t>PCA</a:t>
            </a:r>
            <a:r>
              <a:rPr lang="zh-CN" altLang="en-US" dirty="0"/>
              <a:t>适合什么</a:t>
            </a:r>
            <a:r>
              <a:rPr lang="en-US" altLang="zh-CN" dirty="0"/>
              <a:t>ML</a:t>
            </a:r>
            <a:r>
              <a:rPr lang="zh-CN" altLang="en-US" dirty="0"/>
              <a:t>任务？</a:t>
            </a:r>
            <a:endParaRPr lang="en-US" altLang="zh-CN" dirty="0"/>
          </a:p>
          <a:p>
            <a:pPr lvl="1"/>
            <a:r>
              <a:rPr lang="en-US" altLang="zh-CN" b="1" dirty="0"/>
              <a:t>PCA</a:t>
            </a:r>
            <a:r>
              <a:rPr lang="zh-CN" altLang="en-US" b="1" dirty="0"/>
              <a:t>除了用于降维，还可</a:t>
            </a:r>
            <a:r>
              <a:rPr lang="zh-CN" altLang="en-US" b="1" dirty="0" smtClean="0"/>
              <a:t>以去</a:t>
            </a:r>
            <a:r>
              <a:rPr lang="zh-CN" altLang="en-US" b="1" dirty="0"/>
              <a:t>燥</a:t>
            </a:r>
            <a:r>
              <a:rPr lang="zh-CN" altLang="en-US" b="1" dirty="0" smtClean="0"/>
              <a:t>，以及特</a:t>
            </a:r>
            <a:r>
              <a:rPr lang="zh-CN" altLang="en-US" b="1" dirty="0"/>
              <a:t>征抽取任务</a:t>
            </a:r>
            <a:r>
              <a:rPr lang="zh-CN" altLang="en-US" dirty="0"/>
              <a:t>。</a:t>
            </a:r>
            <a:endParaRPr lang="en-US" dirty="0" smtClean="0"/>
          </a:p>
          <a:p>
            <a:r>
              <a:rPr lang="en-US" dirty="0" err="1" smtClean="0"/>
              <a:t>Sage</a:t>
            </a:r>
            <a:r>
              <a:rPr lang="en-US" altLang="zh-CN" dirty="0" err="1" smtClean="0"/>
              <a:t>M</a:t>
            </a:r>
            <a:r>
              <a:rPr lang="en-US" dirty="0" err="1" smtClean="0"/>
              <a:t>aker</a:t>
            </a:r>
            <a:r>
              <a:rPr lang="zh-CN" altLang="en-US" dirty="0" smtClean="0"/>
              <a:t>的</a:t>
            </a:r>
            <a:r>
              <a:rPr lang="en-US" altLang="zh-CN" dirty="0" smtClean="0"/>
              <a:t>PCA</a:t>
            </a:r>
            <a:r>
              <a:rPr lang="zh-CN" altLang="en-US" dirty="0" smtClean="0"/>
              <a:t>的特点：</a:t>
            </a:r>
            <a:endParaRPr lang="en-US" altLang="zh-CN" dirty="0" smtClean="0"/>
          </a:p>
          <a:p>
            <a:pPr lvl="1"/>
            <a:r>
              <a:rPr lang="zh-CN" altLang="en-US" b="1" dirty="0"/>
              <a:t>支</a:t>
            </a:r>
            <a:r>
              <a:rPr lang="zh-CN" altLang="en-US" b="1" dirty="0" smtClean="0"/>
              <a:t>持基于</a:t>
            </a:r>
            <a:r>
              <a:rPr lang="en-US" altLang="zh-CN" b="1" dirty="0" smtClean="0"/>
              <a:t>CPU</a:t>
            </a:r>
            <a:r>
              <a:rPr lang="zh-CN" altLang="en-US" b="1" dirty="0" smtClean="0"/>
              <a:t>和</a:t>
            </a:r>
            <a:r>
              <a:rPr lang="en-US" altLang="zh-CN" b="1" dirty="0" smtClean="0"/>
              <a:t>GPU</a:t>
            </a:r>
            <a:r>
              <a:rPr lang="zh-CN" altLang="en-US" b="1" dirty="0" smtClean="0"/>
              <a:t>的多机分布式训练</a:t>
            </a:r>
            <a:r>
              <a:rPr lang="zh-CN" altLang="en-US" dirty="0" smtClean="0"/>
              <a:t>。</a:t>
            </a:r>
            <a:endParaRPr lang="en-US" altLang="zh-CN" dirty="0" smtClean="0"/>
          </a:p>
          <a:p>
            <a:pPr lvl="1"/>
            <a:r>
              <a:rPr lang="zh-CN" altLang="en-US" dirty="0"/>
              <a:t>支</a:t>
            </a:r>
            <a:r>
              <a:rPr lang="zh-CN" altLang="en-US" dirty="0" smtClean="0"/>
              <a:t>持</a:t>
            </a:r>
            <a:r>
              <a:rPr lang="en-US" altLang="zh-CN" dirty="0" smtClean="0"/>
              <a:t>file mode</a:t>
            </a:r>
            <a:r>
              <a:rPr lang="zh-CN" altLang="en-US" dirty="0" smtClean="0"/>
              <a:t>和</a:t>
            </a:r>
            <a:r>
              <a:rPr lang="en-US" altLang="zh-CN" dirty="0" smtClean="0"/>
              <a:t>pipe mode</a:t>
            </a:r>
          </a:p>
          <a:p>
            <a:pPr lvl="1"/>
            <a:r>
              <a:rPr lang="zh-CN" altLang="en-US" dirty="0" smtClean="0"/>
              <a:t>可以根据原始数据</a:t>
            </a:r>
            <a:r>
              <a:rPr lang="en-US" altLang="zh-CN" dirty="0" smtClean="0"/>
              <a:t>feature</a:t>
            </a:r>
            <a:r>
              <a:rPr lang="zh-CN" altLang="en-US" dirty="0" smtClean="0"/>
              <a:t>的数量大小选择不同的训练</a:t>
            </a:r>
            <a:r>
              <a:rPr lang="zh-CN" altLang="en-US" dirty="0"/>
              <a:t>方式</a:t>
            </a:r>
            <a:r>
              <a:rPr lang="zh-CN" altLang="en-US" dirty="0" smtClean="0"/>
              <a:t>（</a:t>
            </a:r>
            <a:r>
              <a:rPr lang="en-US" b="1" dirty="0" smtClean="0"/>
              <a:t> </a:t>
            </a:r>
            <a:r>
              <a:rPr lang="en-US" dirty="0"/>
              <a:t>regular </a:t>
            </a:r>
            <a:r>
              <a:rPr lang="zh-CN" altLang="en-US" dirty="0" smtClean="0"/>
              <a:t>和</a:t>
            </a:r>
            <a:r>
              <a:rPr lang="en-US" dirty="0"/>
              <a:t>randomized </a:t>
            </a:r>
            <a:r>
              <a:rPr lang="zh-CN" altLang="en-US" dirty="0" smtClean="0"/>
              <a:t>），其实就是选择某种奇</a:t>
            </a:r>
            <a:r>
              <a:rPr lang="zh-CN" altLang="en-US" dirty="0"/>
              <a:t>异值分解</a:t>
            </a:r>
            <a:r>
              <a:rPr lang="en-US" dirty="0" smtClean="0"/>
              <a:t>SVD</a:t>
            </a:r>
            <a:r>
              <a:rPr lang="zh-CN" altLang="en-US" dirty="0" smtClean="0"/>
              <a:t> 方法。</a:t>
            </a:r>
            <a:endParaRPr lang="en-US" altLang="zh-CN" dirty="0" smtClean="0"/>
          </a:p>
          <a:p>
            <a:pPr lvl="2"/>
            <a:r>
              <a:rPr lang="en-US" altLang="zh-CN" dirty="0" smtClean="0"/>
              <a:t>regular</a:t>
            </a:r>
            <a:r>
              <a:rPr lang="zh-CN" altLang="en-US" dirty="0" smtClean="0"/>
              <a:t>：针</a:t>
            </a:r>
            <a:r>
              <a:rPr lang="zh-CN" altLang="en-US" dirty="0"/>
              <a:t>对具有稀疏数据以及适度数量</a:t>
            </a:r>
            <a:r>
              <a:rPr lang="zh-CN" altLang="en-US" dirty="0" smtClean="0"/>
              <a:t>的</a:t>
            </a:r>
            <a:r>
              <a:rPr lang="zh-CN" altLang="en-US" dirty="0"/>
              <a:t>样</a:t>
            </a:r>
            <a:r>
              <a:rPr lang="zh-CN" altLang="en-US" dirty="0" smtClean="0"/>
              <a:t>本数量和适度数量的特征</a:t>
            </a:r>
            <a:r>
              <a:rPr lang="zh-CN" altLang="en-US" dirty="0"/>
              <a:t>数</a:t>
            </a:r>
            <a:r>
              <a:rPr lang="zh-CN" altLang="en-US" dirty="0" smtClean="0"/>
              <a:t>量的数据集。</a:t>
            </a:r>
            <a:endParaRPr lang="en-US" altLang="zh-CN" dirty="0" smtClean="0"/>
          </a:p>
          <a:p>
            <a:pPr lvl="2"/>
            <a:r>
              <a:rPr lang="en-US" dirty="0" smtClean="0"/>
              <a:t>Randomized</a:t>
            </a:r>
            <a:r>
              <a:rPr lang="zh-CN" altLang="en-US" dirty="0"/>
              <a:t>： 针对具有大</a:t>
            </a:r>
            <a:r>
              <a:rPr lang="zh-CN" altLang="en-US" dirty="0" smtClean="0"/>
              <a:t>量的样本数量和</a:t>
            </a:r>
            <a:r>
              <a:rPr lang="en-US" altLang="zh-CN" dirty="0" smtClean="0"/>
              <a:t>/</a:t>
            </a:r>
            <a:r>
              <a:rPr lang="zh-CN" altLang="en-US" dirty="0" smtClean="0"/>
              <a:t>或大量的特征数量的</a:t>
            </a:r>
            <a:r>
              <a:rPr lang="zh-CN" altLang="en-US" dirty="0"/>
              <a:t>数据集。此模式使用近似算</a:t>
            </a:r>
            <a:r>
              <a:rPr lang="zh-CN" altLang="en-US" dirty="0" smtClean="0"/>
              <a:t>法来加速</a:t>
            </a:r>
            <a:r>
              <a:rPr lang="en-US" altLang="zh-CN" dirty="0" smtClean="0"/>
              <a:t>SVD</a:t>
            </a:r>
            <a:r>
              <a:rPr lang="zh-CN" altLang="en-US" dirty="0" smtClean="0"/>
              <a:t>。</a:t>
            </a:r>
            <a:endParaRPr lang="en-US" dirty="0"/>
          </a:p>
        </p:txBody>
      </p:sp>
    </p:spTree>
    <p:extLst>
      <p:ext uri="{BB962C8B-B14F-4D97-AF65-F5344CB8AC3E}">
        <p14:creationId xmlns:p14="http://schemas.microsoft.com/office/powerpoint/2010/main" val="38845778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42503"/>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907628"/>
            <a:ext cx="10515600" cy="4269335"/>
          </a:xfrm>
        </p:spPr>
        <p:txBody>
          <a:bodyPr>
            <a:normAutofit/>
          </a:bodyPr>
          <a:lstStyle/>
          <a:p>
            <a:r>
              <a:rPr lang="en-US" altLang="zh-CN" dirty="0" smtClean="0"/>
              <a:t>Tips</a:t>
            </a:r>
            <a:r>
              <a:rPr lang="zh-CN" altLang="en-US" dirty="0" smtClean="0"/>
              <a:t>：</a:t>
            </a:r>
            <a:endParaRPr lang="en-US" altLang="zh-CN" dirty="0" smtClean="0"/>
          </a:p>
          <a:p>
            <a:pPr lvl="1"/>
            <a:r>
              <a:rPr lang="zh-CN" altLang="en-US" dirty="0"/>
              <a:t>超参</a:t>
            </a:r>
            <a:r>
              <a:rPr lang="zh-CN" altLang="en-US" dirty="0" smtClean="0"/>
              <a:t>数</a:t>
            </a:r>
            <a:r>
              <a:rPr lang="en-US" dirty="0" err="1" smtClean="0"/>
              <a:t>extra_components</a:t>
            </a:r>
            <a:r>
              <a:rPr lang="zh-CN" altLang="en-US" dirty="0" smtClean="0"/>
              <a:t>表示</a:t>
            </a:r>
            <a:r>
              <a:rPr lang="en-US" altLang="zh-CN" dirty="0" err="1" smtClean="0"/>
              <a:t>Sagemaker</a:t>
            </a:r>
            <a:r>
              <a:rPr lang="en-US" altLang="zh-CN" dirty="0" smtClean="0"/>
              <a:t> PCA</a:t>
            </a:r>
            <a:r>
              <a:rPr lang="zh-CN" altLang="en-US" dirty="0" smtClean="0"/>
              <a:t>会用</a:t>
            </a:r>
            <a:r>
              <a:rPr lang="en-US" dirty="0" err="1" smtClean="0"/>
              <a:t>extra_components</a:t>
            </a:r>
            <a:r>
              <a:rPr lang="zh-CN" altLang="en-US" dirty="0" smtClean="0"/>
              <a:t> </a:t>
            </a:r>
            <a:r>
              <a:rPr lang="en-US" altLang="zh-CN" dirty="0" smtClean="0"/>
              <a:t>+</a:t>
            </a:r>
            <a:r>
              <a:rPr lang="zh-CN" altLang="en-US" dirty="0" smtClean="0"/>
              <a:t>　</a:t>
            </a:r>
            <a:r>
              <a:rPr lang="en-US" dirty="0" err="1" smtClean="0"/>
              <a:t>num_components</a:t>
            </a:r>
            <a:r>
              <a:rPr lang="zh-CN" altLang="en-US" dirty="0" smtClean="0"/>
              <a:t>个新的特征来表示降维后的样本。</a:t>
            </a:r>
            <a:endParaRPr lang="en-US" altLang="zh-CN" dirty="0" smtClean="0"/>
          </a:p>
          <a:p>
            <a:pPr lvl="2"/>
            <a:r>
              <a:rPr lang="en-US" dirty="0" err="1" smtClean="0"/>
              <a:t>extra_components</a:t>
            </a:r>
            <a:r>
              <a:rPr lang="zh-CN" altLang="en-US" dirty="0" smtClean="0"/>
              <a:t>值越大，新的特征数量越大，可能模型效果越好；</a:t>
            </a:r>
            <a:r>
              <a:rPr lang="zh-CN" altLang="en-US" dirty="0"/>
              <a:t>但是</a:t>
            </a:r>
            <a:r>
              <a:rPr lang="zh-CN" altLang="en-US" dirty="0" smtClean="0"/>
              <a:t>需要更多的内存和训练时间。</a:t>
            </a:r>
            <a:endParaRPr lang="en-US" altLang="zh-CN" dirty="0" smtClean="0"/>
          </a:p>
          <a:p>
            <a:pPr lvl="2"/>
            <a:r>
              <a:rPr lang="zh-CN" altLang="en-US" dirty="0"/>
              <a:t>只</a:t>
            </a:r>
            <a:r>
              <a:rPr lang="zh-CN" altLang="en-US" dirty="0" smtClean="0"/>
              <a:t>有在</a:t>
            </a:r>
            <a:r>
              <a:rPr lang="en-US" dirty="0"/>
              <a:t>randomized </a:t>
            </a:r>
            <a:r>
              <a:rPr lang="zh-CN" altLang="en-US" dirty="0" smtClean="0"/>
              <a:t>训练方式下</a:t>
            </a:r>
            <a:r>
              <a:rPr lang="zh-CN" altLang="en-US" i="1" dirty="0" smtClean="0"/>
              <a:t>，</a:t>
            </a:r>
            <a:r>
              <a:rPr lang="en-US" dirty="0" err="1" smtClean="0"/>
              <a:t>extra_components</a:t>
            </a:r>
            <a:r>
              <a:rPr lang="zh-CN" altLang="en-US" dirty="0" smtClean="0"/>
              <a:t>参数才起作用。</a:t>
            </a:r>
            <a:endParaRPr lang="en-US" altLang="zh-CN" dirty="0" smtClean="0"/>
          </a:p>
          <a:p>
            <a:pPr lvl="1"/>
            <a:r>
              <a:rPr lang="zh-CN" altLang="en-US" dirty="0"/>
              <a:t>超参</a:t>
            </a:r>
            <a:r>
              <a:rPr lang="zh-CN" altLang="en-US" dirty="0" smtClean="0"/>
              <a:t>数</a:t>
            </a:r>
            <a:r>
              <a:rPr lang="en-US" altLang="zh-CN" dirty="0" err="1" smtClean="0"/>
              <a:t>subtract_mean</a:t>
            </a:r>
            <a:r>
              <a:rPr lang="zh-CN" altLang="en-US" dirty="0" smtClean="0"/>
              <a:t>为</a:t>
            </a:r>
            <a:r>
              <a:rPr lang="en-US" altLang="zh-CN" dirty="0" smtClean="0"/>
              <a:t>true</a:t>
            </a:r>
            <a:r>
              <a:rPr lang="zh-CN" altLang="en-US" dirty="0" smtClean="0"/>
              <a:t>的话，</a:t>
            </a:r>
            <a:r>
              <a:rPr lang="en-US" altLang="zh-CN" dirty="0" err="1" smtClean="0"/>
              <a:t>Sagemaker</a:t>
            </a:r>
            <a:r>
              <a:rPr lang="en-US" altLang="zh-CN" dirty="0" smtClean="0"/>
              <a:t> PCA</a:t>
            </a:r>
            <a:r>
              <a:rPr lang="zh-CN" altLang="en-US" dirty="0" smtClean="0"/>
              <a:t>会对原始特征做中心化（即原始特征减去该特征均值作为模型的输入）</a:t>
            </a:r>
            <a:endParaRPr lang="en-US" altLang="zh-CN" dirty="0" smtClean="0"/>
          </a:p>
          <a:p>
            <a:pPr lvl="2"/>
            <a:r>
              <a:rPr lang="zh-CN" altLang="en-US" dirty="0"/>
              <a:t>如</a:t>
            </a:r>
            <a:r>
              <a:rPr lang="zh-CN" altLang="en-US" dirty="0" smtClean="0"/>
              <a:t>果原始的特征已经做过中心化处理，建议把</a:t>
            </a:r>
            <a:r>
              <a:rPr lang="en-US" altLang="zh-CN" dirty="0" err="1" smtClean="0"/>
              <a:t>subtract_mean</a:t>
            </a:r>
            <a:r>
              <a:rPr lang="zh-CN" altLang="en-US" dirty="0" smtClean="0"/>
              <a:t>设置为</a:t>
            </a:r>
            <a:r>
              <a:rPr lang="en-US" altLang="zh-CN" dirty="0" smtClean="0"/>
              <a:t>false</a:t>
            </a:r>
            <a:r>
              <a:rPr lang="zh-CN" altLang="en-US" dirty="0" smtClean="0"/>
              <a:t>；</a:t>
            </a:r>
            <a:endParaRPr lang="en-US" altLang="zh-CN" dirty="0" smtClean="0"/>
          </a:p>
          <a:p>
            <a:pPr lvl="2"/>
            <a:r>
              <a:rPr lang="zh-CN" altLang="en-US" dirty="0" smtClean="0"/>
              <a:t>否则最好把这个参数设置为</a:t>
            </a:r>
            <a:r>
              <a:rPr lang="en-US" altLang="zh-CN" dirty="0" smtClean="0"/>
              <a:t>true</a:t>
            </a:r>
            <a:r>
              <a:rPr lang="zh-CN" altLang="en-US" dirty="0" smtClean="0"/>
              <a:t>。</a:t>
            </a:r>
            <a:endParaRPr lang="en-US" altLang="zh-CN" dirty="0" smtClean="0"/>
          </a:p>
          <a:p>
            <a:pPr marL="914400" lvl="2" indent="0">
              <a:buNone/>
            </a:pPr>
            <a:endParaRPr lang="en-US" dirty="0"/>
          </a:p>
        </p:txBody>
      </p:sp>
    </p:spTree>
    <p:extLst>
      <p:ext uri="{BB962C8B-B14F-4D97-AF65-F5344CB8AC3E}">
        <p14:creationId xmlns:p14="http://schemas.microsoft.com/office/powerpoint/2010/main" val="258129174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en-US" altLang="zh-CN" dirty="0" err="1"/>
              <a:t>Sagemaker</a:t>
            </a:r>
            <a:r>
              <a:rPr lang="en-US" altLang="zh-CN" dirty="0"/>
              <a:t> PCA</a:t>
            </a:r>
            <a:r>
              <a:rPr lang="zh-CN" altLang="en-US" dirty="0"/>
              <a:t>的训练速度比</a:t>
            </a:r>
            <a:r>
              <a:rPr lang="en-US" altLang="zh-CN" dirty="0" err="1"/>
              <a:t>sparkml</a:t>
            </a:r>
            <a:r>
              <a:rPr lang="zh-CN" altLang="en-US" dirty="0"/>
              <a:t> </a:t>
            </a:r>
            <a:r>
              <a:rPr lang="en-US" altLang="zh-CN" dirty="0"/>
              <a:t>PCA</a:t>
            </a:r>
            <a:r>
              <a:rPr lang="zh-CN" altLang="en-US" dirty="0"/>
              <a:t>和</a:t>
            </a:r>
            <a:r>
              <a:rPr lang="en-US" altLang="zh-CN" dirty="0" err="1"/>
              <a:t>sklearn</a:t>
            </a:r>
            <a:r>
              <a:rPr lang="zh-CN" altLang="en-US" dirty="0"/>
              <a:t>的</a:t>
            </a:r>
            <a:r>
              <a:rPr lang="en-US" altLang="zh-CN" dirty="0"/>
              <a:t>PCA</a:t>
            </a:r>
            <a:r>
              <a:rPr lang="zh-CN" altLang="en-US" dirty="0"/>
              <a:t>快很多。</a:t>
            </a:r>
            <a:endParaRPr lang="en-US" altLang="zh-CN"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446" y="2601309"/>
            <a:ext cx="4890451" cy="357565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1876" y="2601310"/>
            <a:ext cx="4508937" cy="3575653"/>
          </a:xfrm>
          <a:prstGeom prst="rect">
            <a:avLst/>
          </a:prstGeom>
        </p:spPr>
      </p:pic>
    </p:spTree>
    <p:extLst>
      <p:ext uri="{BB962C8B-B14F-4D97-AF65-F5344CB8AC3E}">
        <p14:creationId xmlns:p14="http://schemas.microsoft.com/office/powerpoint/2010/main" val="429023014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a:t>
            </a:r>
            <a:r>
              <a:rPr lang="zh-CN" altLang="en-US" dirty="0" smtClean="0"/>
              <a:t>建算法</a:t>
            </a:r>
            <a:r>
              <a:rPr lang="en-US" altLang="zh-CN" dirty="0" smtClean="0"/>
              <a:t>/</a:t>
            </a:r>
            <a:r>
              <a:rPr lang="zh-CN" altLang="en-US" dirty="0" smtClean="0"/>
              <a:t>模</a:t>
            </a:r>
            <a:r>
              <a:rPr lang="zh-CN" altLang="en-US" dirty="0"/>
              <a:t>型</a:t>
            </a:r>
            <a:r>
              <a:rPr lang="en-US" altLang="zh-CN" dirty="0" smtClean="0"/>
              <a:t>-----</a:t>
            </a:r>
            <a:r>
              <a:rPr lang="en-US" b="1" dirty="0"/>
              <a:t> </a:t>
            </a:r>
            <a:r>
              <a:rPr lang="en-US" b="1" dirty="0" err="1"/>
              <a:t>XGBoost</a:t>
            </a:r>
            <a:r>
              <a:rPr lang="en-US" b="1" dirty="0"/>
              <a:t> </a:t>
            </a:r>
            <a:endParaRPr lang="en-US" dirty="0"/>
          </a:p>
        </p:txBody>
      </p:sp>
      <p:sp>
        <p:nvSpPr>
          <p:cNvPr id="3" name="Content Placeholder 2"/>
          <p:cNvSpPr>
            <a:spLocks noGrp="1"/>
          </p:cNvSpPr>
          <p:nvPr>
            <p:ph idx="1"/>
          </p:nvPr>
        </p:nvSpPr>
        <p:spPr>
          <a:xfrm>
            <a:off x="838200" y="1825625"/>
            <a:ext cx="10515600" cy="4549049"/>
          </a:xfrm>
        </p:spPr>
        <p:txBody>
          <a:bodyPr>
            <a:normAutofit fontScale="92500" lnSpcReduction="20000"/>
          </a:bodyPr>
          <a:lstStyle/>
          <a:p>
            <a:r>
              <a:rPr lang="en-US" altLang="zh-CN" dirty="0" err="1" smtClean="0"/>
              <a:t>Sagemaker</a:t>
            </a:r>
            <a:r>
              <a:rPr lang="zh-CN" altLang="en-US" dirty="0"/>
              <a:t>的</a:t>
            </a:r>
            <a:r>
              <a:rPr lang="en-US" altLang="zh-CN" dirty="0" err="1" smtClean="0"/>
              <a:t>XGBoost</a:t>
            </a:r>
            <a:r>
              <a:rPr lang="en-US" altLang="zh-CN" dirty="0" smtClean="0"/>
              <a:t> </a:t>
            </a:r>
            <a:r>
              <a:rPr lang="zh-CN" altLang="en-US" dirty="0" smtClean="0"/>
              <a:t>是</a:t>
            </a:r>
            <a:r>
              <a:rPr lang="zh-CN" altLang="en-US" dirty="0"/>
              <a:t>梯度提升</a:t>
            </a:r>
            <a:r>
              <a:rPr lang="zh-CN" altLang="en-US" dirty="0" smtClean="0"/>
              <a:t>树</a:t>
            </a:r>
            <a:r>
              <a:rPr lang="en-US" altLang="zh-CN" dirty="0" smtClean="0"/>
              <a:t>GDBT</a:t>
            </a:r>
            <a:r>
              <a:rPr lang="zh-CN" altLang="en-US" dirty="0" smtClean="0"/>
              <a:t>算</a:t>
            </a:r>
            <a:r>
              <a:rPr lang="zh-CN" altLang="en-US" dirty="0"/>
              <a:t>法的一种流行且高效</a:t>
            </a:r>
            <a:r>
              <a:rPr lang="zh-CN" altLang="en-US" dirty="0" smtClean="0"/>
              <a:t>的实现。</a:t>
            </a:r>
            <a:endParaRPr lang="en-US" altLang="zh-CN" dirty="0" smtClean="0"/>
          </a:p>
          <a:p>
            <a:pPr lvl="1"/>
            <a:r>
              <a:rPr lang="zh-CN" altLang="en-US" dirty="0" smtClean="0"/>
              <a:t>它能对表格数据做多分类和回归任务。</a:t>
            </a:r>
            <a:endParaRPr lang="en-US" altLang="zh-CN" dirty="0" smtClean="0"/>
          </a:p>
          <a:p>
            <a:r>
              <a:rPr lang="en-US" dirty="0" err="1"/>
              <a:t>Sage</a:t>
            </a:r>
            <a:r>
              <a:rPr lang="en-US" altLang="zh-CN" dirty="0" err="1"/>
              <a:t>M</a:t>
            </a:r>
            <a:r>
              <a:rPr lang="en-US" dirty="0" err="1"/>
              <a:t>aker</a:t>
            </a:r>
            <a:r>
              <a:rPr lang="zh-CN" altLang="en-US" dirty="0" smtClean="0"/>
              <a:t>的</a:t>
            </a:r>
            <a:r>
              <a:rPr lang="en-US" altLang="zh-CN" dirty="0" err="1" smtClean="0"/>
              <a:t>XGBoost</a:t>
            </a:r>
            <a:r>
              <a:rPr lang="zh-CN" altLang="en-US" dirty="0" smtClean="0"/>
              <a:t>算法的特点：</a:t>
            </a:r>
            <a:endParaRPr lang="en-US" altLang="zh-CN" dirty="0"/>
          </a:p>
          <a:p>
            <a:pPr lvl="1"/>
            <a:r>
              <a:rPr lang="zh-CN" altLang="en-US" dirty="0" smtClean="0"/>
              <a:t>支持基于</a:t>
            </a:r>
            <a:r>
              <a:rPr lang="en-US" altLang="zh-CN" dirty="0" smtClean="0"/>
              <a:t>CPU</a:t>
            </a:r>
            <a:r>
              <a:rPr lang="zh-CN" altLang="en-US" dirty="0" smtClean="0"/>
              <a:t>的多机分布式训练。</a:t>
            </a:r>
            <a:endParaRPr lang="en-US" altLang="zh-CN" dirty="0" smtClean="0"/>
          </a:p>
          <a:p>
            <a:pPr lvl="1"/>
            <a:r>
              <a:rPr lang="zh-CN" altLang="en-US" dirty="0" smtClean="0"/>
              <a:t>从</a:t>
            </a:r>
            <a:r>
              <a:rPr lang="en-US" altLang="zh-CN" dirty="0" err="1" smtClean="0"/>
              <a:t>SageMaker</a:t>
            </a:r>
            <a:r>
              <a:rPr lang="en-US" altLang="zh-CN" dirty="0" smtClean="0"/>
              <a:t> </a:t>
            </a:r>
            <a:r>
              <a:rPr lang="en-US" altLang="zh-CN" dirty="0" err="1" smtClean="0"/>
              <a:t>XGBoost</a:t>
            </a:r>
            <a:r>
              <a:rPr lang="en-US" altLang="zh-CN" dirty="0" smtClean="0"/>
              <a:t> 1.2</a:t>
            </a:r>
            <a:r>
              <a:rPr lang="zh-CN" altLang="en-US" dirty="0" smtClean="0"/>
              <a:t>版本开始，支持单个</a:t>
            </a:r>
            <a:r>
              <a:rPr lang="en-US" altLang="zh-CN" dirty="0" smtClean="0"/>
              <a:t>GPU</a:t>
            </a:r>
            <a:r>
              <a:rPr lang="zh-CN" altLang="en-US" dirty="0" smtClean="0"/>
              <a:t>训练。</a:t>
            </a:r>
            <a:endParaRPr lang="en-US" altLang="zh-CN" dirty="0" smtClean="0"/>
          </a:p>
          <a:p>
            <a:pPr lvl="2"/>
            <a:r>
              <a:rPr lang="zh-CN" altLang="en-US" dirty="0"/>
              <a:t>目</a:t>
            </a:r>
            <a:r>
              <a:rPr lang="zh-CN" altLang="en-US" dirty="0" smtClean="0"/>
              <a:t>前（</a:t>
            </a:r>
            <a:r>
              <a:rPr lang="en-US" altLang="zh-CN" dirty="0" smtClean="0"/>
              <a:t>2021</a:t>
            </a:r>
            <a:r>
              <a:rPr lang="zh-CN" altLang="en-US" dirty="0" smtClean="0"/>
              <a:t>年</a:t>
            </a:r>
            <a:r>
              <a:rPr lang="en-US" altLang="zh-CN" dirty="0" smtClean="0"/>
              <a:t>1</a:t>
            </a:r>
            <a:r>
              <a:rPr lang="zh-CN" altLang="en-US" dirty="0" smtClean="0"/>
              <a:t>月）还不支持多个</a:t>
            </a:r>
            <a:r>
              <a:rPr lang="en-US" altLang="zh-CN" dirty="0" smtClean="0"/>
              <a:t>GPU</a:t>
            </a:r>
            <a:r>
              <a:rPr lang="zh-CN" altLang="en-US" dirty="0" smtClean="0"/>
              <a:t>训练。</a:t>
            </a:r>
            <a:endParaRPr lang="en-US" altLang="zh-CN" dirty="0" smtClean="0"/>
          </a:p>
          <a:p>
            <a:pPr lvl="1"/>
            <a:r>
              <a:rPr lang="zh-CN" altLang="en-US" dirty="0"/>
              <a:t>支</a:t>
            </a:r>
            <a:r>
              <a:rPr lang="zh-CN" altLang="en-US" dirty="0" smtClean="0"/>
              <a:t>持的输入文件格式为</a:t>
            </a:r>
            <a:r>
              <a:rPr lang="en-US" altLang="zh-CN" dirty="0" smtClean="0"/>
              <a:t>CSV</a:t>
            </a:r>
            <a:r>
              <a:rPr lang="zh-CN" altLang="en-US" dirty="0" smtClean="0"/>
              <a:t>和</a:t>
            </a:r>
            <a:r>
              <a:rPr lang="en-US" altLang="zh-CN" dirty="0" err="1" smtClean="0"/>
              <a:t>libsvm</a:t>
            </a:r>
            <a:r>
              <a:rPr lang="zh-CN" altLang="en-US" dirty="0" smtClean="0"/>
              <a:t>格式，</a:t>
            </a:r>
            <a:r>
              <a:rPr lang="zh-CN" altLang="en-US" b="1" dirty="0" smtClean="0"/>
              <a:t>两种格式的文件都可以携带</a:t>
            </a:r>
            <a:r>
              <a:rPr lang="en-US" altLang="zh-CN" b="1" dirty="0" smtClean="0"/>
              <a:t>instance weight</a:t>
            </a:r>
            <a:r>
              <a:rPr lang="zh-CN" altLang="en-US" b="1" dirty="0" smtClean="0"/>
              <a:t>来表示每条样本的重要性</a:t>
            </a:r>
            <a:r>
              <a:rPr lang="zh-CN" altLang="en-US" dirty="0" smtClean="0"/>
              <a:t>。</a:t>
            </a:r>
            <a:endParaRPr lang="en-US" altLang="zh-CN" dirty="0" smtClean="0"/>
          </a:p>
          <a:p>
            <a:pPr lvl="2"/>
            <a:r>
              <a:rPr lang="zh-CN" altLang="en-US" b="1" dirty="0"/>
              <a:t>设置</a:t>
            </a:r>
            <a:r>
              <a:rPr lang="en-US" altLang="zh-CN" b="1" dirty="0" smtClean="0"/>
              <a:t>Instance weight</a:t>
            </a:r>
            <a:r>
              <a:rPr lang="zh-CN" altLang="en-US" b="1" dirty="0" smtClean="0"/>
              <a:t>常见的考虑</a:t>
            </a:r>
            <a:r>
              <a:rPr lang="zh-CN" altLang="en-US" dirty="0" smtClean="0"/>
              <a:t>：</a:t>
            </a:r>
            <a:endParaRPr lang="en-US" altLang="zh-CN" dirty="0" smtClean="0"/>
          </a:p>
          <a:p>
            <a:pPr lvl="3"/>
            <a:r>
              <a:rPr lang="zh-CN" altLang="en-US" dirty="0"/>
              <a:t>样本</a:t>
            </a:r>
            <a:r>
              <a:rPr lang="zh-CN" altLang="en-US" dirty="0" smtClean="0"/>
              <a:t>集是多个来源的标注：比如有专家少量标注的和普通人工</a:t>
            </a:r>
            <a:r>
              <a:rPr lang="en-US" altLang="zh-CN" dirty="0" smtClean="0"/>
              <a:t>/</a:t>
            </a:r>
            <a:r>
              <a:rPr lang="zh-CN" altLang="en-US" dirty="0" smtClean="0"/>
              <a:t>机器标注的，专家标注的样本更应该设置比较大的</a:t>
            </a:r>
            <a:r>
              <a:rPr lang="en-US" altLang="zh-CN" dirty="0" smtClean="0"/>
              <a:t>weight</a:t>
            </a:r>
            <a:r>
              <a:rPr lang="zh-CN" altLang="en-US" dirty="0" smtClean="0"/>
              <a:t>。</a:t>
            </a:r>
            <a:endParaRPr lang="en-US" altLang="zh-CN" dirty="0" smtClean="0"/>
          </a:p>
          <a:p>
            <a:pPr lvl="3"/>
            <a:r>
              <a:rPr lang="zh-CN" altLang="en-US" dirty="0"/>
              <a:t>某</a:t>
            </a:r>
            <a:r>
              <a:rPr lang="zh-CN" altLang="en-US" dirty="0" smtClean="0"/>
              <a:t>些样本对于需要预测的任务是具有非常典型性的。</a:t>
            </a:r>
            <a:endParaRPr lang="en-US" altLang="zh-CN" dirty="0" smtClean="0"/>
          </a:p>
          <a:p>
            <a:pPr lvl="3"/>
            <a:r>
              <a:rPr lang="zh-CN" altLang="en-US" dirty="0"/>
              <a:t>某</a:t>
            </a:r>
            <a:r>
              <a:rPr lang="zh-CN" altLang="en-US" dirty="0" smtClean="0"/>
              <a:t>些</a:t>
            </a:r>
            <a:r>
              <a:rPr lang="zh-CN" altLang="en-US" dirty="0"/>
              <a:t>样</a:t>
            </a:r>
            <a:r>
              <a:rPr lang="zh-CN" altLang="en-US" dirty="0" smtClean="0"/>
              <a:t>本是经过人工审查的可以给予更大的</a:t>
            </a:r>
            <a:r>
              <a:rPr lang="en-US" altLang="zh-CN" dirty="0" smtClean="0"/>
              <a:t>weight</a:t>
            </a:r>
            <a:r>
              <a:rPr lang="zh-CN" altLang="en-US" dirty="0" smtClean="0"/>
              <a:t>。</a:t>
            </a:r>
            <a:endParaRPr lang="en-US" altLang="zh-CN" dirty="0"/>
          </a:p>
          <a:p>
            <a:pPr lvl="3"/>
            <a:r>
              <a:rPr lang="zh-CN" altLang="en-US" dirty="0" smtClean="0"/>
              <a:t>某些样本可能带有噪音给予更小的</a:t>
            </a:r>
            <a:r>
              <a:rPr lang="en-US" altLang="zh-CN" dirty="0" smtClean="0"/>
              <a:t>weight</a:t>
            </a:r>
            <a:r>
              <a:rPr lang="zh-CN" altLang="en-US" dirty="0" smtClean="0"/>
              <a:t>。</a:t>
            </a:r>
            <a:endParaRPr lang="en-US" altLang="zh-CN" dirty="0" smtClean="0"/>
          </a:p>
          <a:p>
            <a:pPr lvl="3"/>
            <a:r>
              <a:rPr lang="zh-CN" altLang="en-US" dirty="0" smtClean="0"/>
              <a:t>多分类任务中的类别样本不均衡，需要给更少类别的样本更大的</a:t>
            </a:r>
            <a:r>
              <a:rPr lang="en-US" altLang="zh-CN" dirty="0" smtClean="0"/>
              <a:t>weight</a:t>
            </a:r>
            <a:r>
              <a:rPr lang="zh-CN" altLang="en-US" dirty="0" smtClean="0"/>
              <a:t>。</a:t>
            </a:r>
            <a:endParaRPr lang="en-US" altLang="zh-CN" dirty="0" smtClean="0"/>
          </a:p>
          <a:p>
            <a:pPr lvl="1"/>
            <a:r>
              <a:rPr lang="zh-CN" altLang="en-US" dirty="0" smtClean="0"/>
              <a:t>除了支持</a:t>
            </a:r>
            <a:r>
              <a:rPr lang="en-US" altLang="zh-CN" dirty="0" smtClean="0"/>
              <a:t>CSV</a:t>
            </a:r>
            <a:r>
              <a:rPr lang="zh-CN" altLang="en-US" dirty="0" smtClean="0"/>
              <a:t>和</a:t>
            </a:r>
            <a:r>
              <a:rPr lang="en-US" altLang="zh-CN" dirty="0" err="1" smtClean="0"/>
              <a:t>libsvm</a:t>
            </a:r>
            <a:r>
              <a:rPr lang="zh-CN" altLang="en-US" dirty="0" smtClean="0"/>
              <a:t>格式，还支持</a:t>
            </a:r>
            <a:r>
              <a:rPr lang="en-US" altLang="zh-CN" dirty="0" smtClean="0"/>
              <a:t>parquet</a:t>
            </a:r>
            <a:r>
              <a:rPr lang="zh-CN" altLang="en-US" dirty="0" smtClean="0"/>
              <a:t>格式。</a:t>
            </a:r>
            <a:endParaRPr lang="en-US" dirty="0"/>
          </a:p>
        </p:txBody>
      </p:sp>
    </p:spTree>
    <p:extLst>
      <p:ext uri="{BB962C8B-B14F-4D97-AF65-F5344CB8AC3E}">
        <p14:creationId xmlns:p14="http://schemas.microsoft.com/office/powerpoint/2010/main" val="59342018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795308"/>
          </a:xfrm>
        </p:spPr>
        <p:txBody>
          <a:bodyPr>
            <a:normAutofit fontScale="92500" lnSpcReduction="20000"/>
          </a:bodyPr>
          <a:lstStyle/>
          <a:p>
            <a:r>
              <a:rPr lang="en-US" altLang="zh-CN" dirty="0" smtClean="0"/>
              <a:t>Tips:</a:t>
            </a:r>
          </a:p>
          <a:p>
            <a:pPr lvl="1"/>
            <a:r>
              <a:rPr lang="en-US" altLang="zh-CN" b="1" dirty="0" err="1" smtClean="0"/>
              <a:t>Sagamker</a:t>
            </a:r>
            <a:r>
              <a:rPr lang="zh-CN" altLang="en-US" b="1" dirty="0" smtClean="0"/>
              <a:t>除了提供内建的</a:t>
            </a:r>
            <a:r>
              <a:rPr lang="en-US" altLang="zh-CN" b="1" dirty="0" err="1" smtClean="0"/>
              <a:t>xgboost</a:t>
            </a:r>
            <a:r>
              <a:rPr lang="zh-CN" altLang="en-US" b="1" dirty="0" smtClean="0"/>
              <a:t>算法外，还提供了</a:t>
            </a:r>
            <a:r>
              <a:rPr lang="en-US" altLang="zh-CN" b="1" dirty="0" err="1" smtClean="0"/>
              <a:t>xgboost</a:t>
            </a:r>
            <a:r>
              <a:rPr lang="zh-CN" altLang="en-US" b="1" dirty="0" smtClean="0"/>
              <a:t>内建框架</a:t>
            </a:r>
            <a:r>
              <a:rPr lang="zh-CN" altLang="en-US" dirty="0" smtClean="0"/>
              <a:t>。</a:t>
            </a:r>
            <a:endParaRPr lang="en-US" altLang="zh-CN" dirty="0" smtClean="0"/>
          </a:p>
          <a:p>
            <a:pPr lvl="2"/>
            <a:r>
              <a:rPr lang="zh-CN" altLang="en-US" dirty="0"/>
              <a:t>内</a:t>
            </a:r>
            <a:r>
              <a:rPr lang="zh-CN" altLang="en-US" dirty="0" smtClean="0"/>
              <a:t>建</a:t>
            </a:r>
            <a:r>
              <a:rPr lang="en-US" altLang="zh-CN" dirty="0" err="1" smtClean="0"/>
              <a:t>xgboost</a:t>
            </a:r>
            <a:r>
              <a:rPr lang="zh-CN" altLang="en-US" dirty="0" smtClean="0"/>
              <a:t>算法使用更简单；内建</a:t>
            </a:r>
            <a:r>
              <a:rPr lang="en-US" altLang="zh-CN" dirty="0" err="1" smtClean="0"/>
              <a:t>xgboost</a:t>
            </a:r>
            <a:r>
              <a:rPr lang="zh-CN" altLang="en-US" dirty="0"/>
              <a:t>框</a:t>
            </a:r>
            <a:r>
              <a:rPr lang="zh-CN" altLang="en-US" dirty="0" smtClean="0"/>
              <a:t>架则更加灵活。</a:t>
            </a:r>
            <a:endParaRPr lang="en-US" altLang="zh-CN" dirty="0" smtClean="0"/>
          </a:p>
          <a:p>
            <a:pPr lvl="2"/>
            <a:r>
              <a:rPr lang="zh-CN" altLang="en-US" dirty="0"/>
              <a:t>如</a:t>
            </a:r>
            <a:r>
              <a:rPr lang="zh-CN" altLang="en-US" dirty="0" smtClean="0"/>
              <a:t>果你想使用</a:t>
            </a:r>
            <a:r>
              <a:rPr lang="en-US" altLang="zh-CN" dirty="0" err="1" smtClean="0"/>
              <a:t>xgboost</a:t>
            </a:r>
            <a:r>
              <a:rPr lang="zh-CN" altLang="en-US" dirty="0" smtClean="0"/>
              <a:t>做</a:t>
            </a:r>
            <a:r>
              <a:rPr lang="en-US" altLang="zh-CN" dirty="0" smtClean="0"/>
              <a:t>rank task</a:t>
            </a:r>
            <a:r>
              <a:rPr lang="zh-CN" altLang="en-US" dirty="0" smtClean="0"/>
              <a:t>或者增量训练，请使用</a:t>
            </a:r>
            <a:r>
              <a:rPr lang="en-US" altLang="zh-CN" dirty="0" err="1" smtClean="0"/>
              <a:t>xgboost</a:t>
            </a:r>
            <a:r>
              <a:rPr lang="zh-CN" altLang="en-US" dirty="0" smtClean="0"/>
              <a:t>内建框架。</a:t>
            </a:r>
            <a:endParaRPr lang="en-US" altLang="zh-CN" dirty="0" smtClean="0"/>
          </a:p>
          <a:p>
            <a:pPr lvl="1"/>
            <a:r>
              <a:rPr lang="zh-CN" altLang="en-US" dirty="0"/>
              <a:t>内</a:t>
            </a:r>
            <a:r>
              <a:rPr lang="zh-CN" altLang="en-US" dirty="0" smtClean="0"/>
              <a:t>建的</a:t>
            </a:r>
            <a:r>
              <a:rPr lang="en-US" altLang="zh-CN" dirty="0" err="1" smtClean="0"/>
              <a:t>xgboost</a:t>
            </a:r>
            <a:r>
              <a:rPr lang="zh-CN" altLang="en-US" dirty="0" smtClean="0"/>
              <a:t>算法对数据的输入格式的要求：</a:t>
            </a:r>
            <a:endParaRPr lang="en-US" altLang="zh-CN" dirty="0" smtClean="0"/>
          </a:p>
          <a:p>
            <a:pPr lvl="2"/>
            <a:r>
              <a:rPr lang="zh-CN" altLang="en-US" dirty="0"/>
              <a:t>不</a:t>
            </a:r>
            <a:r>
              <a:rPr lang="zh-CN" altLang="en-US" dirty="0" smtClean="0"/>
              <a:t>管是</a:t>
            </a:r>
            <a:r>
              <a:rPr lang="en-US" altLang="zh-CN" dirty="0" smtClean="0"/>
              <a:t>CSV</a:t>
            </a:r>
            <a:r>
              <a:rPr lang="zh-CN" altLang="en-US" dirty="0" smtClean="0"/>
              <a:t>还是</a:t>
            </a:r>
            <a:r>
              <a:rPr lang="en-US" altLang="zh-CN" dirty="0" err="1" smtClean="0"/>
              <a:t>libsvm</a:t>
            </a:r>
            <a:r>
              <a:rPr lang="zh-CN" altLang="en-US" dirty="0" smtClean="0"/>
              <a:t>格式的文件，训练的时候要求目标变量必须是第一列</a:t>
            </a:r>
            <a:endParaRPr lang="en-US" altLang="zh-CN" dirty="0" smtClean="0"/>
          </a:p>
          <a:p>
            <a:pPr lvl="2"/>
            <a:r>
              <a:rPr lang="zh-CN" altLang="en-US" dirty="0"/>
              <a:t>如</a:t>
            </a:r>
            <a:r>
              <a:rPr lang="zh-CN" altLang="en-US" dirty="0" smtClean="0"/>
              <a:t>果是</a:t>
            </a:r>
            <a:r>
              <a:rPr lang="en-US" altLang="zh-CN" dirty="0" smtClean="0"/>
              <a:t>CSV</a:t>
            </a:r>
            <a:r>
              <a:rPr lang="zh-CN" altLang="en-US" dirty="0" smtClean="0"/>
              <a:t>文件要求必须没有</a:t>
            </a:r>
            <a:r>
              <a:rPr lang="en-US" altLang="zh-CN" dirty="0" smtClean="0"/>
              <a:t>header</a:t>
            </a:r>
            <a:r>
              <a:rPr lang="zh-CN" altLang="en-US" dirty="0" smtClean="0"/>
              <a:t>行。</a:t>
            </a:r>
            <a:endParaRPr lang="en-US" altLang="zh-CN" dirty="0" smtClean="0"/>
          </a:p>
          <a:p>
            <a:pPr lvl="1"/>
            <a:r>
              <a:rPr lang="zh-CN" altLang="en-US" b="1" dirty="0" smtClean="0"/>
              <a:t>选择的训练实例类型与数据集大小有关系</a:t>
            </a:r>
            <a:r>
              <a:rPr lang="zh-CN" altLang="en-US" dirty="0" smtClean="0"/>
              <a:t>：</a:t>
            </a:r>
            <a:endParaRPr lang="en-US" altLang="zh-CN" dirty="0" smtClean="0"/>
          </a:p>
          <a:p>
            <a:pPr lvl="2"/>
            <a:r>
              <a:rPr lang="zh-CN" altLang="en-US" dirty="0"/>
              <a:t>对于</a:t>
            </a:r>
            <a:r>
              <a:rPr lang="en-US" altLang="zh-CN" dirty="0" smtClean="0"/>
              <a:t>CSV</a:t>
            </a:r>
            <a:r>
              <a:rPr lang="zh-CN" altLang="en-US" dirty="0" smtClean="0"/>
              <a:t>的训</a:t>
            </a:r>
            <a:r>
              <a:rPr lang="zh-CN" altLang="en-US" dirty="0"/>
              <a:t>练输</a:t>
            </a:r>
            <a:r>
              <a:rPr lang="zh-CN" altLang="en-US" dirty="0" smtClean="0"/>
              <a:t>入方式，</a:t>
            </a:r>
            <a:r>
              <a:rPr lang="zh-CN" altLang="en-US" dirty="0"/>
              <a:t>需</a:t>
            </a:r>
            <a:r>
              <a:rPr lang="zh-CN" altLang="en-US" dirty="0" smtClean="0"/>
              <a:t>要保证可</a:t>
            </a:r>
            <a:r>
              <a:rPr lang="zh-CN" altLang="en-US" dirty="0"/>
              <a:t>用的总内存（实</a:t>
            </a:r>
            <a:r>
              <a:rPr lang="zh-CN" altLang="en-US" dirty="0" smtClean="0"/>
              <a:t>例</a:t>
            </a:r>
            <a:r>
              <a:rPr lang="zh-CN" altLang="en-US" dirty="0"/>
              <a:t>数</a:t>
            </a:r>
            <a:r>
              <a:rPr lang="zh-CN" altLang="en-US" dirty="0" smtClean="0"/>
              <a:t>量 * </a:t>
            </a:r>
            <a:r>
              <a:rPr lang="en-US" altLang="zh-CN" dirty="0" err="1"/>
              <a:t>InstanceType</a:t>
            </a:r>
            <a:r>
              <a:rPr lang="zh-CN" altLang="en-US" dirty="0"/>
              <a:t>中可用的内存）必须能够容纳训练数据集。 </a:t>
            </a:r>
            <a:endParaRPr lang="en-US" altLang="zh-CN" dirty="0" smtClean="0"/>
          </a:p>
          <a:p>
            <a:pPr lvl="2"/>
            <a:r>
              <a:rPr lang="zh-CN" altLang="en-US" dirty="0" smtClean="0"/>
              <a:t>对</a:t>
            </a:r>
            <a:r>
              <a:rPr lang="zh-CN" altLang="en-US" dirty="0"/>
              <a:t>于</a:t>
            </a:r>
            <a:r>
              <a:rPr lang="en-US" altLang="zh-CN" dirty="0" err="1" smtClean="0"/>
              <a:t>libsvm</a:t>
            </a:r>
            <a:r>
              <a:rPr lang="zh-CN" altLang="en-US" dirty="0" smtClean="0"/>
              <a:t>的训</a:t>
            </a:r>
            <a:r>
              <a:rPr lang="zh-CN" altLang="en-US" dirty="0"/>
              <a:t>练</a:t>
            </a:r>
            <a:r>
              <a:rPr lang="zh-CN" altLang="en-US" dirty="0" smtClean="0"/>
              <a:t>输入</a:t>
            </a:r>
            <a:r>
              <a:rPr lang="zh-CN" altLang="en-US" dirty="0"/>
              <a:t>方式</a:t>
            </a:r>
            <a:r>
              <a:rPr lang="zh-CN" altLang="en-US" dirty="0" smtClean="0"/>
              <a:t>，上面的条件不</a:t>
            </a:r>
            <a:r>
              <a:rPr lang="zh-CN" altLang="en-US" dirty="0"/>
              <a:t>是必需的</a:t>
            </a:r>
            <a:r>
              <a:rPr lang="zh-CN" altLang="en-US" dirty="0" smtClean="0"/>
              <a:t>，</a:t>
            </a:r>
            <a:r>
              <a:rPr lang="zh-CN" altLang="en-US" dirty="0"/>
              <a:t>但</a:t>
            </a:r>
            <a:r>
              <a:rPr lang="zh-CN" altLang="en-US" dirty="0" smtClean="0"/>
              <a:t>是为了训练速度仍然建议。</a:t>
            </a:r>
            <a:endParaRPr lang="en-US" altLang="zh-CN" dirty="0" smtClean="0"/>
          </a:p>
          <a:p>
            <a:pPr lvl="1"/>
            <a:r>
              <a:rPr lang="zh-CN" altLang="en-US" b="1" dirty="0" smtClean="0"/>
              <a:t>在训练类别不均衡的样本时，可以考虑使用</a:t>
            </a:r>
            <a:r>
              <a:rPr lang="en-US" altLang="zh-CN" b="1" dirty="0" smtClean="0"/>
              <a:t>class weight</a:t>
            </a:r>
            <a:r>
              <a:rPr lang="zh-CN" altLang="en-US" b="1" dirty="0" smtClean="0"/>
              <a:t>或者</a:t>
            </a:r>
            <a:r>
              <a:rPr lang="en-US" altLang="zh-CN" b="1" dirty="0" smtClean="0"/>
              <a:t>instance weight</a:t>
            </a:r>
            <a:r>
              <a:rPr lang="zh-CN" altLang="en-US" b="1" dirty="0" smtClean="0"/>
              <a:t>的方法来提升模型效果</a:t>
            </a:r>
            <a:r>
              <a:rPr lang="zh-CN" altLang="en-US" dirty="0" smtClean="0"/>
              <a:t>。</a:t>
            </a:r>
            <a:endParaRPr lang="en-US" altLang="zh-CN" dirty="0" smtClean="0"/>
          </a:p>
          <a:p>
            <a:pPr lvl="2"/>
            <a:r>
              <a:rPr lang="zh-CN" altLang="en-US" dirty="0"/>
              <a:t>对</a:t>
            </a:r>
            <a:r>
              <a:rPr lang="zh-CN" altLang="en-US" dirty="0" smtClean="0"/>
              <a:t>于二分类任务，设置超参数</a:t>
            </a:r>
            <a:r>
              <a:rPr lang="en-US" dirty="0" err="1" smtClean="0"/>
              <a:t>scale_pos_weight</a:t>
            </a:r>
            <a:r>
              <a:rPr lang="zh-CN" altLang="en-US" dirty="0" smtClean="0"/>
              <a:t>来反应负例数量与正例数量的比例</a:t>
            </a:r>
            <a:endParaRPr lang="en-US" dirty="0" smtClean="0"/>
          </a:p>
          <a:p>
            <a:pPr lvl="2"/>
            <a:r>
              <a:rPr lang="zh-CN" altLang="en-US" dirty="0"/>
              <a:t>对</a:t>
            </a:r>
            <a:r>
              <a:rPr lang="zh-CN" altLang="en-US" dirty="0" smtClean="0"/>
              <a:t>于多分类任务，设置</a:t>
            </a:r>
            <a:r>
              <a:rPr lang="en-US" altLang="zh-CN" dirty="0" smtClean="0"/>
              <a:t>instance weight</a:t>
            </a:r>
            <a:r>
              <a:rPr lang="zh-CN" altLang="en-US" dirty="0" smtClean="0"/>
              <a:t>来反应每个类别样本数量的反比例。</a:t>
            </a:r>
            <a:endParaRPr lang="en-US" altLang="zh-CN" dirty="0" smtClean="0"/>
          </a:p>
          <a:p>
            <a:pPr lvl="3"/>
            <a:r>
              <a:rPr lang="zh-CN" altLang="en-US" dirty="0"/>
              <a:t>比</a:t>
            </a:r>
            <a:r>
              <a:rPr lang="zh-CN" altLang="en-US" dirty="0" smtClean="0"/>
              <a:t>如可以把每个类别的样本的</a:t>
            </a:r>
            <a:r>
              <a:rPr lang="en-US" altLang="zh-CN" dirty="0" smtClean="0"/>
              <a:t>instance weight</a:t>
            </a:r>
            <a:r>
              <a:rPr lang="zh-CN" altLang="en-US" dirty="0" smtClean="0"/>
              <a:t>可以设置为 最大样本类别的数量</a:t>
            </a:r>
            <a:r>
              <a:rPr lang="en-US" altLang="zh-CN" dirty="0" smtClean="0"/>
              <a:t>/</a:t>
            </a:r>
            <a:r>
              <a:rPr lang="zh-CN" altLang="en-US" dirty="0" smtClean="0"/>
              <a:t>当前样本类别数量</a:t>
            </a:r>
            <a:endParaRPr lang="en-US" dirty="0"/>
          </a:p>
        </p:txBody>
      </p:sp>
    </p:spTree>
    <p:extLst>
      <p:ext uri="{BB962C8B-B14F-4D97-AF65-F5344CB8AC3E}">
        <p14:creationId xmlns:p14="http://schemas.microsoft.com/office/powerpoint/2010/main" val="32370838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063" y="2922587"/>
            <a:ext cx="10515600" cy="1325563"/>
          </a:xfrm>
        </p:spPr>
        <p:txBody>
          <a:bodyPr>
            <a:normAutofit/>
          </a:bodyPr>
          <a:lstStyle/>
          <a:p>
            <a:pPr algn="ctr"/>
            <a:r>
              <a:rPr lang="zh-CN" altLang="en-US" sz="6600" dirty="0" smtClean="0"/>
              <a:t>谢谢！</a:t>
            </a:r>
            <a:endParaRPr lang="en-US" sz="6600" dirty="0"/>
          </a:p>
        </p:txBody>
      </p:sp>
    </p:spTree>
    <p:extLst>
      <p:ext uri="{BB962C8B-B14F-4D97-AF65-F5344CB8AC3E}">
        <p14:creationId xmlns:p14="http://schemas.microsoft.com/office/powerpoint/2010/main" val="1079038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两大类</a:t>
            </a:r>
            <a:r>
              <a:rPr lang="en-US" altLang="zh-CN" dirty="0" smtClean="0"/>
              <a:t>container</a:t>
            </a:r>
            <a:r>
              <a:rPr lang="zh-CN" altLang="en-US" dirty="0" smtClean="0"/>
              <a:t>的区别</a:t>
            </a:r>
            <a:endParaRPr lang="en-US" dirty="0"/>
          </a:p>
        </p:txBody>
      </p:sp>
      <p:sp>
        <p:nvSpPr>
          <p:cNvPr id="3" name="Content Placeholder 2"/>
          <p:cNvSpPr>
            <a:spLocks noGrp="1"/>
          </p:cNvSpPr>
          <p:nvPr>
            <p:ph idx="1"/>
          </p:nvPr>
        </p:nvSpPr>
        <p:spPr/>
        <p:txBody>
          <a:bodyPr/>
          <a:lstStyle/>
          <a:p>
            <a:r>
              <a:rPr lang="zh-CN" altLang="en-US" dirty="0" smtClean="0"/>
              <a:t>是否能用</a:t>
            </a:r>
            <a:r>
              <a:rPr lang="en-US" altLang="zh-CN" dirty="0" err="1" smtClean="0"/>
              <a:t>SageMaker</a:t>
            </a:r>
            <a:r>
              <a:rPr lang="en-US" altLang="zh-CN" dirty="0" smtClean="0"/>
              <a:t>-containers</a:t>
            </a:r>
            <a:r>
              <a:rPr lang="zh-CN" altLang="en-US" dirty="0" smtClean="0"/>
              <a:t>提供的环境变量</a:t>
            </a:r>
            <a:endParaRPr lang="en-US" altLang="zh-CN" dirty="0" smtClean="0"/>
          </a:p>
          <a:p>
            <a:endParaRPr lang="en-US" altLang="zh-CN" dirty="0"/>
          </a:p>
          <a:p>
            <a:endParaRPr lang="en-US" altLang="zh-CN" dirty="0" smtClean="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1111795" y="2389239"/>
            <a:ext cx="3595116" cy="3963011"/>
          </a:xfrm>
          <a:prstGeom prst="rect">
            <a:avLst/>
          </a:prstGeom>
        </p:spPr>
      </p:pic>
      <p:pic>
        <p:nvPicPr>
          <p:cNvPr id="5" name="Picture 4"/>
          <p:cNvPicPr>
            <a:picLocks noChangeAspect="1"/>
          </p:cNvPicPr>
          <p:nvPr/>
        </p:nvPicPr>
        <p:blipFill>
          <a:blip r:embed="rId4"/>
          <a:stretch>
            <a:fillRect/>
          </a:stretch>
        </p:blipFill>
        <p:spPr>
          <a:xfrm>
            <a:off x="5629275" y="2285999"/>
            <a:ext cx="4818870" cy="4056193"/>
          </a:xfrm>
          <a:prstGeom prst="rect">
            <a:avLst/>
          </a:prstGeom>
        </p:spPr>
      </p:pic>
    </p:spTree>
    <p:extLst>
      <p:ext uri="{BB962C8B-B14F-4D97-AF65-F5344CB8AC3E}">
        <p14:creationId xmlns:p14="http://schemas.microsoft.com/office/powerpoint/2010/main" val="26057851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4"/>
            <a:ext cx="10515600" cy="4639343"/>
          </a:xfrm>
        </p:spPr>
        <p:txBody>
          <a:bodyPr>
            <a:normAutofit/>
          </a:bodyPr>
          <a:lstStyle/>
          <a:p>
            <a:r>
              <a:rPr lang="zh-CN" altLang="en-US" b="1" dirty="0" smtClean="0"/>
              <a:t>容器直接执行入口</a:t>
            </a:r>
            <a:r>
              <a:rPr lang="zh-CN" altLang="en-US" dirty="0" smtClean="0"/>
              <a:t>是不同的：</a:t>
            </a:r>
            <a:endParaRPr lang="en-US" altLang="zh-CN" dirty="0" smtClean="0"/>
          </a:p>
          <a:p>
            <a:pPr lvl="1"/>
            <a:r>
              <a:rPr lang="zh-CN" altLang="en-US" dirty="0" smtClean="0"/>
              <a:t>如果</a:t>
            </a:r>
            <a:r>
              <a:rPr lang="en-US" altLang="zh-CN" dirty="0" err="1" smtClean="0"/>
              <a:t>dockerfile</a:t>
            </a:r>
            <a:r>
              <a:rPr lang="zh-CN" altLang="en-US" dirty="0" smtClean="0"/>
              <a:t>中直接或间接设置了</a:t>
            </a:r>
            <a:r>
              <a:rPr lang="en-US" b="1" dirty="0" smtClean="0"/>
              <a:t>ENTRYPOINT</a:t>
            </a:r>
            <a:r>
              <a:rPr lang="zh-CN" altLang="en-US" dirty="0" smtClean="0"/>
              <a:t>（类似</a:t>
            </a:r>
            <a:r>
              <a:rPr lang="en-US" dirty="0"/>
              <a:t>ENTRYPOINT ["python", "/</a:t>
            </a:r>
            <a:r>
              <a:rPr lang="en-US" dirty="0" err="1"/>
              <a:t>usr</a:t>
            </a:r>
            <a:r>
              <a:rPr lang="en-US" dirty="0"/>
              <a:t>/local/bin/dockerd-entrypoint.py</a:t>
            </a:r>
            <a:r>
              <a:rPr lang="en-US" dirty="0" smtClean="0"/>
              <a:t>"]</a:t>
            </a:r>
            <a:r>
              <a:rPr lang="zh-CN" altLang="en-US" dirty="0" smtClean="0"/>
              <a:t>），它指向的命令是入口。</a:t>
            </a:r>
            <a:endParaRPr lang="en-US" altLang="zh-CN" dirty="0" smtClean="0"/>
          </a:p>
          <a:p>
            <a:pPr lvl="2"/>
            <a:r>
              <a:rPr lang="zh-CN" altLang="en-US" dirty="0" smtClean="0"/>
              <a:t>训练过程，</a:t>
            </a:r>
            <a:r>
              <a:rPr lang="en-US" altLang="zh-CN" dirty="0" smtClean="0"/>
              <a:t>train</a:t>
            </a:r>
            <a:r>
              <a:rPr lang="zh-CN" altLang="en-US" dirty="0" smtClean="0"/>
              <a:t>就是它的第一个参数；</a:t>
            </a:r>
            <a:r>
              <a:rPr lang="en-US" altLang="zh-CN" dirty="0" smtClean="0"/>
              <a:t>serving</a:t>
            </a:r>
            <a:r>
              <a:rPr lang="zh-CN" altLang="en-US" dirty="0" smtClean="0"/>
              <a:t>过程，</a:t>
            </a:r>
            <a:r>
              <a:rPr lang="en-US" altLang="zh-CN" dirty="0" smtClean="0"/>
              <a:t>serve</a:t>
            </a:r>
            <a:r>
              <a:rPr lang="zh-CN" altLang="en-US" dirty="0" smtClean="0"/>
              <a:t>就是它的第一个参数</a:t>
            </a:r>
            <a:endParaRPr lang="en-US" altLang="zh-CN" dirty="0" smtClean="0"/>
          </a:p>
          <a:p>
            <a:pPr lvl="1"/>
            <a:r>
              <a:rPr lang="zh-CN" altLang="en-US" dirty="0" smtClean="0"/>
              <a:t>如果</a:t>
            </a:r>
            <a:r>
              <a:rPr lang="en-US" altLang="zh-CN" dirty="0" err="1" smtClean="0"/>
              <a:t>dockerfile</a:t>
            </a:r>
            <a:r>
              <a:rPr lang="zh-CN" altLang="en-US" dirty="0" smtClean="0"/>
              <a:t>中没有设置</a:t>
            </a:r>
            <a:r>
              <a:rPr lang="en-US" dirty="0" smtClean="0"/>
              <a:t>ENTRYPOINT</a:t>
            </a:r>
            <a:r>
              <a:rPr lang="zh-CN" altLang="en-US" b="1" dirty="0" smtClean="0"/>
              <a:t>，</a:t>
            </a:r>
            <a:r>
              <a:rPr lang="zh-CN" altLang="en-US" dirty="0" smtClean="0"/>
              <a:t>并且没有安装</a:t>
            </a:r>
            <a:r>
              <a:rPr lang="en-US" altLang="zh-CN" dirty="0" err="1" smtClean="0"/>
              <a:t>sagemaker</a:t>
            </a:r>
            <a:r>
              <a:rPr lang="en-US" altLang="zh-CN" dirty="0" smtClean="0"/>
              <a:t>-containers</a:t>
            </a:r>
            <a:r>
              <a:rPr lang="zh-CN" altLang="en-US" dirty="0" smtClean="0"/>
              <a:t>包：</a:t>
            </a:r>
            <a:endParaRPr lang="en-US" altLang="zh-CN" dirty="0" smtClean="0"/>
          </a:p>
          <a:p>
            <a:pPr lvl="2"/>
            <a:r>
              <a:rPr lang="zh-CN" altLang="en-US" b="1" dirty="0" smtClean="0"/>
              <a:t>训练或者</a:t>
            </a:r>
            <a:r>
              <a:rPr lang="en-US" altLang="zh-CN" b="1" dirty="0" smtClean="0"/>
              <a:t>serving</a:t>
            </a:r>
            <a:r>
              <a:rPr lang="zh-CN" altLang="en-US" b="1" dirty="0" smtClean="0"/>
              <a:t>的入口就是</a:t>
            </a:r>
            <a:r>
              <a:rPr lang="zh-CN" altLang="en-US" b="1" dirty="0"/>
              <a:t>自</a:t>
            </a:r>
            <a:r>
              <a:rPr lang="zh-CN" altLang="en-US" b="1" dirty="0" smtClean="0"/>
              <a:t>己提供的可执行脚本</a:t>
            </a:r>
            <a:r>
              <a:rPr lang="en-US" altLang="zh-CN" b="1" dirty="0" smtClean="0"/>
              <a:t>train</a:t>
            </a:r>
            <a:r>
              <a:rPr lang="zh-CN" altLang="en-US" b="1" dirty="0" smtClean="0"/>
              <a:t>或者</a:t>
            </a:r>
            <a:r>
              <a:rPr lang="en-US" altLang="zh-CN" b="1" dirty="0" smtClean="0"/>
              <a:t>serve</a:t>
            </a:r>
            <a:r>
              <a:rPr lang="zh-CN" altLang="en-US" dirty="0" smtClean="0"/>
              <a:t>；</a:t>
            </a:r>
            <a:endParaRPr lang="en-US" altLang="zh-CN" dirty="0" smtClean="0"/>
          </a:p>
          <a:p>
            <a:pPr lvl="2"/>
            <a:r>
              <a:rPr lang="zh-CN" altLang="en-US" dirty="0" smtClean="0"/>
              <a:t>有些内建框架的比较新的版本的</a:t>
            </a:r>
            <a:r>
              <a:rPr lang="en-US" altLang="zh-CN" dirty="0" smtClean="0"/>
              <a:t>serving</a:t>
            </a:r>
            <a:r>
              <a:rPr lang="zh-CN" altLang="en-US" dirty="0" smtClean="0"/>
              <a:t>容器镜像不需要安装</a:t>
            </a:r>
            <a:r>
              <a:rPr lang="en-US" altLang="zh-CN" dirty="0" err="1"/>
              <a:t>sagemaker</a:t>
            </a:r>
            <a:r>
              <a:rPr lang="en-US" altLang="zh-CN" dirty="0"/>
              <a:t>-containers</a:t>
            </a:r>
            <a:r>
              <a:rPr lang="zh-CN" altLang="en-US" dirty="0" smtClean="0"/>
              <a:t>包，那么该</a:t>
            </a:r>
            <a:r>
              <a:rPr lang="zh-CN" altLang="en-US" b="1" dirty="0" smtClean="0"/>
              <a:t>内建框架来提供</a:t>
            </a:r>
            <a:r>
              <a:rPr lang="en-US" altLang="zh-CN" b="1" dirty="0" smtClean="0"/>
              <a:t>serve</a:t>
            </a:r>
            <a:r>
              <a:rPr lang="zh-CN" altLang="en-US" b="1" dirty="0" smtClean="0"/>
              <a:t>脚本</a:t>
            </a:r>
            <a:r>
              <a:rPr lang="zh-CN" altLang="en-US" dirty="0" smtClean="0"/>
              <a:t>。</a:t>
            </a:r>
            <a:endParaRPr lang="en-US" altLang="zh-CN" dirty="0" smtClean="0"/>
          </a:p>
          <a:p>
            <a:pPr lvl="1"/>
            <a:r>
              <a:rPr lang="zh-CN" altLang="en-US" dirty="0"/>
              <a:t>如果</a:t>
            </a:r>
            <a:r>
              <a:rPr lang="en-US" altLang="zh-CN" dirty="0" err="1"/>
              <a:t>dockerfile</a:t>
            </a:r>
            <a:r>
              <a:rPr lang="zh-CN" altLang="en-US" dirty="0"/>
              <a:t>中没有设置</a:t>
            </a:r>
            <a:r>
              <a:rPr lang="en-US" dirty="0"/>
              <a:t>ENTRYPOINT</a:t>
            </a:r>
            <a:r>
              <a:rPr lang="zh-CN" altLang="en-US" b="1" dirty="0" smtClean="0"/>
              <a:t>，</a:t>
            </a:r>
            <a:r>
              <a:rPr lang="zh-CN" altLang="en-US" dirty="0" smtClean="0"/>
              <a:t>并且安装了</a:t>
            </a:r>
            <a:r>
              <a:rPr lang="en-US" altLang="zh-CN" dirty="0" err="1" smtClean="0"/>
              <a:t>sagemaker</a:t>
            </a:r>
            <a:r>
              <a:rPr lang="en-US" altLang="zh-CN" dirty="0" smtClean="0"/>
              <a:t>-containers</a:t>
            </a:r>
            <a:r>
              <a:rPr lang="zh-CN" altLang="en-US" dirty="0" smtClean="0"/>
              <a:t>：</a:t>
            </a:r>
            <a:endParaRPr lang="en-US" altLang="zh-CN" dirty="0"/>
          </a:p>
          <a:p>
            <a:pPr lvl="2"/>
            <a:r>
              <a:rPr lang="en-US" dirty="0" err="1"/>
              <a:t>sagemaker</a:t>
            </a:r>
            <a:r>
              <a:rPr lang="en-US" altLang="zh-CN" dirty="0"/>
              <a:t>-</a:t>
            </a:r>
            <a:r>
              <a:rPr lang="en-US" dirty="0"/>
              <a:t>container</a:t>
            </a:r>
            <a:r>
              <a:rPr lang="en-US" altLang="zh-CN" dirty="0"/>
              <a:t>s</a:t>
            </a:r>
            <a:r>
              <a:rPr lang="zh-CN" altLang="en-US" dirty="0"/>
              <a:t>提供的</a:t>
            </a:r>
            <a:r>
              <a:rPr lang="en-US" dirty="0"/>
              <a:t>serve</a:t>
            </a:r>
            <a:r>
              <a:rPr lang="zh-CN" altLang="en-US" dirty="0"/>
              <a:t>和</a:t>
            </a:r>
            <a:r>
              <a:rPr lang="en-US" dirty="0"/>
              <a:t>train</a:t>
            </a:r>
            <a:r>
              <a:rPr lang="zh-CN" altLang="en-US" dirty="0"/>
              <a:t>脚本是容器运行入</a:t>
            </a:r>
            <a:r>
              <a:rPr lang="zh-CN" altLang="en-US" dirty="0" smtClean="0"/>
              <a:t>口。</a:t>
            </a:r>
            <a:endParaRPr lang="en-US" altLang="zh-CN" dirty="0"/>
          </a:p>
          <a:p>
            <a:pPr lvl="2"/>
            <a:r>
              <a:rPr lang="zh-CN" altLang="en-US" b="1" dirty="0"/>
              <a:t>而您提供的脚本是被</a:t>
            </a:r>
            <a:r>
              <a:rPr lang="en-US" b="1" dirty="0" err="1"/>
              <a:t>sagemaker</a:t>
            </a:r>
            <a:r>
              <a:rPr lang="en-US" altLang="zh-CN" b="1" dirty="0"/>
              <a:t>-</a:t>
            </a:r>
            <a:r>
              <a:rPr lang="en-US" b="1" dirty="0"/>
              <a:t>container</a:t>
            </a:r>
            <a:r>
              <a:rPr lang="en-US" altLang="zh-CN" b="1" dirty="0"/>
              <a:t>s</a:t>
            </a:r>
            <a:r>
              <a:rPr lang="zh-CN" altLang="en-US" b="1" dirty="0"/>
              <a:t>的</a:t>
            </a:r>
            <a:r>
              <a:rPr lang="en-US" altLang="zh-CN" b="1" dirty="0"/>
              <a:t>train</a:t>
            </a:r>
            <a:r>
              <a:rPr lang="zh-CN" altLang="en-US" b="1" dirty="0"/>
              <a:t>脚本</a:t>
            </a:r>
            <a:r>
              <a:rPr lang="zh-CN" altLang="en-US" b="1" dirty="0" smtClean="0"/>
              <a:t>来直接或间</a:t>
            </a:r>
            <a:r>
              <a:rPr lang="zh-CN" altLang="en-US" b="1" dirty="0"/>
              <a:t>接调用的。</a:t>
            </a:r>
            <a:endParaRPr lang="en-US" altLang="zh-CN" b="1" dirty="0"/>
          </a:p>
          <a:p>
            <a:pPr lvl="1"/>
            <a:endParaRPr lang="en-US" altLang="zh-CN" dirty="0" smtClean="0"/>
          </a:p>
        </p:txBody>
      </p:sp>
    </p:spTree>
    <p:extLst>
      <p:ext uri="{BB962C8B-B14F-4D97-AF65-F5344CB8AC3E}">
        <p14:creationId xmlns:p14="http://schemas.microsoft.com/office/powerpoint/2010/main" val="2561933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zh-CN" altLang="en-US" dirty="0" smtClean="0"/>
              <a:t>内建框架容器</a:t>
            </a:r>
            <a:endParaRPr lang="en-US" dirty="0"/>
          </a:p>
        </p:txBody>
      </p:sp>
      <p:sp>
        <p:nvSpPr>
          <p:cNvPr id="3" name="Content Placeholder 2"/>
          <p:cNvSpPr>
            <a:spLocks noGrp="1"/>
          </p:cNvSpPr>
          <p:nvPr>
            <p:ph idx="1"/>
          </p:nvPr>
        </p:nvSpPr>
        <p:spPr>
          <a:xfrm>
            <a:off x="838200" y="1825624"/>
            <a:ext cx="10515600" cy="4634169"/>
          </a:xfrm>
        </p:spPr>
        <p:txBody>
          <a:bodyPr>
            <a:normAutofit/>
          </a:bodyPr>
          <a:lstStyle/>
          <a:p>
            <a:r>
              <a:rPr lang="zh-CN" altLang="en-US" dirty="0" smtClean="0"/>
              <a:t>内</a:t>
            </a:r>
            <a:r>
              <a:rPr lang="zh-CN" altLang="en-US" dirty="0"/>
              <a:t>建框</a:t>
            </a:r>
            <a:r>
              <a:rPr lang="zh-CN" altLang="en-US" dirty="0" smtClean="0"/>
              <a:t>架</a:t>
            </a:r>
            <a:r>
              <a:rPr lang="en-US" altLang="zh-CN" dirty="0" err="1" smtClean="0"/>
              <a:t>chainer</a:t>
            </a:r>
            <a:r>
              <a:rPr lang="zh-CN" altLang="en-US" dirty="0"/>
              <a:t>，</a:t>
            </a:r>
            <a:r>
              <a:rPr lang="en-US" altLang="zh-CN" dirty="0" err="1"/>
              <a:t>sklearn</a:t>
            </a:r>
            <a:r>
              <a:rPr lang="zh-CN" altLang="en-US" dirty="0"/>
              <a:t>，</a:t>
            </a:r>
            <a:r>
              <a:rPr lang="en-US" altLang="zh-CN" dirty="0" err="1" smtClean="0"/>
              <a:t>xgboost</a:t>
            </a:r>
            <a:r>
              <a:rPr lang="zh-CN" altLang="en-US" dirty="0" smtClean="0"/>
              <a:t>：</a:t>
            </a:r>
            <a:endParaRPr lang="en-US" altLang="zh-CN" dirty="0" smtClean="0"/>
          </a:p>
          <a:p>
            <a:pPr lvl="1"/>
            <a:r>
              <a:rPr lang="zh-CN" altLang="en-US" dirty="0" smtClean="0"/>
              <a:t>容</a:t>
            </a:r>
            <a:r>
              <a:rPr lang="zh-CN" altLang="en-US" dirty="0"/>
              <a:t>器镜像是训练和</a:t>
            </a:r>
            <a:r>
              <a:rPr lang="en-US" altLang="zh-CN" dirty="0"/>
              <a:t>serving</a:t>
            </a:r>
            <a:r>
              <a:rPr lang="zh-CN" altLang="en-US" dirty="0"/>
              <a:t>共用</a:t>
            </a:r>
            <a:r>
              <a:rPr lang="zh-CN" altLang="en-US" dirty="0" smtClean="0"/>
              <a:t>的</a:t>
            </a:r>
            <a:endParaRPr lang="en-US" altLang="zh-CN" dirty="0"/>
          </a:p>
          <a:p>
            <a:r>
              <a:rPr lang="zh-CN" altLang="en-US" dirty="0"/>
              <a:t>内建框</a:t>
            </a:r>
            <a:r>
              <a:rPr lang="zh-CN" altLang="en-US" dirty="0" smtClean="0"/>
              <a:t>架</a:t>
            </a:r>
            <a:r>
              <a:rPr lang="en-US" altLang="zh-CN" dirty="0" err="1" smtClean="0"/>
              <a:t>tensorflow</a:t>
            </a:r>
            <a:r>
              <a:rPr lang="zh-CN" altLang="en-US" dirty="0" smtClean="0"/>
              <a:t>，</a:t>
            </a:r>
            <a:r>
              <a:rPr lang="en-US" altLang="zh-CN" dirty="0" err="1" smtClean="0"/>
              <a:t>mxnet</a:t>
            </a:r>
            <a:r>
              <a:rPr lang="zh-CN" altLang="en-US" dirty="0" smtClean="0"/>
              <a:t>，</a:t>
            </a:r>
            <a:r>
              <a:rPr lang="en-US" altLang="zh-CN" dirty="0" err="1" smtClean="0"/>
              <a:t>pytorch</a:t>
            </a:r>
            <a:r>
              <a:rPr lang="zh-CN" altLang="en-US" dirty="0" smtClean="0"/>
              <a:t>：</a:t>
            </a:r>
            <a:endParaRPr lang="en-US" altLang="zh-CN" dirty="0" smtClean="0"/>
          </a:p>
          <a:p>
            <a:pPr lvl="1"/>
            <a:r>
              <a:rPr lang="zh-CN" altLang="en-US" dirty="0" smtClean="0"/>
              <a:t>比</a:t>
            </a:r>
            <a:r>
              <a:rPr lang="zh-CN" altLang="en-US" dirty="0"/>
              <a:t>较老的版本的容器镜像是训练和</a:t>
            </a:r>
            <a:r>
              <a:rPr lang="en-US" altLang="zh-CN" dirty="0"/>
              <a:t>serving</a:t>
            </a:r>
            <a:r>
              <a:rPr lang="zh-CN" altLang="en-US" dirty="0"/>
              <a:t>共用的，比如</a:t>
            </a:r>
            <a:r>
              <a:rPr lang="en-US" altLang="zh-CN" dirty="0"/>
              <a:t>repo </a:t>
            </a:r>
            <a:r>
              <a:rPr lang="en-US" dirty="0" err="1"/>
              <a:t>sagemaker-pytorch</a:t>
            </a:r>
            <a:r>
              <a:rPr lang="zh-CN" altLang="en-US" dirty="0" smtClean="0"/>
              <a:t>；</a:t>
            </a:r>
            <a:endParaRPr lang="en-US" altLang="zh-CN" dirty="0" smtClean="0"/>
          </a:p>
          <a:p>
            <a:pPr lvl="1"/>
            <a:r>
              <a:rPr lang="zh-CN" altLang="en-US" dirty="0" smtClean="0"/>
              <a:t>这</a:t>
            </a:r>
            <a:r>
              <a:rPr lang="zh-CN" altLang="en-US" dirty="0"/>
              <a:t>些框架的较新的版本的容器镜像是训练和</a:t>
            </a:r>
            <a:r>
              <a:rPr lang="en-US" altLang="zh-CN" dirty="0"/>
              <a:t>serving</a:t>
            </a:r>
            <a:r>
              <a:rPr lang="zh-CN" altLang="en-US" dirty="0"/>
              <a:t>分开的，比如</a:t>
            </a:r>
            <a:r>
              <a:rPr lang="en-US" altLang="zh-CN" dirty="0"/>
              <a:t>repo </a:t>
            </a:r>
            <a:r>
              <a:rPr lang="en-US" altLang="zh-CN" dirty="0" err="1"/>
              <a:t>pytorch</a:t>
            </a:r>
            <a:r>
              <a:rPr lang="en-US" altLang="zh-CN" dirty="0"/>
              <a:t>-training</a:t>
            </a:r>
            <a:r>
              <a:rPr lang="zh-CN" altLang="en-US" dirty="0"/>
              <a:t>和</a:t>
            </a:r>
            <a:r>
              <a:rPr lang="en-US" altLang="zh-CN" dirty="0" err="1"/>
              <a:t>pytorch</a:t>
            </a:r>
            <a:r>
              <a:rPr lang="en-US" altLang="zh-CN" dirty="0"/>
              <a:t>-inference </a:t>
            </a:r>
            <a:endParaRPr lang="en-US" altLang="zh-CN" dirty="0" smtClean="0"/>
          </a:p>
          <a:p>
            <a:pPr lvl="1"/>
            <a:r>
              <a:rPr lang="zh-CN" altLang="en-US" dirty="0"/>
              <a:t>对</a:t>
            </a:r>
            <a:r>
              <a:rPr lang="zh-CN" altLang="en-US" dirty="0" smtClean="0"/>
              <a:t>于</a:t>
            </a:r>
            <a:r>
              <a:rPr lang="en-US" altLang="zh-CN" dirty="0" err="1" smtClean="0"/>
              <a:t>Tensorflow</a:t>
            </a:r>
            <a:r>
              <a:rPr lang="zh-CN" altLang="en-US" dirty="0" smtClean="0"/>
              <a:t>内建框架，根据不同的版本以及是否是</a:t>
            </a:r>
            <a:r>
              <a:rPr lang="en-US" altLang="zh-CN" dirty="0" smtClean="0"/>
              <a:t>script mode</a:t>
            </a:r>
            <a:r>
              <a:rPr lang="zh-CN" altLang="en-US" dirty="0" smtClean="0"/>
              <a:t>，以及</a:t>
            </a:r>
            <a:r>
              <a:rPr lang="en-US" altLang="zh-CN" dirty="0" smtClean="0"/>
              <a:t>deploy</a:t>
            </a:r>
            <a:r>
              <a:rPr lang="zh-CN" altLang="en-US" dirty="0" smtClean="0"/>
              <a:t>的时候是否设置</a:t>
            </a:r>
            <a:r>
              <a:rPr lang="en-US" dirty="0" err="1"/>
              <a:t>endpont_type</a:t>
            </a:r>
            <a:r>
              <a:rPr lang="zh-CN" altLang="en-US" dirty="0"/>
              <a:t>为</a:t>
            </a:r>
            <a:r>
              <a:rPr lang="en-US" dirty="0"/>
              <a:t>"</a:t>
            </a:r>
            <a:r>
              <a:rPr lang="en-US" dirty="0" err="1"/>
              <a:t>tensorflow</a:t>
            </a:r>
            <a:r>
              <a:rPr lang="en-US" dirty="0"/>
              <a:t>-serving</a:t>
            </a:r>
            <a:r>
              <a:rPr lang="en-US" dirty="0" smtClean="0"/>
              <a:t>"</a:t>
            </a:r>
            <a:r>
              <a:rPr lang="zh-CN" altLang="en-US" dirty="0" smtClean="0"/>
              <a:t>，它的容器镜像的</a:t>
            </a:r>
            <a:r>
              <a:rPr lang="en-US" altLang="zh-CN" dirty="0" smtClean="0"/>
              <a:t>repo</a:t>
            </a:r>
            <a:r>
              <a:rPr lang="zh-CN" altLang="en-US" dirty="0" smtClean="0"/>
              <a:t>更多：</a:t>
            </a:r>
            <a:endParaRPr lang="en-US" altLang="zh-CN" dirty="0" smtClean="0"/>
          </a:p>
          <a:p>
            <a:pPr lvl="2"/>
            <a:r>
              <a:rPr lang="en-US" dirty="0" err="1" smtClean="0"/>
              <a:t>tensorflow</a:t>
            </a:r>
            <a:r>
              <a:rPr lang="en-US" dirty="0" smtClean="0"/>
              <a:t>-training</a:t>
            </a:r>
            <a:r>
              <a:rPr lang="zh-CN" altLang="en-US" dirty="0" smtClean="0"/>
              <a:t>，</a:t>
            </a:r>
            <a:r>
              <a:rPr lang="en-US" dirty="0"/>
              <a:t> </a:t>
            </a:r>
            <a:r>
              <a:rPr lang="en-US" dirty="0" err="1"/>
              <a:t>tensorflow</a:t>
            </a:r>
            <a:r>
              <a:rPr lang="en-US" dirty="0"/>
              <a:t>-inference</a:t>
            </a:r>
            <a:r>
              <a:rPr lang="zh-CN" altLang="en-US" dirty="0"/>
              <a:t>， </a:t>
            </a:r>
            <a:r>
              <a:rPr lang="en-US" dirty="0" err="1" smtClean="0"/>
              <a:t>sagemaker-tensorflow-scriptmode</a:t>
            </a:r>
            <a:r>
              <a:rPr lang="zh-CN" altLang="en-US" dirty="0" smtClean="0"/>
              <a:t>，</a:t>
            </a:r>
            <a:r>
              <a:rPr lang="en-US" dirty="0" err="1" smtClean="0"/>
              <a:t>sagemaker-tensorflow</a:t>
            </a:r>
            <a:r>
              <a:rPr lang="zh-CN" altLang="en-US" dirty="0" smtClean="0"/>
              <a:t>，</a:t>
            </a:r>
            <a:r>
              <a:rPr lang="en-US" dirty="0" err="1" smtClean="0"/>
              <a:t>sagemaker</a:t>
            </a:r>
            <a:r>
              <a:rPr lang="en-US" dirty="0" smtClean="0"/>
              <a:t>-</a:t>
            </a:r>
            <a:r>
              <a:rPr lang="en-US" dirty="0" err="1" smtClean="0"/>
              <a:t>tensorflow</a:t>
            </a:r>
            <a:r>
              <a:rPr lang="en-US" dirty="0" smtClean="0"/>
              <a:t>-serving</a:t>
            </a:r>
            <a:endParaRPr lang="en-US" altLang="zh-CN" dirty="0"/>
          </a:p>
          <a:p>
            <a:endParaRPr lang="en-US" dirty="0"/>
          </a:p>
        </p:txBody>
      </p:sp>
    </p:spTree>
    <p:extLst>
      <p:ext uri="{BB962C8B-B14F-4D97-AF65-F5344CB8AC3E}">
        <p14:creationId xmlns:p14="http://schemas.microsoft.com/office/powerpoint/2010/main" val="407328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议程</a:t>
            </a:r>
            <a:endParaRPr lang="en-US" dirty="0"/>
          </a:p>
        </p:txBody>
      </p:sp>
      <p:sp>
        <p:nvSpPr>
          <p:cNvPr id="3" name="Content Placeholder 2"/>
          <p:cNvSpPr>
            <a:spLocks noGrp="1"/>
          </p:cNvSpPr>
          <p:nvPr>
            <p:ph idx="1"/>
          </p:nvPr>
        </p:nvSpPr>
        <p:spPr>
          <a:xfrm>
            <a:off x="838200" y="1690688"/>
            <a:ext cx="10515600" cy="4783853"/>
          </a:xfrm>
        </p:spPr>
        <p:txBody>
          <a:bodyPr>
            <a:normAutofit/>
          </a:bodyPr>
          <a:lstStyle/>
          <a:p>
            <a:r>
              <a:rPr lang="en-US" altLang="zh-CN" dirty="0" err="1" smtClean="0"/>
              <a:t>SageMaker</a:t>
            </a:r>
            <a:r>
              <a:rPr lang="zh-CN" altLang="en-US" dirty="0" smtClean="0"/>
              <a:t>概览：</a:t>
            </a:r>
            <a:endParaRPr lang="en-US" altLang="zh-CN" dirty="0" smtClean="0"/>
          </a:p>
          <a:p>
            <a:pPr lvl="1"/>
            <a:r>
              <a:rPr lang="en-US" altLang="zh-CN" dirty="0" err="1" smtClean="0"/>
              <a:t>SageMaker</a:t>
            </a:r>
            <a:r>
              <a:rPr lang="zh-CN" altLang="en-US" dirty="0" smtClean="0"/>
              <a:t>是什么？</a:t>
            </a:r>
            <a:endParaRPr lang="en-US" altLang="zh-CN" dirty="0" smtClean="0"/>
          </a:p>
          <a:p>
            <a:pPr lvl="1"/>
            <a:r>
              <a:rPr lang="en-US" altLang="zh-CN" dirty="0" err="1" smtClean="0"/>
              <a:t>SageMaker</a:t>
            </a:r>
            <a:r>
              <a:rPr lang="zh-CN" altLang="en-US" dirty="0" smtClean="0"/>
              <a:t>优势是什么？</a:t>
            </a:r>
            <a:endParaRPr lang="en-US" altLang="zh-CN" dirty="0" smtClean="0"/>
          </a:p>
          <a:p>
            <a:r>
              <a:rPr lang="en-US" altLang="zh-CN" dirty="0" err="1" smtClean="0"/>
              <a:t>SageMaker</a:t>
            </a:r>
            <a:r>
              <a:rPr lang="zh-CN" altLang="en-US" dirty="0" smtClean="0"/>
              <a:t>的基本概念和知识点</a:t>
            </a:r>
            <a:endParaRPr lang="en-US" altLang="zh-CN" dirty="0" smtClean="0"/>
          </a:p>
          <a:p>
            <a:r>
              <a:rPr lang="zh-CN" altLang="en-US" dirty="0" smtClean="0"/>
              <a:t>数据准备</a:t>
            </a:r>
            <a:endParaRPr lang="en-US" altLang="zh-CN" dirty="0" smtClean="0"/>
          </a:p>
          <a:p>
            <a:r>
              <a:rPr lang="zh-CN" altLang="en-US" dirty="0" smtClean="0"/>
              <a:t>模型选择</a:t>
            </a:r>
            <a:endParaRPr lang="en-US" altLang="zh-CN" dirty="0" smtClean="0"/>
          </a:p>
          <a:p>
            <a:r>
              <a:rPr lang="zh-CN" altLang="en-US" dirty="0" smtClean="0"/>
              <a:t>模型训练</a:t>
            </a:r>
            <a:endParaRPr lang="en-US" altLang="zh-CN" dirty="0" smtClean="0"/>
          </a:p>
          <a:p>
            <a:r>
              <a:rPr lang="zh-CN" altLang="en-US" dirty="0"/>
              <a:t>模</a:t>
            </a:r>
            <a:r>
              <a:rPr lang="zh-CN" altLang="en-US" dirty="0" smtClean="0"/>
              <a:t>型部署</a:t>
            </a:r>
            <a:endParaRPr lang="en-US" altLang="zh-CN" dirty="0" smtClean="0"/>
          </a:p>
          <a:p>
            <a:r>
              <a:rPr lang="zh-CN" altLang="en-US" dirty="0" smtClean="0"/>
              <a:t>附</a:t>
            </a:r>
            <a:r>
              <a:rPr lang="zh-CN" altLang="en-US" dirty="0"/>
              <a:t>录：</a:t>
            </a:r>
            <a:r>
              <a:rPr lang="en-US" altLang="zh-CN" dirty="0" err="1"/>
              <a:t>SageMaker</a:t>
            </a:r>
            <a:r>
              <a:rPr lang="zh-CN" altLang="en-US" dirty="0"/>
              <a:t>的内建算法</a:t>
            </a:r>
            <a:r>
              <a:rPr lang="en-US" altLang="zh-CN" dirty="0"/>
              <a:t>/</a:t>
            </a:r>
            <a:r>
              <a:rPr lang="zh-CN" altLang="en-US" dirty="0"/>
              <a:t>模型</a:t>
            </a:r>
            <a:endParaRPr lang="en-US" dirty="0"/>
          </a:p>
        </p:txBody>
      </p:sp>
    </p:spTree>
    <p:extLst>
      <p:ext uri="{BB962C8B-B14F-4D97-AF65-F5344CB8AC3E}">
        <p14:creationId xmlns:p14="http://schemas.microsoft.com/office/powerpoint/2010/main" val="2327170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User </a:t>
            </a:r>
            <a:r>
              <a:rPr lang="en-US" altLang="zh-CN" dirty="0" err="1" smtClean="0"/>
              <a:t>entrypoint</a:t>
            </a:r>
            <a:r>
              <a:rPr lang="zh-CN" altLang="en-US" dirty="0"/>
              <a:t>设置方式</a:t>
            </a:r>
            <a:endParaRPr lang="en-US" dirty="0"/>
          </a:p>
        </p:txBody>
      </p:sp>
      <p:sp>
        <p:nvSpPr>
          <p:cNvPr id="3" name="Content Placeholder 2"/>
          <p:cNvSpPr>
            <a:spLocks noGrp="1"/>
          </p:cNvSpPr>
          <p:nvPr>
            <p:ph idx="1"/>
          </p:nvPr>
        </p:nvSpPr>
        <p:spPr>
          <a:xfrm>
            <a:off x="838200" y="1825625"/>
            <a:ext cx="10515600" cy="4592108"/>
          </a:xfrm>
        </p:spPr>
        <p:txBody>
          <a:bodyPr>
            <a:normAutofit fontScale="92500" lnSpcReduction="20000"/>
          </a:bodyPr>
          <a:lstStyle/>
          <a:p>
            <a:r>
              <a:rPr lang="zh-CN" altLang="en-US" dirty="0" smtClean="0"/>
              <a:t>如</a:t>
            </a:r>
            <a:r>
              <a:rPr lang="zh-CN" altLang="en-US" dirty="0"/>
              <a:t>果是基于内建框架容</a:t>
            </a:r>
            <a:r>
              <a:rPr lang="zh-CN" altLang="en-US" dirty="0" smtClean="0"/>
              <a:t>器：</a:t>
            </a:r>
            <a:endParaRPr lang="en-US" altLang="zh-CN" dirty="0" smtClean="0"/>
          </a:p>
          <a:p>
            <a:pPr lvl="1"/>
            <a:r>
              <a:rPr lang="zh-CN" altLang="en-US" dirty="0" smtClean="0"/>
              <a:t>把</a:t>
            </a:r>
            <a:r>
              <a:rPr lang="en-US" altLang="zh-CN" dirty="0"/>
              <a:t>user</a:t>
            </a:r>
            <a:r>
              <a:rPr lang="zh-CN" altLang="en-US" dirty="0"/>
              <a:t>脚本设置为对应内建框架</a:t>
            </a:r>
            <a:r>
              <a:rPr lang="en-US" altLang="zh-CN" dirty="0"/>
              <a:t>estimator API</a:t>
            </a:r>
            <a:r>
              <a:rPr lang="zh-CN" altLang="en-US" dirty="0"/>
              <a:t>的</a:t>
            </a:r>
            <a:r>
              <a:rPr lang="en-US" altLang="zh-CN" dirty="0" err="1"/>
              <a:t>entry_point</a:t>
            </a:r>
            <a:r>
              <a:rPr lang="zh-CN" altLang="en-US" dirty="0"/>
              <a:t>参数</a:t>
            </a:r>
            <a:r>
              <a:rPr lang="zh-CN" altLang="en-US" dirty="0" smtClean="0"/>
              <a:t>。</a:t>
            </a:r>
            <a:endParaRPr lang="en-US" altLang="zh-CN" dirty="0" smtClean="0"/>
          </a:p>
          <a:p>
            <a:r>
              <a:rPr lang="zh-CN" altLang="en-US" dirty="0"/>
              <a:t>否</a:t>
            </a:r>
            <a:r>
              <a:rPr lang="zh-CN" altLang="en-US" dirty="0" smtClean="0"/>
              <a:t>则：</a:t>
            </a:r>
            <a:endParaRPr lang="en-US" altLang="zh-CN" dirty="0"/>
          </a:p>
          <a:p>
            <a:pPr lvl="1"/>
            <a:r>
              <a:rPr lang="zh-CN" altLang="en-US" dirty="0" smtClean="0"/>
              <a:t>如果是训练的</a:t>
            </a:r>
            <a:r>
              <a:rPr lang="en-US" altLang="zh-CN" dirty="0" smtClean="0"/>
              <a:t>User</a:t>
            </a:r>
            <a:r>
              <a:rPr lang="zh-CN" altLang="en-US" dirty="0"/>
              <a:t>脚</a:t>
            </a:r>
            <a:r>
              <a:rPr lang="zh-CN" altLang="en-US" dirty="0" smtClean="0"/>
              <a:t>本，还可</a:t>
            </a:r>
            <a:r>
              <a:rPr lang="zh-CN" altLang="en-US" dirty="0"/>
              <a:t>以通过</a:t>
            </a:r>
            <a:r>
              <a:rPr lang="en-US" altLang="zh-CN" dirty="0"/>
              <a:t>high level</a:t>
            </a:r>
            <a:r>
              <a:rPr lang="zh-CN" altLang="en-US" dirty="0"/>
              <a:t>或者</a:t>
            </a:r>
            <a:r>
              <a:rPr lang="en-US" altLang="zh-CN" dirty="0"/>
              <a:t>low level </a:t>
            </a:r>
            <a:r>
              <a:rPr lang="en-US" dirty="0"/>
              <a:t>API</a:t>
            </a:r>
            <a:r>
              <a:rPr lang="zh-CN" altLang="en-US" dirty="0"/>
              <a:t>对</a:t>
            </a:r>
            <a:r>
              <a:rPr lang="en-US" dirty="0"/>
              <a:t> </a:t>
            </a:r>
            <a:r>
              <a:rPr lang="en-US" dirty="0" err="1"/>
              <a:t>hyperparameter</a:t>
            </a:r>
            <a:r>
              <a:rPr lang="zh-CN" altLang="en-US" dirty="0"/>
              <a:t>变量的</a:t>
            </a:r>
            <a:r>
              <a:rPr lang="en-US" b="1" dirty="0" err="1"/>
              <a:t>sagemaker_program</a:t>
            </a:r>
            <a:r>
              <a:rPr lang="zh-CN" altLang="en-US" dirty="0"/>
              <a:t>参数来设置</a:t>
            </a:r>
            <a:r>
              <a:rPr lang="zh-CN" altLang="en-US" dirty="0" smtClean="0"/>
              <a:t>。</a:t>
            </a:r>
            <a:endParaRPr lang="en-US" altLang="zh-CN" dirty="0" smtClean="0"/>
          </a:p>
          <a:p>
            <a:pPr lvl="1"/>
            <a:r>
              <a:rPr lang="zh-CN" altLang="en-US" dirty="0"/>
              <a:t>如</a:t>
            </a:r>
            <a:r>
              <a:rPr lang="zh-CN" altLang="en-US" dirty="0" smtClean="0"/>
              <a:t>果是</a:t>
            </a:r>
            <a:r>
              <a:rPr lang="en-US" altLang="zh-CN" dirty="0" smtClean="0"/>
              <a:t>serving</a:t>
            </a:r>
            <a:r>
              <a:rPr lang="zh-CN" altLang="en-US" dirty="0" smtClean="0"/>
              <a:t>的</a:t>
            </a:r>
            <a:r>
              <a:rPr lang="en-US" altLang="zh-CN" dirty="0" smtClean="0"/>
              <a:t>user</a:t>
            </a:r>
            <a:r>
              <a:rPr lang="zh-CN" altLang="en-US" dirty="0" smtClean="0"/>
              <a:t>脚本，需要在</a:t>
            </a:r>
            <a:r>
              <a:rPr lang="en-US" altLang="zh-CN" dirty="0" err="1" smtClean="0"/>
              <a:t>dockerfile</a:t>
            </a:r>
            <a:r>
              <a:rPr lang="zh-CN" altLang="en-US" dirty="0" smtClean="0"/>
              <a:t>中把</a:t>
            </a:r>
            <a:r>
              <a:rPr lang="en-US" b="1" dirty="0" smtClean="0"/>
              <a:t>inference.py</a:t>
            </a:r>
            <a:r>
              <a:rPr lang="zh-CN" altLang="en-US" dirty="0"/>
              <a:t>拷贝到路</a:t>
            </a:r>
            <a:r>
              <a:rPr lang="zh-CN" altLang="en-US" dirty="0" smtClean="0"/>
              <a:t>径“</a:t>
            </a:r>
            <a:r>
              <a:rPr lang="en-US" dirty="0" smtClean="0"/>
              <a:t>/</a:t>
            </a:r>
            <a:r>
              <a:rPr lang="en-US" dirty="0"/>
              <a:t>opt/ml/model/code</a:t>
            </a:r>
            <a:r>
              <a:rPr lang="en-US" dirty="0" smtClean="0"/>
              <a:t>/</a:t>
            </a:r>
            <a:r>
              <a:rPr lang="zh-CN" altLang="en-US" dirty="0" smtClean="0"/>
              <a:t>”下，并使用</a:t>
            </a:r>
            <a:r>
              <a:rPr lang="en-US" altLang="zh-CN" dirty="0" smtClean="0"/>
              <a:t>low level API </a:t>
            </a:r>
            <a:r>
              <a:rPr lang="en-US" dirty="0"/>
              <a:t>low </a:t>
            </a:r>
            <a:r>
              <a:rPr lang="en-US" dirty="0" err="1" smtClean="0"/>
              <a:t>create_model</a:t>
            </a:r>
            <a:r>
              <a:rPr lang="en-US" altLang="zh-CN" dirty="0" smtClean="0"/>
              <a:t>()</a:t>
            </a:r>
            <a:endParaRPr lang="en-US" altLang="zh-CN" dirty="0"/>
          </a:p>
          <a:p>
            <a:pPr lvl="1"/>
            <a:r>
              <a:rPr lang="zh-CN" altLang="en-US" dirty="0"/>
              <a:t>还可以用自建容器的方式在</a:t>
            </a:r>
            <a:r>
              <a:rPr lang="en-US" dirty="0" err="1"/>
              <a:t>dockerfile</a:t>
            </a:r>
            <a:r>
              <a:rPr lang="zh-CN" altLang="en-US" dirty="0" smtClean="0"/>
              <a:t>中以</a:t>
            </a:r>
            <a:r>
              <a:rPr lang="en-US" dirty="0"/>
              <a:t>ENV </a:t>
            </a:r>
            <a:r>
              <a:rPr lang="en-US" b="1" dirty="0"/>
              <a:t>SAGEMAKER_PROGRAM</a:t>
            </a:r>
            <a:r>
              <a:rPr lang="en-US" dirty="0"/>
              <a:t> XXX.py</a:t>
            </a:r>
            <a:r>
              <a:rPr lang="zh-CN" altLang="en-US" dirty="0"/>
              <a:t>来设置。</a:t>
            </a:r>
            <a:endParaRPr lang="en-US" altLang="zh-CN" dirty="0"/>
          </a:p>
          <a:p>
            <a:r>
              <a:rPr lang="en-US" altLang="zh-CN" b="1" dirty="0"/>
              <a:t>User </a:t>
            </a:r>
            <a:r>
              <a:rPr lang="en-US" altLang="zh-CN" b="1" dirty="0" err="1"/>
              <a:t>entrypoint</a:t>
            </a:r>
            <a:r>
              <a:rPr lang="zh-CN" altLang="en-US" b="1" dirty="0"/>
              <a:t>与</a:t>
            </a:r>
            <a:r>
              <a:rPr lang="en-US" altLang="zh-CN" b="1" dirty="0"/>
              <a:t>framework </a:t>
            </a:r>
            <a:r>
              <a:rPr lang="en-US" altLang="zh-CN" b="1" dirty="0" err="1" smtClean="0"/>
              <a:t>entrypoint</a:t>
            </a:r>
            <a:r>
              <a:rPr lang="zh-CN" altLang="en-US" b="1" dirty="0" smtClean="0"/>
              <a:t>的</a:t>
            </a:r>
            <a:r>
              <a:rPr lang="zh-CN" altLang="en-US" b="1" dirty="0"/>
              <a:t>关系</a:t>
            </a:r>
            <a:r>
              <a:rPr lang="zh-CN" altLang="en-US" dirty="0" smtClean="0"/>
              <a:t>：</a:t>
            </a:r>
            <a:endParaRPr lang="en-US" altLang="zh-CN" dirty="0" smtClean="0"/>
          </a:p>
          <a:p>
            <a:pPr lvl="1"/>
            <a:r>
              <a:rPr lang="zh-CN" altLang="en-US" dirty="0"/>
              <a:t>如果</a:t>
            </a:r>
            <a:r>
              <a:rPr lang="en-US" altLang="zh-CN" dirty="0" err="1"/>
              <a:t>dockerfile</a:t>
            </a:r>
            <a:r>
              <a:rPr lang="zh-CN" altLang="en-US" dirty="0"/>
              <a:t>中直接或者间接设置了</a:t>
            </a:r>
            <a:r>
              <a:rPr lang="en-US" b="1" dirty="0"/>
              <a:t>SAGEMAKER_TRAINING_MODULE</a:t>
            </a:r>
            <a:r>
              <a:rPr lang="zh-CN" altLang="en-US" dirty="0"/>
              <a:t>环境变量</a:t>
            </a:r>
            <a:r>
              <a:rPr lang="zh-CN" altLang="en-US" dirty="0" smtClean="0"/>
              <a:t>，</a:t>
            </a:r>
            <a:r>
              <a:rPr lang="en-US" altLang="zh-CN" dirty="0" smtClean="0"/>
              <a:t>framework </a:t>
            </a:r>
            <a:r>
              <a:rPr lang="en-US" altLang="zh-CN" dirty="0" err="1" smtClean="0"/>
              <a:t>entrypoint</a:t>
            </a:r>
            <a:r>
              <a:rPr lang="zh-CN" altLang="en-US" dirty="0" smtClean="0"/>
              <a:t>最终会</a:t>
            </a:r>
            <a:r>
              <a:rPr lang="zh-CN" altLang="en-US" dirty="0"/>
              <a:t>执行</a:t>
            </a:r>
            <a:r>
              <a:rPr lang="en-US" altLang="zh-CN" dirty="0" smtClean="0"/>
              <a:t>User </a:t>
            </a:r>
            <a:r>
              <a:rPr lang="en-US" altLang="zh-CN" dirty="0" err="1" smtClean="0"/>
              <a:t>entrypoint</a:t>
            </a:r>
            <a:r>
              <a:rPr lang="zh-CN" altLang="en-US" dirty="0" smtClean="0"/>
              <a:t>。</a:t>
            </a:r>
            <a:endParaRPr lang="en-US" altLang="zh-CN" dirty="0" smtClean="0"/>
          </a:p>
          <a:p>
            <a:pPr lvl="1"/>
            <a:r>
              <a:rPr lang="zh-CN" altLang="en-US" dirty="0"/>
              <a:t>如果</a:t>
            </a:r>
            <a:r>
              <a:rPr lang="en-US" altLang="zh-CN" dirty="0" err="1"/>
              <a:t>dockerfile</a:t>
            </a:r>
            <a:r>
              <a:rPr lang="zh-CN" altLang="en-US" dirty="0"/>
              <a:t>中直接或者间接设置</a:t>
            </a:r>
            <a:r>
              <a:rPr lang="zh-CN" altLang="en-US" dirty="0" smtClean="0"/>
              <a:t>了</a:t>
            </a:r>
            <a:r>
              <a:rPr lang="en-US" b="1" dirty="0" smtClean="0"/>
              <a:t>SAGEMAKER_</a:t>
            </a:r>
            <a:r>
              <a:rPr lang="en-US" altLang="zh-CN" b="1" dirty="0" smtClean="0"/>
              <a:t>SERV</a:t>
            </a:r>
            <a:r>
              <a:rPr lang="en-US" b="1" dirty="0" smtClean="0"/>
              <a:t>ING_MODUL</a:t>
            </a:r>
            <a:r>
              <a:rPr lang="zh-CN" altLang="en-US" dirty="0" smtClean="0"/>
              <a:t>环境变量，</a:t>
            </a:r>
            <a:r>
              <a:rPr lang="en-US" altLang="zh-CN" dirty="0"/>
              <a:t> framework </a:t>
            </a:r>
            <a:r>
              <a:rPr lang="en-US" altLang="zh-CN" dirty="0" err="1" smtClean="0"/>
              <a:t>entrypoint</a:t>
            </a:r>
            <a:r>
              <a:rPr lang="zh-CN" altLang="en-US" dirty="0" smtClean="0"/>
              <a:t>最终会调用</a:t>
            </a:r>
            <a:r>
              <a:rPr lang="en-US" altLang="zh-CN" dirty="0"/>
              <a:t>User </a:t>
            </a:r>
            <a:r>
              <a:rPr lang="en-US" altLang="zh-CN" dirty="0" err="1" smtClean="0"/>
              <a:t>entrypoint</a:t>
            </a:r>
            <a:r>
              <a:rPr lang="zh-CN" altLang="en-US" dirty="0" smtClean="0"/>
              <a:t>中根据约定的函数。</a:t>
            </a:r>
            <a:endParaRPr lang="en-US" altLang="zh-CN" dirty="0"/>
          </a:p>
          <a:p>
            <a:pPr lvl="1"/>
            <a:endParaRPr lang="en-US" altLang="zh-CN" dirty="0" smtClean="0"/>
          </a:p>
          <a:p>
            <a:pPr lvl="1"/>
            <a:endParaRPr lang="en-US" dirty="0"/>
          </a:p>
        </p:txBody>
      </p:sp>
    </p:spTree>
    <p:extLst>
      <p:ext uri="{BB962C8B-B14F-4D97-AF65-F5344CB8AC3E}">
        <p14:creationId xmlns:p14="http://schemas.microsoft.com/office/powerpoint/2010/main" val="39310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zh-CN" altLang="en-US" dirty="0" smtClean="0"/>
              <a:t>中的容器需要遵守的约定</a:t>
            </a:r>
            <a:endParaRPr lang="en-US" dirty="0"/>
          </a:p>
        </p:txBody>
      </p:sp>
      <p:sp>
        <p:nvSpPr>
          <p:cNvPr id="3" name="Content Placeholder 2"/>
          <p:cNvSpPr>
            <a:spLocks noGrp="1"/>
          </p:cNvSpPr>
          <p:nvPr>
            <p:ph idx="1"/>
          </p:nvPr>
        </p:nvSpPr>
        <p:spPr/>
        <p:txBody>
          <a:bodyPr/>
          <a:lstStyle/>
          <a:p>
            <a:r>
              <a:rPr lang="zh-CN" altLang="en-US" dirty="0" smtClean="0"/>
              <a:t>训练时遵守约定：</a:t>
            </a:r>
            <a:endParaRPr lang="en-US" altLang="zh-CN" dirty="0" smtClean="0"/>
          </a:p>
          <a:p>
            <a:endParaRPr lang="en-US" dirty="0"/>
          </a:p>
        </p:txBody>
      </p:sp>
      <p:pic>
        <p:nvPicPr>
          <p:cNvPr id="4" name="Picture 3"/>
          <p:cNvPicPr>
            <a:picLocks noChangeAspect="1"/>
          </p:cNvPicPr>
          <p:nvPr/>
        </p:nvPicPr>
        <p:blipFill>
          <a:blip r:embed="rId2"/>
          <a:stretch>
            <a:fillRect/>
          </a:stretch>
        </p:blipFill>
        <p:spPr>
          <a:xfrm>
            <a:off x="1911928" y="2431401"/>
            <a:ext cx="7148945" cy="3537744"/>
          </a:xfrm>
          <a:prstGeom prst="rect">
            <a:avLst/>
          </a:prstGeom>
        </p:spPr>
      </p:pic>
    </p:spTree>
    <p:extLst>
      <p:ext uri="{BB962C8B-B14F-4D97-AF65-F5344CB8AC3E}">
        <p14:creationId xmlns:p14="http://schemas.microsoft.com/office/powerpoint/2010/main" val="831056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en-US" altLang="zh-CN" dirty="0" smtClean="0"/>
              <a:t>Serving</a:t>
            </a:r>
            <a:r>
              <a:rPr lang="zh-CN" altLang="en-US" dirty="0" smtClean="0"/>
              <a:t>时遵守约定：</a:t>
            </a:r>
            <a:endParaRPr lang="en-US" altLang="zh-CN" dirty="0" smtClean="0"/>
          </a:p>
          <a:p>
            <a:pPr lvl="1"/>
            <a:endParaRPr lang="en-US" dirty="0"/>
          </a:p>
        </p:txBody>
      </p:sp>
      <p:pic>
        <p:nvPicPr>
          <p:cNvPr id="4" name="Picture 3"/>
          <p:cNvPicPr>
            <a:picLocks noChangeAspect="1"/>
          </p:cNvPicPr>
          <p:nvPr/>
        </p:nvPicPr>
        <p:blipFill>
          <a:blip r:embed="rId2"/>
          <a:stretch>
            <a:fillRect/>
          </a:stretch>
        </p:blipFill>
        <p:spPr>
          <a:xfrm>
            <a:off x="1143000" y="2565616"/>
            <a:ext cx="9608127" cy="3093028"/>
          </a:xfrm>
          <a:prstGeom prst="rect">
            <a:avLst/>
          </a:prstGeom>
        </p:spPr>
      </p:pic>
    </p:spTree>
    <p:extLst>
      <p:ext uri="{BB962C8B-B14F-4D97-AF65-F5344CB8AC3E}">
        <p14:creationId xmlns:p14="http://schemas.microsoft.com/office/powerpoint/2010/main" val="31441456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28989"/>
          </a:xfrm>
        </p:spPr>
        <p:txBody>
          <a:bodyPr/>
          <a:lstStyle/>
          <a:p>
            <a:r>
              <a:rPr lang="en-US" altLang="zh-CN" dirty="0" err="1" smtClean="0"/>
              <a:t>SageMaker</a:t>
            </a:r>
            <a:r>
              <a:rPr lang="zh-CN" altLang="en-US" dirty="0" smtClean="0"/>
              <a:t>内建框架的好处</a:t>
            </a:r>
            <a:endParaRPr lang="en-US" dirty="0"/>
          </a:p>
        </p:txBody>
      </p:sp>
      <p:sp>
        <p:nvSpPr>
          <p:cNvPr id="3" name="Content Placeholder 2"/>
          <p:cNvSpPr>
            <a:spLocks noGrp="1"/>
          </p:cNvSpPr>
          <p:nvPr>
            <p:ph idx="1"/>
          </p:nvPr>
        </p:nvSpPr>
        <p:spPr>
          <a:xfrm>
            <a:off x="838200" y="1894114"/>
            <a:ext cx="10515600" cy="4624673"/>
          </a:xfrm>
        </p:spPr>
        <p:txBody>
          <a:bodyPr>
            <a:normAutofit/>
          </a:bodyPr>
          <a:lstStyle/>
          <a:p>
            <a:r>
              <a:rPr lang="en-US" altLang="zh-CN" dirty="0" err="1" smtClean="0"/>
              <a:t>SageMaker</a:t>
            </a:r>
            <a:r>
              <a:rPr lang="zh-CN" altLang="en-US" dirty="0" smtClean="0"/>
              <a:t>内建框架的</a:t>
            </a:r>
            <a:r>
              <a:rPr lang="en-US" altLang="zh-CN" dirty="0" smtClean="0"/>
              <a:t>estimator API</a:t>
            </a:r>
            <a:r>
              <a:rPr lang="zh-CN" altLang="en-US" dirty="0" smtClean="0"/>
              <a:t>可以设</a:t>
            </a:r>
            <a:r>
              <a:rPr lang="zh-CN" altLang="en-US" dirty="0"/>
              <a:t>置</a:t>
            </a:r>
            <a:r>
              <a:rPr lang="en-US" dirty="0" err="1" smtClean="0"/>
              <a:t>entry_point</a:t>
            </a:r>
            <a:r>
              <a:rPr lang="zh-CN" altLang="en-US" dirty="0" smtClean="0"/>
              <a:t>，</a:t>
            </a:r>
            <a:r>
              <a:rPr lang="en-US" dirty="0" err="1" smtClean="0"/>
              <a:t>source_dir</a:t>
            </a:r>
            <a:r>
              <a:rPr lang="zh-CN" altLang="en-US" dirty="0" smtClean="0"/>
              <a:t>和</a:t>
            </a:r>
            <a:r>
              <a:rPr lang="en-US" dirty="0"/>
              <a:t>dependencies</a:t>
            </a:r>
            <a:r>
              <a:rPr lang="zh-CN" altLang="en-US" dirty="0"/>
              <a:t>参数</a:t>
            </a:r>
            <a:r>
              <a:rPr lang="zh-CN" altLang="en-US" dirty="0" smtClean="0"/>
              <a:t>。</a:t>
            </a:r>
            <a:r>
              <a:rPr lang="zh-CN" altLang="en-US" b="1" dirty="0" smtClean="0"/>
              <a:t>打</a:t>
            </a:r>
            <a:r>
              <a:rPr lang="zh-CN" altLang="en-US" b="1" dirty="0"/>
              <a:t>包代码以及依赖并上传到</a:t>
            </a:r>
            <a:r>
              <a:rPr lang="en-US" b="1" dirty="0"/>
              <a:t>S3</a:t>
            </a:r>
            <a:r>
              <a:rPr lang="zh-CN" altLang="en-US" b="1" dirty="0"/>
              <a:t>的过</a:t>
            </a:r>
            <a:r>
              <a:rPr lang="zh-CN" altLang="en-US" b="1" dirty="0" smtClean="0"/>
              <a:t>程，</a:t>
            </a:r>
            <a:r>
              <a:rPr lang="en-US" altLang="zh-CN" b="1" dirty="0" err="1" smtClean="0"/>
              <a:t>S</a:t>
            </a:r>
            <a:r>
              <a:rPr lang="en-US" b="1" dirty="0" err="1" smtClean="0"/>
              <a:t>age</a:t>
            </a:r>
            <a:r>
              <a:rPr lang="en-US" altLang="zh-CN" b="1" dirty="0" err="1" smtClean="0"/>
              <a:t>M</a:t>
            </a:r>
            <a:r>
              <a:rPr lang="en-US" b="1" dirty="0" err="1" smtClean="0"/>
              <a:t>aker</a:t>
            </a:r>
            <a:r>
              <a:rPr lang="zh-CN" altLang="en-US" b="1" dirty="0"/>
              <a:t>的内部实现会自动来</a:t>
            </a:r>
            <a:r>
              <a:rPr lang="zh-CN" altLang="en-US" b="1" dirty="0" smtClean="0"/>
              <a:t>做</a:t>
            </a:r>
            <a:r>
              <a:rPr lang="zh-CN" altLang="en-US" dirty="0" smtClean="0"/>
              <a:t>。</a:t>
            </a:r>
            <a:endParaRPr lang="en-US" altLang="zh-CN" dirty="0" smtClean="0"/>
          </a:p>
          <a:p>
            <a:pPr lvl="1"/>
            <a:r>
              <a:rPr lang="zh-CN" altLang="en-US" dirty="0" smtClean="0"/>
              <a:t>而不是基于内建框架容器的话，使用</a:t>
            </a:r>
            <a:r>
              <a:rPr lang="en-US" dirty="0" err="1" smtClean="0"/>
              <a:t>sagemaker.estimator.Estimator</a:t>
            </a:r>
            <a:r>
              <a:rPr lang="zh-CN" altLang="en-US" dirty="0" smtClean="0"/>
              <a:t>没有办法使用上面那些参数。</a:t>
            </a:r>
            <a:endParaRPr lang="en-US" altLang="zh-CN" dirty="0" smtClean="0"/>
          </a:p>
          <a:p>
            <a:pPr lvl="2"/>
            <a:r>
              <a:rPr lang="zh-CN" altLang="en-US" dirty="0" smtClean="0"/>
              <a:t>要实现</a:t>
            </a:r>
            <a:r>
              <a:rPr lang="zh-CN" altLang="en-US" dirty="0"/>
              <a:t>这些</a:t>
            </a:r>
            <a:r>
              <a:rPr lang="zh-CN" altLang="en-US" dirty="0" smtClean="0"/>
              <a:t>功</a:t>
            </a:r>
            <a:r>
              <a:rPr lang="zh-CN" altLang="en-US" dirty="0"/>
              <a:t>能的话，需要自己来打包代码以及依赖并上</a:t>
            </a:r>
            <a:r>
              <a:rPr lang="zh-CN" altLang="en-US" dirty="0" smtClean="0"/>
              <a:t>传，并设置</a:t>
            </a:r>
            <a:r>
              <a:rPr lang="en-US" b="1" dirty="0" err="1" smtClean="0"/>
              <a:t>hyperparameters</a:t>
            </a:r>
            <a:r>
              <a:rPr lang="zh-CN" altLang="en-US" dirty="0" smtClean="0"/>
              <a:t>变量的</a:t>
            </a:r>
            <a:r>
              <a:rPr lang="en-US" dirty="0" err="1" smtClean="0"/>
              <a:t>sagemaker_program</a:t>
            </a:r>
            <a:r>
              <a:rPr lang="zh-CN" altLang="en-US" dirty="0" smtClean="0"/>
              <a:t>和</a:t>
            </a:r>
            <a:r>
              <a:rPr lang="en-US" dirty="0" err="1" smtClean="0"/>
              <a:t>sagemaker_submit_directory</a:t>
            </a:r>
            <a:r>
              <a:rPr lang="zh-CN" altLang="en-US" dirty="0" smtClean="0"/>
              <a:t>参数。</a:t>
            </a:r>
            <a:endParaRPr lang="en-US" altLang="zh-CN" dirty="0" smtClean="0"/>
          </a:p>
          <a:p>
            <a:pPr lvl="2"/>
            <a:r>
              <a:rPr lang="zh-CN" altLang="en-US" b="1" dirty="0"/>
              <a:t>通过设置这两</a:t>
            </a:r>
            <a:r>
              <a:rPr lang="zh-CN" altLang="en-US" b="1" dirty="0" smtClean="0"/>
              <a:t>个</a:t>
            </a:r>
            <a:r>
              <a:rPr lang="en-US" b="1" dirty="0" err="1"/>
              <a:t>sagemaker_program</a:t>
            </a:r>
            <a:r>
              <a:rPr lang="zh-CN" altLang="en-US" dirty="0"/>
              <a:t>和</a:t>
            </a:r>
            <a:r>
              <a:rPr lang="en-US" b="1" dirty="0" err="1"/>
              <a:t>sagemaker_submit_directory</a:t>
            </a:r>
            <a:r>
              <a:rPr lang="zh-CN" altLang="en-US" b="1" dirty="0" smtClean="0"/>
              <a:t>参</a:t>
            </a:r>
            <a:r>
              <a:rPr lang="zh-CN" altLang="en-US" b="1" dirty="0"/>
              <a:t>数，在调试代码的时候只是需要把修改后的代码重新打包上传就可以，而不是每次都</a:t>
            </a:r>
            <a:r>
              <a:rPr lang="en-US" b="1" dirty="0"/>
              <a:t>build </a:t>
            </a:r>
            <a:r>
              <a:rPr lang="en-US" b="1" dirty="0" err="1"/>
              <a:t>dockerfile</a:t>
            </a:r>
            <a:r>
              <a:rPr lang="zh-CN" altLang="en-US" b="1" dirty="0"/>
              <a:t>，很方便也很节省时间</a:t>
            </a:r>
            <a:r>
              <a:rPr lang="zh-CN" altLang="en-US" dirty="0" smtClean="0"/>
              <a:t>。</a:t>
            </a:r>
            <a:endParaRPr lang="en-US" altLang="zh-CN" dirty="0" smtClean="0"/>
          </a:p>
        </p:txBody>
      </p:sp>
    </p:spTree>
    <p:extLst>
      <p:ext uri="{BB962C8B-B14F-4D97-AF65-F5344CB8AC3E}">
        <p14:creationId xmlns:p14="http://schemas.microsoft.com/office/powerpoint/2010/main" val="42507986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fontScale="92500"/>
          </a:bodyPr>
          <a:lstStyle/>
          <a:p>
            <a:r>
              <a:rPr lang="en-US" altLang="zh-CN" dirty="0" err="1"/>
              <a:t>SageMaker</a:t>
            </a:r>
            <a:r>
              <a:rPr lang="zh-CN" altLang="en-US" dirty="0"/>
              <a:t>内建框架的</a:t>
            </a:r>
            <a:r>
              <a:rPr lang="en-US" altLang="zh-CN" dirty="0"/>
              <a:t>estimator</a:t>
            </a:r>
            <a:r>
              <a:rPr lang="zh-CN" altLang="en-US" dirty="0"/>
              <a:t>的父类</a:t>
            </a:r>
            <a:r>
              <a:rPr lang="en-US" dirty="0" err="1"/>
              <a:t>sagemaker.estimator.Framework</a:t>
            </a:r>
            <a:r>
              <a:rPr lang="en-US" dirty="0"/>
              <a:t> </a:t>
            </a:r>
            <a:r>
              <a:rPr lang="zh-CN" altLang="en-US" dirty="0"/>
              <a:t>有些重要的特性是</a:t>
            </a:r>
            <a:r>
              <a:rPr lang="en-US" dirty="0" err="1"/>
              <a:t>sagemaker.estimator.Estimator</a:t>
            </a:r>
            <a:r>
              <a:rPr lang="zh-CN" altLang="en-US" dirty="0"/>
              <a:t>没有的：</a:t>
            </a:r>
            <a:endParaRPr lang="en-US" altLang="zh-CN" dirty="0"/>
          </a:p>
          <a:p>
            <a:pPr lvl="1"/>
            <a:r>
              <a:rPr lang="zh-CN" altLang="en-US" dirty="0" smtClean="0"/>
              <a:t>比如</a:t>
            </a:r>
            <a:r>
              <a:rPr lang="zh-CN" altLang="en-US" b="1" dirty="0" smtClean="0"/>
              <a:t>直</a:t>
            </a:r>
            <a:r>
              <a:rPr lang="zh-CN" altLang="en-US" b="1" dirty="0"/>
              <a:t>接使用</a:t>
            </a:r>
            <a:r>
              <a:rPr lang="en-US" b="1" dirty="0" err="1"/>
              <a:t>git_config</a:t>
            </a:r>
            <a:r>
              <a:rPr lang="zh-CN" altLang="en-US" b="1" dirty="0"/>
              <a:t>来训练</a:t>
            </a:r>
            <a:r>
              <a:rPr lang="en-US" b="1" dirty="0" err="1"/>
              <a:t>git</a:t>
            </a:r>
            <a:r>
              <a:rPr lang="zh-CN" altLang="en-US" b="1" dirty="0"/>
              <a:t>中的代</a:t>
            </a:r>
            <a:r>
              <a:rPr lang="zh-CN" altLang="en-US" b="1" dirty="0" smtClean="0"/>
              <a:t>码</a:t>
            </a:r>
            <a:endParaRPr lang="en-US" altLang="zh-CN" b="1" dirty="0" smtClean="0"/>
          </a:p>
          <a:p>
            <a:r>
              <a:rPr lang="zh-CN" altLang="en-US" dirty="0"/>
              <a:t>能利</a:t>
            </a:r>
            <a:r>
              <a:rPr lang="zh-CN" altLang="en-US" dirty="0" smtClean="0"/>
              <a:t>用经过</a:t>
            </a:r>
            <a:r>
              <a:rPr lang="en-US" altLang="zh-CN" dirty="0" smtClean="0"/>
              <a:t>AWS</a:t>
            </a:r>
            <a:r>
              <a:rPr lang="zh-CN" altLang="en-US" dirty="0" smtClean="0"/>
              <a:t>优化过的深度学习框架</a:t>
            </a:r>
            <a:r>
              <a:rPr lang="en-US" altLang="zh-CN" dirty="0" smtClean="0"/>
              <a:t>container</a:t>
            </a:r>
            <a:endParaRPr lang="en-US" altLang="zh-CN" dirty="0"/>
          </a:p>
          <a:p>
            <a:pPr lvl="1"/>
            <a:r>
              <a:rPr lang="zh-CN" altLang="en-US" dirty="0"/>
              <a:t>这些</a:t>
            </a:r>
            <a:r>
              <a:rPr lang="en-US" altLang="zh-CN" dirty="0" smtClean="0"/>
              <a:t>container</a:t>
            </a:r>
            <a:r>
              <a:rPr lang="zh-CN" altLang="en-US" dirty="0"/>
              <a:t>一个主要的好处就是</a:t>
            </a:r>
            <a:r>
              <a:rPr lang="zh-CN" altLang="en-US" b="1" dirty="0"/>
              <a:t>训练速度</a:t>
            </a:r>
            <a:r>
              <a:rPr lang="en-US" altLang="zh-CN" b="1" dirty="0"/>
              <a:t>/</a:t>
            </a:r>
            <a:r>
              <a:rPr lang="zh-CN" altLang="en-US" b="1" dirty="0"/>
              <a:t>加速比</a:t>
            </a:r>
            <a:r>
              <a:rPr lang="en-US" altLang="zh-CN" b="1" dirty="0"/>
              <a:t>/</a:t>
            </a:r>
            <a:r>
              <a:rPr lang="zh-CN" altLang="en-US" b="1" dirty="0"/>
              <a:t>可扩展率要好于原生的</a:t>
            </a:r>
            <a:r>
              <a:rPr lang="en-US" altLang="zh-CN" b="1" dirty="0"/>
              <a:t>deep learning </a:t>
            </a:r>
            <a:r>
              <a:rPr lang="zh-CN" altLang="en-US" b="1" dirty="0"/>
              <a:t>框架</a:t>
            </a:r>
            <a:r>
              <a:rPr lang="zh-CN" altLang="en-US" dirty="0"/>
              <a:t>。</a:t>
            </a:r>
            <a:endParaRPr lang="en-US" altLang="zh-CN" dirty="0"/>
          </a:p>
          <a:p>
            <a:r>
              <a:rPr lang="zh-CN" altLang="en-US" dirty="0" smtClean="0"/>
              <a:t>使用</a:t>
            </a:r>
            <a:r>
              <a:rPr lang="en-US" altLang="zh-CN" dirty="0" err="1" smtClean="0"/>
              <a:t>Sagemaker</a:t>
            </a:r>
            <a:r>
              <a:rPr lang="zh-CN" altLang="en-US" dirty="0" smtClean="0"/>
              <a:t>内建框架来做</a:t>
            </a:r>
            <a:r>
              <a:rPr lang="en-US" altLang="zh-CN" dirty="0" smtClean="0"/>
              <a:t>online serving</a:t>
            </a:r>
            <a:r>
              <a:rPr lang="zh-CN" altLang="en-US" dirty="0" smtClean="0"/>
              <a:t>的时候，如果需要安装一些第三方依赖包，可以使用</a:t>
            </a:r>
            <a:r>
              <a:rPr lang="en-US" altLang="zh-CN" dirty="0" smtClean="0"/>
              <a:t>requirements.txt</a:t>
            </a:r>
            <a:r>
              <a:rPr lang="zh-CN" altLang="en-US" dirty="0" smtClean="0"/>
              <a:t>文件。</a:t>
            </a:r>
            <a:endParaRPr lang="en-US" altLang="zh-CN" dirty="0" smtClean="0"/>
          </a:p>
          <a:p>
            <a:pPr lvl="1"/>
            <a:r>
              <a:rPr lang="zh-CN" altLang="en-US" dirty="0" smtClean="0"/>
              <a:t>在</a:t>
            </a:r>
            <a:r>
              <a:rPr lang="en-US" altLang="zh-CN" dirty="0" smtClean="0"/>
              <a:t>requirements.txt</a:t>
            </a:r>
            <a:r>
              <a:rPr lang="zh-CN" altLang="en-US" dirty="0" smtClean="0"/>
              <a:t>中指定需要安装的包和版本（比如</a:t>
            </a:r>
            <a:r>
              <a:rPr lang="en-US" altLang="zh-CN" dirty="0" err="1"/>
              <a:t>gluoncv</a:t>
            </a:r>
            <a:r>
              <a:rPr lang="en-US" altLang="zh-CN" dirty="0"/>
              <a:t>==</a:t>
            </a:r>
            <a:r>
              <a:rPr lang="en-US" altLang="zh-CN" dirty="0" smtClean="0"/>
              <a:t>0.6.0</a:t>
            </a:r>
            <a:r>
              <a:rPr lang="zh-CN" altLang="en-US" dirty="0" smtClean="0"/>
              <a:t>），并和</a:t>
            </a:r>
            <a:r>
              <a:rPr lang="en-US" altLang="zh-CN" dirty="0" err="1" smtClean="0"/>
              <a:t>entrypoint</a:t>
            </a:r>
            <a:r>
              <a:rPr lang="zh-CN" altLang="en-US" dirty="0" smtClean="0"/>
              <a:t>对应的代码放在同一级目录，最后指定参数</a:t>
            </a:r>
            <a:r>
              <a:rPr lang="en-US" altLang="zh-CN" dirty="0" err="1" smtClean="0"/>
              <a:t>source_dir</a:t>
            </a:r>
            <a:r>
              <a:rPr lang="zh-CN" altLang="en-US" dirty="0" smtClean="0"/>
              <a:t>为这个目录。</a:t>
            </a:r>
            <a:endParaRPr lang="en-US" altLang="zh-CN" dirty="0" smtClean="0"/>
          </a:p>
          <a:p>
            <a:pPr lvl="1"/>
            <a:r>
              <a:rPr lang="en-US" altLang="zh-CN" dirty="0" err="1" smtClean="0"/>
              <a:t>Sagemaker</a:t>
            </a:r>
            <a:r>
              <a:rPr lang="zh-CN" altLang="en-US" dirty="0" smtClean="0"/>
              <a:t>会</a:t>
            </a:r>
            <a:r>
              <a:rPr lang="zh-CN" altLang="en-US" dirty="0"/>
              <a:t>自动在这个路径下搜索这个名字并执</a:t>
            </a:r>
            <a:r>
              <a:rPr lang="zh-CN" altLang="en-US" dirty="0" smtClean="0"/>
              <a:t>行相应的安装。</a:t>
            </a:r>
            <a:endParaRPr lang="en-US" dirty="0"/>
          </a:p>
        </p:txBody>
      </p:sp>
    </p:spTree>
    <p:extLst>
      <p:ext uri="{BB962C8B-B14F-4D97-AF65-F5344CB8AC3E}">
        <p14:creationId xmlns:p14="http://schemas.microsoft.com/office/powerpoint/2010/main" val="3088897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en-US" altLang="zh-CN" dirty="0" smtClean="0"/>
              <a:t>Tips</a:t>
            </a:r>
            <a:r>
              <a:rPr lang="zh-CN" altLang="en-US" dirty="0" smtClean="0"/>
              <a:t>：</a:t>
            </a:r>
            <a:endParaRPr lang="en-US" altLang="zh-CN" dirty="0" smtClean="0"/>
          </a:p>
          <a:p>
            <a:pPr lvl="1"/>
            <a:r>
              <a:rPr lang="zh-CN" altLang="en-US" dirty="0" smtClean="0"/>
              <a:t>基于</a:t>
            </a:r>
            <a:r>
              <a:rPr lang="en-US" altLang="zh-CN" dirty="0" err="1" smtClean="0"/>
              <a:t>Sagemaker</a:t>
            </a:r>
            <a:r>
              <a:rPr lang="zh-CN" altLang="en-US" dirty="0" smtClean="0"/>
              <a:t>内建的</a:t>
            </a:r>
            <a:r>
              <a:rPr lang="en-US" altLang="zh-CN" dirty="0" smtClean="0"/>
              <a:t>TF training container </a:t>
            </a:r>
            <a:r>
              <a:rPr lang="en-US" altLang="zh-CN" dirty="0" err="1" smtClean="0"/>
              <a:t>img</a:t>
            </a:r>
            <a:r>
              <a:rPr lang="zh-CN" altLang="en-US" dirty="0" smtClean="0"/>
              <a:t>，但是想替换为</a:t>
            </a:r>
            <a:r>
              <a:rPr lang="en-US" altLang="zh-CN" dirty="0" smtClean="0"/>
              <a:t>native</a:t>
            </a:r>
            <a:r>
              <a:rPr lang="zh-CN" altLang="en-US" dirty="0" smtClean="0"/>
              <a:t>的</a:t>
            </a:r>
            <a:r>
              <a:rPr lang="en-US" altLang="zh-CN" dirty="0" smtClean="0"/>
              <a:t>TF</a:t>
            </a:r>
            <a:r>
              <a:rPr lang="zh-CN" altLang="en-US" dirty="0" smtClean="0"/>
              <a:t>某个版本，如何方便的做？</a:t>
            </a:r>
            <a:endParaRPr lang="en-US" altLang="zh-CN" dirty="0" smtClean="0"/>
          </a:p>
          <a:p>
            <a:pPr lvl="2"/>
            <a:r>
              <a:rPr lang="zh-CN" altLang="en-US" dirty="0" smtClean="0"/>
              <a:t>使用</a:t>
            </a:r>
            <a:r>
              <a:rPr lang="en-US" altLang="zh-CN" dirty="0" smtClean="0"/>
              <a:t>requirements.txt</a:t>
            </a:r>
            <a:r>
              <a:rPr lang="zh-CN" altLang="en-US" dirty="0" smtClean="0"/>
              <a:t>文件来安装</a:t>
            </a:r>
            <a:r>
              <a:rPr lang="en-US" altLang="zh-CN" dirty="0" smtClean="0"/>
              <a:t>native TF</a:t>
            </a:r>
            <a:r>
              <a:rPr lang="zh-CN" altLang="en-US" dirty="0" smtClean="0"/>
              <a:t>可以吗？</a:t>
            </a:r>
            <a:endParaRPr lang="en-US" altLang="zh-CN" dirty="0" smtClean="0"/>
          </a:p>
          <a:p>
            <a:pPr lvl="3"/>
            <a:r>
              <a:rPr lang="zh-CN" altLang="en-US" dirty="0"/>
              <a:t>经</a:t>
            </a:r>
            <a:r>
              <a:rPr lang="zh-CN" altLang="en-US" dirty="0" smtClean="0"/>
              <a:t>过测试不可以。</a:t>
            </a:r>
            <a:endParaRPr lang="en-US" altLang="zh-CN" dirty="0" smtClean="0"/>
          </a:p>
          <a:p>
            <a:pPr lvl="2"/>
            <a:r>
              <a:rPr lang="zh-CN" altLang="en-US" b="1" dirty="0"/>
              <a:t>建</a:t>
            </a:r>
            <a:r>
              <a:rPr lang="zh-CN" altLang="en-US" b="1" dirty="0" smtClean="0"/>
              <a:t>议的方式是使用</a:t>
            </a:r>
            <a:r>
              <a:rPr lang="en-US" altLang="zh-CN" b="1" dirty="0" smtClean="0"/>
              <a:t>shell</a:t>
            </a:r>
            <a:r>
              <a:rPr lang="zh-CN" altLang="en-US" b="1" dirty="0" smtClean="0"/>
              <a:t>脚本作为</a:t>
            </a:r>
            <a:r>
              <a:rPr lang="en-US" altLang="zh-CN" b="1" dirty="0" smtClean="0"/>
              <a:t>user </a:t>
            </a:r>
            <a:r>
              <a:rPr lang="en-US" altLang="zh-CN" b="1" dirty="0" err="1" smtClean="0"/>
              <a:t>entrypoint</a:t>
            </a:r>
            <a:r>
              <a:rPr lang="zh-CN" altLang="en-US" b="1" dirty="0" smtClean="0"/>
              <a:t>的入口，</a:t>
            </a:r>
            <a:r>
              <a:rPr lang="en-US" altLang="zh-CN" b="1" dirty="0" smtClean="0"/>
              <a:t>shell</a:t>
            </a:r>
            <a:r>
              <a:rPr lang="zh-CN" altLang="en-US" b="1" dirty="0" smtClean="0"/>
              <a:t>脚本的参考实现如下</a:t>
            </a:r>
            <a:r>
              <a:rPr lang="zh-CN" altLang="en-US" dirty="0" smtClean="0"/>
              <a:t>：</a:t>
            </a:r>
            <a:endParaRPr lang="en-US" altLang="zh-CN" dirty="0" smtClean="0"/>
          </a:p>
          <a:p>
            <a:pPr lvl="3"/>
            <a:endParaRPr lang="en-US" dirty="0"/>
          </a:p>
        </p:txBody>
      </p:sp>
      <p:pic>
        <p:nvPicPr>
          <p:cNvPr id="5" name="Picture 4"/>
          <p:cNvPicPr>
            <a:picLocks noChangeAspect="1"/>
          </p:cNvPicPr>
          <p:nvPr/>
        </p:nvPicPr>
        <p:blipFill>
          <a:blip r:embed="rId2"/>
          <a:stretch>
            <a:fillRect/>
          </a:stretch>
        </p:blipFill>
        <p:spPr>
          <a:xfrm>
            <a:off x="2722901" y="4159536"/>
            <a:ext cx="6660942" cy="1867526"/>
          </a:xfrm>
          <a:prstGeom prst="rect">
            <a:avLst/>
          </a:prstGeom>
        </p:spPr>
      </p:pic>
    </p:spTree>
    <p:extLst>
      <p:ext uri="{BB962C8B-B14F-4D97-AF65-F5344CB8AC3E}">
        <p14:creationId xmlns:p14="http://schemas.microsoft.com/office/powerpoint/2010/main" val="369390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52861"/>
          </a:xfrm>
        </p:spPr>
        <p:txBody>
          <a:bodyPr>
            <a:normAutofit/>
          </a:bodyPr>
          <a:lstStyle/>
          <a:p>
            <a:r>
              <a:rPr lang="zh-CN" altLang="en-US" dirty="0"/>
              <a:t>如何选</a:t>
            </a:r>
            <a:r>
              <a:rPr lang="zh-CN" altLang="en-US" dirty="0" smtClean="0"/>
              <a:t>择</a:t>
            </a:r>
            <a:r>
              <a:rPr lang="en-US" altLang="zh-CN" dirty="0" smtClean="0"/>
              <a:t>BYOS or BYOC</a:t>
            </a:r>
            <a:r>
              <a:rPr lang="zh-CN" altLang="en-US" dirty="0" smtClean="0"/>
              <a:t>？</a:t>
            </a:r>
            <a:endParaRPr lang="en-US" dirty="0"/>
          </a:p>
        </p:txBody>
      </p:sp>
      <p:sp>
        <p:nvSpPr>
          <p:cNvPr id="3" name="Content Placeholder 2"/>
          <p:cNvSpPr>
            <a:spLocks noGrp="1"/>
          </p:cNvSpPr>
          <p:nvPr>
            <p:ph idx="1"/>
          </p:nvPr>
        </p:nvSpPr>
        <p:spPr>
          <a:xfrm>
            <a:off x="838200" y="1999354"/>
            <a:ext cx="10515600" cy="4530298"/>
          </a:xfrm>
        </p:spPr>
        <p:txBody>
          <a:bodyPr>
            <a:normAutofit fontScale="92500" lnSpcReduction="10000"/>
          </a:bodyPr>
          <a:lstStyle/>
          <a:p>
            <a:r>
              <a:rPr lang="zh-CN" altLang="en-US" b="1" dirty="0" smtClean="0"/>
              <a:t>总的来说，优先看</a:t>
            </a:r>
            <a:r>
              <a:rPr lang="en-US" altLang="zh-CN" b="1" dirty="0" smtClean="0"/>
              <a:t>BYOS</a:t>
            </a:r>
            <a:r>
              <a:rPr lang="zh-CN" altLang="en-US" b="1" dirty="0" smtClean="0"/>
              <a:t>是否能满足需求。</a:t>
            </a:r>
            <a:endParaRPr lang="en-US" b="1" dirty="0" smtClean="0"/>
          </a:p>
          <a:p>
            <a:pPr lvl="1"/>
            <a:r>
              <a:rPr lang="en-US" dirty="0" smtClean="0"/>
              <a:t>BYOS</a:t>
            </a:r>
            <a:r>
              <a:rPr lang="zh-CN" altLang="en-US" dirty="0"/>
              <a:t>相对于</a:t>
            </a:r>
            <a:r>
              <a:rPr lang="en-US" dirty="0"/>
              <a:t>BYOC</a:t>
            </a:r>
            <a:r>
              <a:rPr lang="zh-CN" altLang="en-US" dirty="0"/>
              <a:t>要容</a:t>
            </a:r>
            <a:r>
              <a:rPr lang="zh-CN" altLang="en-US" dirty="0" smtClean="0"/>
              <a:t>易，需要迁移到</a:t>
            </a:r>
            <a:r>
              <a:rPr lang="en-US" altLang="zh-CN" dirty="0" err="1" smtClean="0"/>
              <a:t>SageMaker</a:t>
            </a:r>
            <a:r>
              <a:rPr lang="zh-CN" altLang="en-US" dirty="0" smtClean="0"/>
              <a:t>的工作量也少。</a:t>
            </a:r>
            <a:endParaRPr lang="en-US" altLang="zh-CN" dirty="0" smtClean="0"/>
          </a:p>
          <a:p>
            <a:r>
              <a:rPr lang="zh-CN" altLang="en-US" dirty="0"/>
              <a:t>选择</a:t>
            </a:r>
            <a:r>
              <a:rPr lang="en-US" altLang="zh-CN" dirty="0" smtClean="0"/>
              <a:t>BYOC</a:t>
            </a:r>
            <a:r>
              <a:rPr lang="zh-CN" altLang="en-US" dirty="0" smtClean="0"/>
              <a:t>的场景：</a:t>
            </a:r>
            <a:endParaRPr lang="en-US" altLang="zh-CN" dirty="0" smtClean="0"/>
          </a:p>
          <a:p>
            <a:pPr lvl="1"/>
            <a:r>
              <a:rPr lang="zh-CN" altLang="en-US" b="1" dirty="0"/>
              <a:t>技术角</a:t>
            </a:r>
            <a:r>
              <a:rPr lang="zh-CN" altLang="en-US" b="1" dirty="0" smtClean="0"/>
              <a:t>度：</a:t>
            </a:r>
            <a:endParaRPr lang="en-US" altLang="zh-CN" b="1" dirty="0" smtClean="0"/>
          </a:p>
          <a:p>
            <a:pPr lvl="2"/>
            <a:r>
              <a:rPr lang="zh-CN" altLang="en-US" smtClean="0"/>
              <a:t>设</a:t>
            </a:r>
            <a:r>
              <a:rPr lang="zh-CN" altLang="en-US" dirty="0" smtClean="0"/>
              <a:t>置推理服务器的一些参数</a:t>
            </a:r>
            <a:endParaRPr lang="en-US" altLang="zh-CN" dirty="0" smtClean="0"/>
          </a:p>
          <a:p>
            <a:pPr lvl="3"/>
            <a:r>
              <a:rPr lang="zh-CN" altLang="en-US" dirty="0"/>
              <a:t>比</a:t>
            </a:r>
            <a:r>
              <a:rPr lang="zh-CN" altLang="en-US" dirty="0" smtClean="0"/>
              <a:t>如设置</a:t>
            </a:r>
            <a:r>
              <a:rPr lang="en-US" altLang="zh-CN" dirty="0" smtClean="0"/>
              <a:t>TFS</a:t>
            </a:r>
            <a:r>
              <a:rPr lang="zh-CN" altLang="en-US" dirty="0" smtClean="0"/>
              <a:t>的</a:t>
            </a:r>
            <a:r>
              <a:rPr lang="en-US" dirty="0" err="1" smtClean="0"/>
              <a:t>intra_op_parallelism_threads</a:t>
            </a:r>
            <a:r>
              <a:rPr lang="zh-CN" altLang="en-US" dirty="0" smtClean="0"/>
              <a:t>和</a:t>
            </a:r>
            <a:r>
              <a:rPr lang="en-US" dirty="0" err="1" smtClean="0"/>
              <a:t>inter_op_parallelism_threads</a:t>
            </a:r>
            <a:r>
              <a:rPr lang="zh-CN" altLang="en-US" dirty="0" smtClean="0"/>
              <a:t>。</a:t>
            </a:r>
            <a:endParaRPr lang="en-US" altLang="zh-CN" dirty="0" smtClean="0"/>
          </a:p>
          <a:p>
            <a:pPr lvl="1"/>
            <a:r>
              <a:rPr lang="zh-CN" altLang="en-US" b="1" dirty="0"/>
              <a:t>非技</a:t>
            </a:r>
            <a:r>
              <a:rPr lang="zh-CN" altLang="en-US" b="1" dirty="0" smtClean="0"/>
              <a:t>术角度：</a:t>
            </a:r>
            <a:endParaRPr lang="en-US" altLang="zh-CN" b="1" dirty="0" smtClean="0"/>
          </a:p>
          <a:p>
            <a:pPr lvl="2"/>
            <a:r>
              <a:rPr lang="en-US" altLang="zh-CN" dirty="0" smtClean="0"/>
              <a:t>BYOC</a:t>
            </a:r>
            <a:r>
              <a:rPr lang="zh-CN" altLang="en-US" dirty="0"/>
              <a:t>一次</a:t>
            </a:r>
            <a:r>
              <a:rPr lang="zh-CN" altLang="en-US" dirty="0" smtClean="0"/>
              <a:t>性安装了相关的软件包，</a:t>
            </a:r>
            <a:r>
              <a:rPr lang="en-US" altLang="zh-CN" dirty="0" smtClean="0"/>
              <a:t>BYOS</a:t>
            </a:r>
            <a:r>
              <a:rPr lang="zh-CN" altLang="en-US" dirty="0" smtClean="0"/>
              <a:t>每次都有安装软件包的过程；</a:t>
            </a:r>
            <a:endParaRPr lang="en-US" altLang="zh-CN" dirty="0" smtClean="0"/>
          </a:p>
          <a:p>
            <a:pPr lvl="2"/>
            <a:r>
              <a:rPr lang="zh-CN" altLang="en-US" dirty="0"/>
              <a:t>有</a:t>
            </a:r>
            <a:r>
              <a:rPr lang="zh-CN" altLang="en-US" dirty="0" smtClean="0"/>
              <a:t>些客户习惯使用基于</a:t>
            </a:r>
            <a:r>
              <a:rPr lang="en-US" altLang="zh-CN" dirty="0" err="1" smtClean="0"/>
              <a:t>docker</a:t>
            </a:r>
            <a:r>
              <a:rPr lang="en-US" altLang="zh-CN" dirty="0" smtClean="0"/>
              <a:t> image</a:t>
            </a:r>
            <a:r>
              <a:rPr lang="zh-CN" altLang="en-US" dirty="0" smtClean="0"/>
              <a:t>的容器跑</a:t>
            </a:r>
            <a:r>
              <a:rPr lang="en-US" altLang="zh-CN" dirty="0" smtClean="0"/>
              <a:t>ML</a:t>
            </a:r>
            <a:r>
              <a:rPr lang="zh-CN" altLang="en-US" dirty="0" smtClean="0"/>
              <a:t>，那么</a:t>
            </a:r>
            <a:r>
              <a:rPr lang="en-US" altLang="zh-CN" dirty="0" smtClean="0"/>
              <a:t>BYOC</a:t>
            </a:r>
            <a:r>
              <a:rPr lang="zh-CN" altLang="en-US" dirty="0" smtClean="0"/>
              <a:t>可能对他们来说比较容易过渡。</a:t>
            </a:r>
            <a:endParaRPr lang="en-US" altLang="zh-CN" dirty="0" smtClean="0"/>
          </a:p>
          <a:p>
            <a:pPr lvl="2"/>
            <a:r>
              <a:rPr lang="zh-CN" altLang="en-US" dirty="0"/>
              <a:t>有</a:t>
            </a:r>
            <a:r>
              <a:rPr lang="zh-CN" altLang="en-US" dirty="0" smtClean="0"/>
              <a:t>些客户代码分为两部分：底层基础平台级别代码，上层用户定制代码。</a:t>
            </a:r>
            <a:endParaRPr lang="en-US" altLang="zh-CN" dirty="0" smtClean="0"/>
          </a:p>
          <a:p>
            <a:pPr lvl="3"/>
            <a:r>
              <a:rPr lang="zh-CN" altLang="en-US" dirty="0" smtClean="0"/>
              <a:t>底层代码打包为</a:t>
            </a:r>
            <a:r>
              <a:rPr lang="en-US" altLang="zh-CN" dirty="0" err="1" smtClean="0"/>
              <a:t>docker</a:t>
            </a:r>
            <a:r>
              <a:rPr lang="en-US" altLang="zh-CN" dirty="0" smtClean="0"/>
              <a:t> image</a:t>
            </a:r>
            <a:r>
              <a:rPr lang="zh-CN" altLang="en-US" dirty="0" smtClean="0"/>
              <a:t>并</a:t>
            </a:r>
            <a:r>
              <a:rPr lang="en-US" altLang="zh-CN" dirty="0" smtClean="0"/>
              <a:t>push</a:t>
            </a:r>
            <a:r>
              <a:rPr lang="zh-CN" altLang="en-US" dirty="0" smtClean="0"/>
              <a:t>到</a:t>
            </a:r>
            <a:r>
              <a:rPr lang="en-US" altLang="zh-CN" dirty="0" smtClean="0"/>
              <a:t>ECR</a:t>
            </a:r>
            <a:r>
              <a:rPr lang="zh-CN" altLang="en-US" dirty="0" smtClean="0"/>
              <a:t>以</a:t>
            </a:r>
            <a:r>
              <a:rPr lang="en-US" altLang="zh-CN" dirty="0" smtClean="0"/>
              <a:t>BYOC</a:t>
            </a:r>
            <a:r>
              <a:rPr lang="zh-CN" altLang="en-US" dirty="0" smtClean="0"/>
              <a:t>方式跑通。</a:t>
            </a:r>
            <a:endParaRPr lang="en-US" altLang="zh-CN" dirty="0" smtClean="0"/>
          </a:p>
          <a:p>
            <a:pPr lvl="3"/>
            <a:r>
              <a:rPr lang="zh-CN" altLang="en-US" dirty="0" smtClean="0"/>
              <a:t>上层客户</a:t>
            </a:r>
            <a:r>
              <a:rPr lang="zh-CN" altLang="en-US" dirty="0"/>
              <a:t>代</a:t>
            </a:r>
            <a:r>
              <a:rPr lang="zh-CN" altLang="en-US" dirty="0" smtClean="0"/>
              <a:t>码用</a:t>
            </a:r>
            <a:r>
              <a:rPr lang="en-US" altLang="zh-CN" dirty="0" smtClean="0"/>
              <a:t>BYOS</a:t>
            </a:r>
            <a:r>
              <a:rPr lang="zh-CN" altLang="en-US" dirty="0" smtClean="0"/>
              <a:t>方式，指定</a:t>
            </a:r>
            <a:r>
              <a:rPr lang="en-US" altLang="zh-CN" dirty="0" err="1" smtClean="0"/>
              <a:t>docker</a:t>
            </a:r>
            <a:r>
              <a:rPr lang="en-US" altLang="zh-CN" dirty="0" smtClean="0"/>
              <a:t> image</a:t>
            </a:r>
            <a:r>
              <a:rPr lang="zh-CN" altLang="en-US" dirty="0" smtClean="0"/>
              <a:t>为上面打包好的</a:t>
            </a:r>
            <a:r>
              <a:rPr lang="en-US" altLang="zh-CN" dirty="0" smtClean="0"/>
              <a:t>image</a:t>
            </a:r>
            <a:r>
              <a:rPr lang="zh-CN" altLang="en-US" dirty="0" smtClean="0"/>
              <a:t>。</a:t>
            </a:r>
            <a:endParaRPr lang="en-US" altLang="zh-CN" dirty="0" smtClean="0"/>
          </a:p>
          <a:p>
            <a:pPr lvl="3"/>
            <a:r>
              <a:rPr lang="zh-CN" altLang="en-US" b="1" dirty="0"/>
              <a:t>好</a:t>
            </a:r>
            <a:r>
              <a:rPr lang="zh-CN" altLang="en-US" b="1" dirty="0" smtClean="0"/>
              <a:t>处是代码管理分离，不会发生纯</a:t>
            </a:r>
            <a:r>
              <a:rPr lang="en-US" altLang="zh-CN" b="1" dirty="0" smtClean="0"/>
              <a:t>BYOS</a:t>
            </a:r>
            <a:r>
              <a:rPr lang="zh-CN" altLang="en-US" b="1" dirty="0" smtClean="0"/>
              <a:t>方式上层客户误修改底层代码的问题。</a:t>
            </a:r>
            <a:endParaRPr lang="en-US" altLang="zh-CN" b="1" dirty="0" smtClean="0"/>
          </a:p>
        </p:txBody>
      </p:sp>
    </p:spTree>
    <p:extLst>
      <p:ext uri="{BB962C8B-B14F-4D97-AF65-F5344CB8AC3E}">
        <p14:creationId xmlns:p14="http://schemas.microsoft.com/office/powerpoint/2010/main" val="21665088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如果你使用的是如下的框架：</a:t>
            </a:r>
            <a:r>
              <a:rPr lang="en-US" dirty="0" err="1"/>
              <a:t>TensorFlow</a:t>
            </a:r>
            <a:r>
              <a:rPr lang="en-US" dirty="0"/>
              <a:t>, </a:t>
            </a:r>
            <a:r>
              <a:rPr lang="en-US" dirty="0" err="1"/>
              <a:t>MXNet</a:t>
            </a:r>
            <a:r>
              <a:rPr lang="en-US" dirty="0"/>
              <a:t>, </a:t>
            </a:r>
            <a:r>
              <a:rPr lang="en-US" dirty="0" err="1"/>
              <a:t>PyTorch</a:t>
            </a:r>
            <a:r>
              <a:rPr lang="en-US" dirty="0"/>
              <a:t>, </a:t>
            </a:r>
            <a:r>
              <a:rPr lang="en-US" dirty="0" err="1"/>
              <a:t>Chainer</a:t>
            </a:r>
            <a:r>
              <a:rPr lang="en-US" dirty="0"/>
              <a:t>, </a:t>
            </a:r>
            <a:r>
              <a:rPr lang="en-US" dirty="0" err="1"/>
              <a:t>S</a:t>
            </a:r>
            <a:r>
              <a:rPr lang="en-US" altLang="zh-CN" dirty="0" err="1"/>
              <a:t>k</a:t>
            </a:r>
            <a:r>
              <a:rPr lang="en-US" dirty="0" err="1"/>
              <a:t>learn</a:t>
            </a:r>
            <a:r>
              <a:rPr lang="zh-CN" altLang="en-US" dirty="0"/>
              <a:t>，</a:t>
            </a:r>
            <a:r>
              <a:rPr lang="en-US" altLang="zh-CN" dirty="0" err="1"/>
              <a:t>Xgboost</a:t>
            </a:r>
            <a:r>
              <a:rPr lang="zh-CN" altLang="en-US" dirty="0"/>
              <a:t>这些框架，尽量使用</a:t>
            </a:r>
            <a:r>
              <a:rPr lang="en-US" dirty="0"/>
              <a:t>BYOS</a:t>
            </a:r>
            <a:r>
              <a:rPr lang="zh-CN" altLang="en-US" dirty="0"/>
              <a:t>。</a:t>
            </a:r>
            <a:endParaRPr lang="en-US" altLang="zh-CN" dirty="0"/>
          </a:p>
          <a:p>
            <a:r>
              <a:rPr lang="zh-CN" altLang="en-US" dirty="0" smtClean="0"/>
              <a:t>即</a:t>
            </a:r>
            <a:r>
              <a:rPr lang="zh-CN" altLang="en-US" dirty="0"/>
              <a:t>使需要的依赖包或者依赖包的版本是</a:t>
            </a:r>
            <a:r>
              <a:rPr lang="en-US" dirty="0" err="1"/>
              <a:t>Sagemaker</a:t>
            </a:r>
            <a:r>
              <a:rPr lang="zh-CN" altLang="en-US" dirty="0"/>
              <a:t>的内建框架中没有的，也可以使用</a:t>
            </a:r>
            <a:r>
              <a:rPr lang="en-US" altLang="zh-CN" dirty="0"/>
              <a:t>BYOS</a:t>
            </a:r>
            <a:r>
              <a:rPr lang="zh-CN" altLang="en-US" dirty="0"/>
              <a:t>：</a:t>
            </a:r>
            <a:endParaRPr lang="en-US" altLang="zh-CN" dirty="0"/>
          </a:p>
          <a:p>
            <a:pPr lvl="1"/>
            <a:r>
              <a:rPr lang="zh-CN" altLang="en-US" dirty="0"/>
              <a:t>或者通过</a:t>
            </a:r>
            <a:r>
              <a:rPr lang="en-US" b="1" dirty="0" err="1"/>
              <a:t>requirements_file</a:t>
            </a:r>
            <a:r>
              <a:rPr lang="en-US" dirty="0"/>
              <a:t> </a:t>
            </a:r>
            <a:r>
              <a:rPr lang="zh-CN" altLang="en-US" dirty="0"/>
              <a:t>参数指向</a:t>
            </a:r>
            <a:r>
              <a:rPr lang="en-US" altLang="zh-CN" dirty="0"/>
              <a:t>requirement.txt</a:t>
            </a:r>
            <a:r>
              <a:rPr lang="zh-CN" altLang="en-US" dirty="0"/>
              <a:t>；</a:t>
            </a:r>
            <a:endParaRPr lang="en-US" altLang="zh-CN" dirty="0"/>
          </a:p>
          <a:p>
            <a:pPr lvl="1"/>
            <a:r>
              <a:rPr lang="zh-CN" altLang="en-US" b="1" dirty="0"/>
              <a:t>更建议的方式是利用</a:t>
            </a:r>
            <a:r>
              <a:rPr lang="en-US" altLang="zh-CN" b="1" dirty="0"/>
              <a:t>shell</a:t>
            </a:r>
            <a:r>
              <a:rPr lang="zh-CN" altLang="en-US" b="1" dirty="0"/>
              <a:t>脚本作为</a:t>
            </a:r>
            <a:r>
              <a:rPr lang="en-US" altLang="zh-CN" b="1" dirty="0" err="1"/>
              <a:t>entry_point</a:t>
            </a:r>
            <a:r>
              <a:rPr lang="zh-CN" altLang="en-US" b="1" dirty="0"/>
              <a:t>来安装依赖包并最后调用你自己的</a:t>
            </a:r>
            <a:r>
              <a:rPr lang="en-US" altLang="zh-CN" b="1" dirty="0"/>
              <a:t>python</a:t>
            </a:r>
            <a:r>
              <a:rPr lang="zh-CN" altLang="en-US" b="1" dirty="0"/>
              <a:t>脚本并传递所有参数</a:t>
            </a:r>
            <a:r>
              <a:rPr lang="zh-CN" altLang="en-US" dirty="0"/>
              <a:t>。</a:t>
            </a:r>
            <a:endParaRPr lang="en-US" altLang="zh-CN" dirty="0"/>
          </a:p>
          <a:p>
            <a:r>
              <a:rPr lang="zh-CN" altLang="en-US" dirty="0" smtClean="0"/>
              <a:t>如果选择了</a:t>
            </a:r>
            <a:r>
              <a:rPr lang="en-US" dirty="0" smtClean="0"/>
              <a:t>BYOC</a:t>
            </a:r>
            <a:r>
              <a:rPr lang="zh-CN" altLang="en-US" dirty="0" smtClean="0"/>
              <a:t>，</a:t>
            </a:r>
            <a:r>
              <a:rPr lang="zh-CN" altLang="en-US" dirty="0"/>
              <a:t>优先考虑基于</a:t>
            </a:r>
            <a:r>
              <a:rPr lang="en-US" altLang="zh-CN" dirty="0" err="1"/>
              <a:t>S</a:t>
            </a:r>
            <a:r>
              <a:rPr lang="en-US" dirty="0" err="1"/>
              <a:t>age</a:t>
            </a:r>
            <a:r>
              <a:rPr lang="en-US" altLang="zh-CN" dirty="0" err="1"/>
              <a:t>M</a:t>
            </a:r>
            <a:r>
              <a:rPr lang="en-US" dirty="0" err="1"/>
              <a:t>aker</a:t>
            </a:r>
            <a:r>
              <a:rPr lang="zh-CN" altLang="en-US" dirty="0"/>
              <a:t>内建的框架容器来扩展。</a:t>
            </a:r>
            <a:endParaRPr lang="en-US" altLang="zh-CN" dirty="0"/>
          </a:p>
          <a:p>
            <a:pPr lvl="1"/>
            <a:r>
              <a:rPr lang="zh-CN" altLang="en-US" dirty="0"/>
              <a:t>如果是某个具体支持的内建框架，即使</a:t>
            </a:r>
            <a:r>
              <a:rPr lang="en-US" altLang="zh-CN" dirty="0"/>
              <a:t>BYOC</a:t>
            </a:r>
            <a:r>
              <a:rPr lang="zh-CN" altLang="en-US" dirty="0"/>
              <a:t>，也尽量用该框架对应的</a:t>
            </a:r>
            <a:r>
              <a:rPr lang="en-US" altLang="zh-CN" dirty="0" err="1"/>
              <a:t>SageMaker</a:t>
            </a:r>
            <a:r>
              <a:rPr lang="en-US" altLang="zh-CN" dirty="0"/>
              <a:t> high level estimator API</a:t>
            </a:r>
            <a:r>
              <a:rPr lang="zh-CN" altLang="en-US" dirty="0"/>
              <a:t>。</a:t>
            </a:r>
            <a:endParaRPr lang="en-US" altLang="zh-CN" dirty="0"/>
          </a:p>
          <a:p>
            <a:pPr lvl="1"/>
            <a:r>
              <a:rPr lang="zh-CN" altLang="en-US" dirty="0"/>
              <a:t>如果是</a:t>
            </a:r>
            <a:r>
              <a:rPr lang="en-US" altLang="zh-CN" dirty="0"/>
              <a:t>BYOC</a:t>
            </a:r>
            <a:r>
              <a:rPr lang="zh-CN" altLang="en-US" dirty="0"/>
              <a:t>并且不是</a:t>
            </a:r>
            <a:r>
              <a:rPr lang="en-US" altLang="zh-CN" dirty="0" err="1"/>
              <a:t>SageMaker</a:t>
            </a:r>
            <a:r>
              <a:rPr lang="zh-CN" altLang="en-US" dirty="0"/>
              <a:t>支持的框架，使用</a:t>
            </a:r>
            <a:r>
              <a:rPr lang="en-US" dirty="0" err="1"/>
              <a:t>sagemaker.estimator.Estimator</a:t>
            </a:r>
            <a:r>
              <a:rPr lang="en-US" dirty="0"/>
              <a:t> </a:t>
            </a:r>
            <a:r>
              <a:rPr lang="en-US" altLang="zh-CN" dirty="0"/>
              <a:t>API</a:t>
            </a:r>
            <a:r>
              <a:rPr lang="zh-CN" altLang="en-US" dirty="0"/>
              <a:t>的时候尽量使用</a:t>
            </a:r>
            <a:r>
              <a:rPr lang="en-US" altLang="zh-CN" dirty="0" err="1"/>
              <a:t>hyperparameter</a:t>
            </a:r>
            <a:r>
              <a:rPr lang="zh-CN" altLang="en-US" dirty="0"/>
              <a:t>来设置可以设置的参数比如使用</a:t>
            </a:r>
            <a:r>
              <a:rPr lang="en-US" altLang="zh-CN" dirty="0"/>
              <a:t>parameter server</a:t>
            </a:r>
            <a:r>
              <a:rPr lang="zh-CN" altLang="en-US" dirty="0"/>
              <a:t>或者</a:t>
            </a:r>
            <a:r>
              <a:rPr lang="en-US" altLang="zh-CN" dirty="0" err="1"/>
              <a:t>horovod</a:t>
            </a:r>
            <a:r>
              <a:rPr lang="zh-CN" altLang="en-US" dirty="0"/>
              <a:t>进行分布式训练相关的参数。</a:t>
            </a:r>
            <a:endParaRPr lang="en-US" dirty="0"/>
          </a:p>
          <a:p>
            <a:endParaRPr lang="en-US" dirty="0"/>
          </a:p>
        </p:txBody>
      </p:sp>
    </p:spTree>
    <p:extLst>
      <p:ext uri="{BB962C8B-B14F-4D97-AF65-F5344CB8AC3E}">
        <p14:creationId xmlns:p14="http://schemas.microsoft.com/office/powerpoint/2010/main" val="33525858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t>
            </a:r>
            <a:r>
              <a:rPr lang="en-US" altLang="zh-CN" dirty="0" smtClean="0"/>
              <a:t>Neo</a:t>
            </a:r>
            <a:r>
              <a:rPr lang="zh-CN" altLang="en-US" dirty="0" smtClean="0"/>
              <a:t>介绍</a:t>
            </a:r>
            <a:r>
              <a:rPr lang="en-US" altLang="zh-CN" dirty="0" smtClean="0"/>
              <a:t> </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smtClean="0"/>
              <a:t>Neo</a:t>
            </a:r>
            <a:r>
              <a:rPr lang="zh-CN" altLang="en-US" dirty="0" smtClean="0"/>
              <a:t>包括两部分：</a:t>
            </a:r>
            <a:endParaRPr lang="en-US" altLang="zh-CN" dirty="0" smtClean="0"/>
          </a:p>
          <a:p>
            <a:pPr lvl="1"/>
            <a:r>
              <a:rPr lang="zh-CN" altLang="en-US" dirty="0"/>
              <a:t>编</a:t>
            </a:r>
            <a:r>
              <a:rPr lang="zh-CN" altLang="en-US" dirty="0" smtClean="0"/>
              <a:t>译阶段</a:t>
            </a:r>
            <a:endParaRPr lang="en-US" altLang="zh-CN" dirty="0" smtClean="0"/>
          </a:p>
          <a:p>
            <a:pPr lvl="2"/>
            <a:r>
              <a:rPr lang="en-US" altLang="zh-CN" dirty="0" smtClean="0"/>
              <a:t>TVM for NN</a:t>
            </a:r>
          </a:p>
          <a:p>
            <a:pPr lvl="2"/>
            <a:r>
              <a:rPr lang="en-US" altLang="zh-CN" dirty="0" err="1" smtClean="0"/>
              <a:t>Treelite</a:t>
            </a:r>
            <a:r>
              <a:rPr lang="en-US" altLang="zh-CN" dirty="0" smtClean="0"/>
              <a:t> for </a:t>
            </a:r>
            <a:r>
              <a:rPr lang="en-US" altLang="zh-CN" dirty="0" err="1" smtClean="0"/>
              <a:t>Xgboost</a:t>
            </a:r>
            <a:endParaRPr lang="en-US" altLang="zh-CN" dirty="0" smtClean="0"/>
          </a:p>
          <a:p>
            <a:pPr lvl="1"/>
            <a:r>
              <a:rPr lang="zh-CN" altLang="en-US" dirty="0" smtClean="0"/>
              <a:t>运行时</a:t>
            </a:r>
            <a:r>
              <a:rPr lang="en-US" altLang="zh-CN" dirty="0" smtClean="0"/>
              <a:t>serving</a:t>
            </a:r>
            <a:r>
              <a:rPr lang="zh-CN" altLang="en-US" dirty="0"/>
              <a:t>阶</a:t>
            </a:r>
            <a:r>
              <a:rPr lang="zh-CN" altLang="en-US" dirty="0" smtClean="0"/>
              <a:t>段</a:t>
            </a:r>
            <a:endParaRPr lang="en-US" altLang="zh-CN" dirty="0" smtClean="0"/>
          </a:p>
          <a:p>
            <a:r>
              <a:rPr lang="zh-CN" altLang="en-US" dirty="0" smtClean="0"/>
              <a:t>与</a:t>
            </a:r>
            <a:r>
              <a:rPr lang="en-US" altLang="zh-CN" dirty="0" smtClean="0"/>
              <a:t>Neo</a:t>
            </a:r>
            <a:r>
              <a:rPr lang="zh-CN" altLang="en-US" dirty="0" smtClean="0"/>
              <a:t>相似的产品：</a:t>
            </a:r>
            <a:endParaRPr lang="en-US" altLang="zh-CN" dirty="0" smtClean="0"/>
          </a:p>
          <a:p>
            <a:pPr lvl="1"/>
            <a:r>
              <a:rPr lang="en-US" altLang="zh-CN" dirty="0" err="1" smtClean="0"/>
              <a:t>Nvidia</a:t>
            </a:r>
            <a:r>
              <a:rPr lang="en-US" altLang="zh-CN" dirty="0" smtClean="0"/>
              <a:t> </a:t>
            </a:r>
            <a:r>
              <a:rPr lang="en-US" altLang="zh-CN" dirty="0" err="1" smtClean="0"/>
              <a:t>TensorRT</a:t>
            </a:r>
            <a:endParaRPr lang="en-US" altLang="zh-CN" dirty="0" smtClean="0"/>
          </a:p>
          <a:p>
            <a:pPr lvl="1"/>
            <a:r>
              <a:rPr lang="en-US" altLang="zh-CN" dirty="0" err="1" smtClean="0"/>
              <a:t>Tensorflow</a:t>
            </a:r>
            <a:r>
              <a:rPr lang="en-US" altLang="zh-CN" dirty="0" smtClean="0"/>
              <a:t> lite</a:t>
            </a:r>
          </a:p>
          <a:p>
            <a:r>
              <a:rPr lang="en-US" altLang="zh-CN" dirty="0" smtClean="0"/>
              <a:t>Neo</a:t>
            </a:r>
            <a:r>
              <a:rPr lang="zh-CN" altLang="en-US" dirty="0" smtClean="0"/>
              <a:t>当前的</a:t>
            </a:r>
            <a:r>
              <a:rPr lang="zh-CN" altLang="en-US" dirty="0"/>
              <a:t>现状</a:t>
            </a:r>
            <a:r>
              <a:rPr lang="zh-CN" altLang="en-US" dirty="0" smtClean="0"/>
              <a:t>：</a:t>
            </a:r>
            <a:endParaRPr lang="en-US" altLang="zh-CN" dirty="0" smtClean="0"/>
          </a:p>
          <a:p>
            <a:pPr lvl="1"/>
            <a:r>
              <a:rPr lang="zh-CN" altLang="en-US" dirty="0" smtClean="0"/>
              <a:t>当前只是针对图像分类的生成模型和</a:t>
            </a:r>
            <a:r>
              <a:rPr lang="en-US" altLang="zh-CN" dirty="0" err="1" smtClean="0"/>
              <a:t>Xgboost</a:t>
            </a:r>
            <a:r>
              <a:rPr lang="zh-CN" altLang="en-US" dirty="0" smtClean="0"/>
              <a:t>的生成模型。</a:t>
            </a:r>
            <a:endParaRPr lang="en-US" altLang="zh-CN" dirty="0" smtClean="0"/>
          </a:p>
          <a:p>
            <a:pPr lvl="1"/>
            <a:r>
              <a:rPr lang="zh-CN" altLang="en-US" dirty="0" smtClean="0"/>
              <a:t>不是所有模型的计算图的</a:t>
            </a:r>
            <a:r>
              <a:rPr lang="en-US" altLang="zh-CN" dirty="0" smtClean="0"/>
              <a:t>operator</a:t>
            </a:r>
            <a:r>
              <a:rPr lang="zh-CN" altLang="en-US" dirty="0" smtClean="0"/>
              <a:t>都支持编译。</a:t>
            </a:r>
            <a:endParaRPr lang="en-US" altLang="zh-CN" dirty="0" smtClean="0"/>
          </a:p>
          <a:p>
            <a:pPr lvl="1"/>
            <a:r>
              <a:rPr lang="zh-CN" altLang="en-US" b="1" dirty="0"/>
              <a:t>不</a:t>
            </a:r>
            <a:r>
              <a:rPr lang="zh-CN" altLang="en-US" b="1" dirty="0" smtClean="0"/>
              <a:t>是对所有支持的模型加速效果都明显</a:t>
            </a:r>
            <a:r>
              <a:rPr lang="zh-CN" altLang="en-US" dirty="0" smtClean="0"/>
              <a:t>。</a:t>
            </a:r>
            <a:endParaRPr lang="en-US" altLang="zh-CN" dirty="0" smtClean="0"/>
          </a:p>
          <a:p>
            <a:pPr lvl="1"/>
            <a:endParaRPr lang="en-US" altLang="zh-CN" dirty="0" smtClean="0"/>
          </a:p>
          <a:p>
            <a:endParaRPr lang="en-US" dirty="0"/>
          </a:p>
        </p:txBody>
      </p:sp>
    </p:spTree>
    <p:extLst>
      <p:ext uri="{BB962C8B-B14F-4D97-AF65-F5344CB8AC3E}">
        <p14:creationId xmlns:p14="http://schemas.microsoft.com/office/powerpoint/2010/main" val="15590324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5201"/>
          </a:xfrm>
        </p:spPr>
        <p:txBody>
          <a:bodyPr/>
          <a:lstStyle/>
          <a:p>
            <a:r>
              <a:rPr lang="en-US" altLang="zh-CN" dirty="0" smtClean="0"/>
              <a:t>Neo</a:t>
            </a:r>
            <a:r>
              <a:rPr lang="zh-CN" altLang="en-US" dirty="0" smtClean="0"/>
              <a:t> </a:t>
            </a:r>
            <a:r>
              <a:rPr lang="en-US" altLang="zh-CN" dirty="0" smtClean="0"/>
              <a:t>VS deep compression</a:t>
            </a:r>
            <a:endParaRPr lang="en-US" dirty="0"/>
          </a:p>
        </p:txBody>
      </p:sp>
      <p:sp>
        <p:nvSpPr>
          <p:cNvPr id="3" name="Content Placeholder 2"/>
          <p:cNvSpPr>
            <a:spLocks noGrp="1"/>
          </p:cNvSpPr>
          <p:nvPr>
            <p:ph idx="1"/>
          </p:nvPr>
        </p:nvSpPr>
        <p:spPr>
          <a:xfrm>
            <a:off x="838200" y="1485900"/>
            <a:ext cx="10515600" cy="4691063"/>
          </a:xfrm>
        </p:spPr>
        <p:txBody>
          <a:bodyPr/>
          <a:lstStyle/>
          <a:p>
            <a:r>
              <a:rPr lang="zh-CN" altLang="en-US" sz="2000" dirty="0"/>
              <a:t>追求的最终效果是一样</a:t>
            </a:r>
            <a:r>
              <a:rPr lang="zh-CN" altLang="en-US" sz="2000" dirty="0" smtClean="0"/>
              <a:t>的</a:t>
            </a:r>
            <a:endParaRPr lang="en-US" altLang="zh-CN" sz="2000" dirty="0" smtClean="0"/>
          </a:p>
          <a:p>
            <a:r>
              <a:rPr lang="zh-CN" altLang="en-US" sz="2000" dirty="0"/>
              <a:t>输</a:t>
            </a:r>
            <a:r>
              <a:rPr lang="zh-CN" altLang="en-US" sz="2000" dirty="0" smtClean="0"/>
              <a:t>出的文件是不同的</a:t>
            </a:r>
            <a:endParaRPr lang="en-US" altLang="zh-CN" sz="2000" dirty="0" smtClean="0"/>
          </a:p>
          <a:p>
            <a:r>
              <a:rPr lang="zh-CN" altLang="en-US" sz="2000" dirty="0" smtClean="0"/>
              <a:t>对</a:t>
            </a:r>
            <a:r>
              <a:rPr lang="en-US" altLang="zh-CN" sz="2000" dirty="0" smtClean="0"/>
              <a:t>runtime serving</a:t>
            </a:r>
            <a:r>
              <a:rPr lang="zh-CN" altLang="en-US" sz="2000" dirty="0" smtClean="0"/>
              <a:t>的要求是不同的</a:t>
            </a:r>
            <a:endParaRPr lang="en-US" altLang="zh-CN" sz="2000" dirty="0" smtClean="0"/>
          </a:p>
          <a:p>
            <a:r>
              <a:rPr lang="zh-CN" altLang="en-US" sz="2000" dirty="0" smtClean="0"/>
              <a:t>在某些情况下两者可以结合使用</a:t>
            </a:r>
            <a:endParaRPr lang="en-US" altLang="zh-CN" sz="2000" dirty="0"/>
          </a:p>
          <a:p>
            <a:pPr lvl="1"/>
            <a:r>
              <a:rPr lang="zh-CN" altLang="en-US" sz="1600" dirty="0" smtClean="0"/>
              <a:t>比如先蒸馏变小模型，然后在使用</a:t>
            </a:r>
            <a:r>
              <a:rPr lang="en-US" altLang="zh-CN" sz="1600" dirty="0" smtClean="0"/>
              <a:t>neo</a:t>
            </a:r>
            <a:r>
              <a:rPr lang="zh-CN" altLang="en-US" sz="1600" dirty="0" smtClean="0"/>
              <a:t>进一步优化。</a:t>
            </a:r>
            <a:endParaRPr lang="en-US" altLang="zh-CN" sz="1600" dirty="0" smtClean="0"/>
          </a:p>
          <a:p>
            <a:r>
              <a:rPr lang="zh-CN" altLang="en-US" sz="2000" dirty="0"/>
              <a:t>优</a:t>
            </a:r>
            <a:r>
              <a:rPr lang="zh-CN" altLang="en-US" sz="2000" dirty="0" smtClean="0"/>
              <a:t>化的方法是非常不同的</a:t>
            </a:r>
            <a:endParaRPr lang="en-US" altLang="zh-CN" sz="2000" dirty="0"/>
          </a:p>
          <a:p>
            <a:pPr lvl="1"/>
            <a:r>
              <a:rPr lang="en-US" altLang="zh-CN" sz="1600" dirty="0"/>
              <a:t>Neo</a:t>
            </a:r>
            <a:r>
              <a:rPr lang="zh-CN" altLang="en-US" sz="1600" dirty="0" smtClean="0"/>
              <a:t>的方法：（后面介绍）</a:t>
            </a:r>
            <a:endParaRPr lang="en-US" altLang="zh-CN" sz="1600" dirty="0"/>
          </a:p>
          <a:p>
            <a:pPr lvl="1"/>
            <a:r>
              <a:rPr lang="en-US" altLang="zh-CN" sz="1600" dirty="0"/>
              <a:t>Deep compression</a:t>
            </a:r>
            <a:r>
              <a:rPr lang="zh-CN" altLang="en-US" sz="1600" dirty="0" smtClean="0"/>
              <a:t>的</a:t>
            </a:r>
            <a:r>
              <a:rPr lang="zh-CN" altLang="en-US" sz="1600" dirty="0"/>
              <a:t>方法</a:t>
            </a:r>
            <a:r>
              <a:rPr lang="zh-CN" altLang="en-US" sz="1600" dirty="0" smtClean="0"/>
              <a:t>：</a:t>
            </a:r>
            <a:endParaRPr lang="en-US" sz="1600" dirty="0"/>
          </a:p>
        </p:txBody>
      </p:sp>
      <p:pic>
        <p:nvPicPr>
          <p:cNvPr id="4" name="Picture 3" descr="https://image.jiqizhixin.com/uploads/editor/027be458-9009-452f-a3db-5d74247e7e1b/1526962777044.png"/>
          <p:cNvPicPr/>
          <p:nvPr/>
        </p:nvPicPr>
        <p:blipFill>
          <a:blip r:embed="rId2">
            <a:extLst>
              <a:ext uri="{28A0092B-C50C-407E-A947-70E740481C1C}">
                <a14:useLocalDpi xmlns:a14="http://schemas.microsoft.com/office/drawing/2010/main" val="0"/>
              </a:ext>
            </a:extLst>
          </a:blip>
          <a:srcRect/>
          <a:stretch>
            <a:fillRect/>
          </a:stretch>
        </p:blipFill>
        <p:spPr bwMode="auto">
          <a:xfrm>
            <a:off x="957263" y="4343400"/>
            <a:ext cx="9986962" cy="2157412"/>
          </a:xfrm>
          <a:prstGeom prst="rect">
            <a:avLst/>
          </a:prstGeom>
          <a:noFill/>
          <a:ln>
            <a:noFill/>
          </a:ln>
        </p:spPr>
      </p:pic>
    </p:spTree>
    <p:extLst>
      <p:ext uri="{BB962C8B-B14F-4D97-AF65-F5344CB8AC3E}">
        <p14:creationId xmlns:p14="http://schemas.microsoft.com/office/powerpoint/2010/main" val="546472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066" y="2618131"/>
            <a:ext cx="10515600" cy="1325563"/>
          </a:xfrm>
        </p:spPr>
        <p:txBody>
          <a:bodyPr>
            <a:normAutofit/>
          </a:bodyPr>
          <a:lstStyle/>
          <a:p>
            <a:pPr algn="ctr"/>
            <a:r>
              <a:rPr lang="en-US" altLang="zh-CN" sz="6600" dirty="0" err="1"/>
              <a:t>SageMaker</a:t>
            </a:r>
            <a:r>
              <a:rPr lang="zh-CN" altLang="en-US" sz="6600" dirty="0"/>
              <a:t>概</a:t>
            </a:r>
            <a:r>
              <a:rPr lang="zh-CN" altLang="en-US" sz="6600" dirty="0" smtClean="0"/>
              <a:t>览</a:t>
            </a:r>
            <a:endParaRPr lang="en-US" sz="6600" dirty="0"/>
          </a:p>
        </p:txBody>
      </p:sp>
    </p:spTree>
    <p:extLst>
      <p:ext uri="{BB962C8B-B14F-4D97-AF65-F5344CB8AC3E}">
        <p14:creationId xmlns:p14="http://schemas.microsoft.com/office/powerpoint/2010/main" val="2131449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Neo</a:t>
            </a:r>
            <a:r>
              <a:rPr lang="zh-CN" altLang="en-US" dirty="0" smtClean="0"/>
              <a:t>的好处</a:t>
            </a:r>
            <a:endParaRPr lang="en-US" dirty="0"/>
          </a:p>
        </p:txBody>
      </p:sp>
      <p:sp>
        <p:nvSpPr>
          <p:cNvPr id="3" name="Content Placeholder 2"/>
          <p:cNvSpPr>
            <a:spLocks noGrp="1"/>
          </p:cNvSpPr>
          <p:nvPr>
            <p:ph idx="1"/>
          </p:nvPr>
        </p:nvSpPr>
        <p:spPr/>
        <p:txBody>
          <a:bodyPr>
            <a:normAutofit lnSpcReduction="10000"/>
          </a:bodyPr>
          <a:lstStyle/>
          <a:p>
            <a:r>
              <a:rPr lang="zh-CN" altLang="en-US" dirty="0" smtClean="0"/>
              <a:t>相对于</a:t>
            </a:r>
            <a:r>
              <a:rPr lang="en-US" altLang="zh-CN" dirty="0" smtClean="0"/>
              <a:t>Deep compression</a:t>
            </a:r>
            <a:r>
              <a:rPr lang="zh-CN" altLang="en-US" dirty="0" smtClean="0"/>
              <a:t>来说，使用方法要简单。</a:t>
            </a:r>
            <a:endParaRPr lang="en-US" altLang="zh-CN" dirty="0" smtClean="0"/>
          </a:p>
          <a:p>
            <a:r>
              <a:rPr lang="en-US" altLang="zh-CN" dirty="0" smtClean="0"/>
              <a:t>Neo TVM</a:t>
            </a:r>
            <a:r>
              <a:rPr lang="zh-CN" altLang="en-US" dirty="0" smtClean="0"/>
              <a:t>支持通过</a:t>
            </a:r>
            <a:r>
              <a:rPr lang="en-US" altLang="zh-CN" dirty="0" smtClean="0"/>
              <a:t>RPC</a:t>
            </a:r>
            <a:r>
              <a:rPr lang="zh-CN" altLang="en-US" dirty="0" smtClean="0"/>
              <a:t>远程部署模型以及依赖到目标设备。</a:t>
            </a:r>
            <a:endParaRPr lang="en-US" altLang="zh-CN" dirty="0" smtClean="0"/>
          </a:p>
          <a:p>
            <a:r>
              <a:rPr lang="zh-CN" altLang="en-US" dirty="0"/>
              <a:t>不同</a:t>
            </a:r>
            <a:r>
              <a:rPr lang="zh-CN" altLang="en-US" dirty="0" smtClean="0"/>
              <a:t>于专门厂商的运算符库（比如</a:t>
            </a:r>
            <a:r>
              <a:rPr lang="en-US" altLang="zh-CN" dirty="0" err="1" smtClean="0"/>
              <a:t>CuDNN</a:t>
            </a:r>
            <a:r>
              <a:rPr lang="zh-CN" altLang="en-US" dirty="0" smtClean="0"/>
              <a:t>，</a:t>
            </a:r>
            <a:r>
              <a:rPr lang="en-US" altLang="zh-CN" dirty="0" smtClean="0"/>
              <a:t>MKL-DNN</a:t>
            </a:r>
            <a:r>
              <a:rPr lang="zh-CN" altLang="en-US" dirty="0" smtClean="0"/>
              <a:t>）只是支持自己的设备，</a:t>
            </a:r>
            <a:r>
              <a:rPr lang="en-US" altLang="zh-CN" dirty="0" smtClean="0"/>
              <a:t>Neo</a:t>
            </a:r>
            <a:r>
              <a:rPr lang="zh-CN" altLang="en-US" dirty="0" smtClean="0"/>
              <a:t>支持广泛的设备（包括</a:t>
            </a:r>
            <a:r>
              <a:rPr lang="en-US" altLang="zh-CN" dirty="0" smtClean="0"/>
              <a:t>X86</a:t>
            </a:r>
            <a:r>
              <a:rPr lang="zh-CN" altLang="en-US" dirty="0" smtClean="0"/>
              <a:t>，</a:t>
            </a:r>
            <a:r>
              <a:rPr lang="en-US" altLang="zh-CN" dirty="0" smtClean="0"/>
              <a:t>ARM</a:t>
            </a:r>
            <a:r>
              <a:rPr lang="zh-CN" altLang="en-US" dirty="0" smtClean="0"/>
              <a:t>，</a:t>
            </a:r>
            <a:r>
              <a:rPr lang="en-US" altLang="zh-CN" dirty="0" smtClean="0"/>
              <a:t>GPU</a:t>
            </a:r>
            <a:r>
              <a:rPr lang="zh-CN" altLang="en-US" dirty="0" smtClean="0"/>
              <a:t>）</a:t>
            </a:r>
            <a:endParaRPr lang="en-US" altLang="zh-CN" dirty="0" smtClean="0"/>
          </a:p>
          <a:p>
            <a:r>
              <a:rPr lang="en-US" altLang="zh-CN" b="1" dirty="0" smtClean="0"/>
              <a:t>Neo</a:t>
            </a:r>
            <a:r>
              <a:rPr lang="zh-CN" altLang="en-US" b="1" dirty="0" smtClean="0"/>
              <a:t>的</a:t>
            </a:r>
            <a:r>
              <a:rPr lang="en-US" altLang="zh-CN" b="1" dirty="0" smtClean="0"/>
              <a:t>runtime</a:t>
            </a:r>
            <a:r>
              <a:rPr lang="zh-CN" altLang="en-US" b="1" dirty="0" smtClean="0"/>
              <a:t>做</a:t>
            </a:r>
            <a:r>
              <a:rPr lang="en-US" altLang="zh-CN" b="1" dirty="0" smtClean="0"/>
              <a:t>serving</a:t>
            </a:r>
            <a:r>
              <a:rPr lang="zh-CN" altLang="en-US" b="1" dirty="0" smtClean="0"/>
              <a:t>占用的总的内存资源要小于原生框架做</a:t>
            </a:r>
            <a:r>
              <a:rPr lang="en-US" altLang="zh-CN" b="1" dirty="0" smtClean="0"/>
              <a:t>serving</a:t>
            </a:r>
            <a:r>
              <a:rPr lang="zh-CN" altLang="en-US" b="1" dirty="0" smtClean="0"/>
              <a:t>占用的内存资源</a:t>
            </a:r>
            <a:r>
              <a:rPr lang="zh-CN" altLang="en-US" dirty="0" smtClean="0"/>
              <a:t>。</a:t>
            </a:r>
            <a:endParaRPr lang="en-US" altLang="zh-CN" dirty="0" smtClean="0"/>
          </a:p>
          <a:p>
            <a:pPr lvl="1"/>
            <a:r>
              <a:rPr lang="zh-CN" altLang="en-US" dirty="0" smtClean="0"/>
              <a:t>对于神经网络模型，</a:t>
            </a:r>
            <a:r>
              <a:rPr lang="en-US" altLang="zh-CN" dirty="0" smtClean="0"/>
              <a:t>neo</a:t>
            </a:r>
            <a:r>
              <a:rPr lang="zh-CN" altLang="en-US" dirty="0" smtClean="0"/>
              <a:t>编译完的文件总大小不一定比原来的模型文件小。</a:t>
            </a:r>
            <a:r>
              <a:rPr lang="en-US" altLang="zh-CN" dirty="0" smtClean="0"/>
              <a:t>Neo</a:t>
            </a:r>
            <a:r>
              <a:rPr lang="zh-CN" altLang="en-US" dirty="0" smtClean="0"/>
              <a:t>编译完有三个文件：</a:t>
            </a:r>
            <a:endParaRPr lang="en-US" altLang="zh-CN" dirty="0" smtClean="0"/>
          </a:p>
          <a:p>
            <a:pPr lvl="2"/>
            <a:r>
              <a:rPr lang="zh-CN" altLang="en-US" dirty="0" smtClean="0"/>
              <a:t>优化的</a:t>
            </a:r>
            <a:r>
              <a:rPr lang="en-US" altLang="zh-CN" dirty="0" smtClean="0"/>
              <a:t>operator</a:t>
            </a:r>
            <a:r>
              <a:rPr lang="zh-CN" altLang="en-US" dirty="0" smtClean="0"/>
              <a:t>动态库，优化后的模型计算图定义，优化后的模型参数。</a:t>
            </a:r>
            <a:endParaRPr lang="en-US" altLang="zh-CN" dirty="0" smtClean="0"/>
          </a:p>
          <a:p>
            <a:pPr lvl="1"/>
            <a:r>
              <a:rPr lang="zh-CN" altLang="en-US" dirty="0"/>
              <a:t>对</a:t>
            </a:r>
            <a:r>
              <a:rPr lang="zh-CN" altLang="en-US" dirty="0" smtClean="0"/>
              <a:t>于</a:t>
            </a:r>
            <a:r>
              <a:rPr lang="en-US" altLang="zh-CN" dirty="0" err="1" smtClean="0"/>
              <a:t>Xgboost</a:t>
            </a:r>
            <a:r>
              <a:rPr lang="zh-CN" altLang="en-US" dirty="0" smtClean="0"/>
              <a:t>模型，</a:t>
            </a:r>
            <a:r>
              <a:rPr lang="en-US" altLang="zh-CN" dirty="0" smtClean="0"/>
              <a:t>neo</a:t>
            </a:r>
            <a:r>
              <a:rPr lang="zh-CN" altLang="en-US" dirty="0" smtClean="0"/>
              <a:t>编译完就一个动态库文件，一般都比原始的模型文件小。</a:t>
            </a:r>
            <a:endParaRPr lang="en-US" altLang="zh-CN" dirty="0" smtClean="0"/>
          </a:p>
          <a:p>
            <a:endParaRPr lang="en-US" dirty="0"/>
          </a:p>
        </p:txBody>
      </p:sp>
    </p:spTree>
    <p:extLst>
      <p:ext uri="{BB962C8B-B14F-4D97-AF65-F5344CB8AC3E}">
        <p14:creationId xmlns:p14="http://schemas.microsoft.com/office/powerpoint/2010/main" val="12587436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Neo</a:t>
            </a:r>
            <a:r>
              <a:rPr lang="zh-CN" altLang="en-US" dirty="0" smtClean="0"/>
              <a:t>编译前后总文件小大对比</a:t>
            </a:r>
            <a:endParaRPr lang="en-US" dirty="0"/>
          </a:p>
        </p:txBody>
      </p:sp>
      <p:sp>
        <p:nvSpPr>
          <p:cNvPr id="3" name="Content Placeholder 2"/>
          <p:cNvSpPr>
            <a:spLocks noGrp="1"/>
          </p:cNvSpPr>
          <p:nvPr>
            <p:ph idx="1"/>
          </p:nvPr>
        </p:nvSpPr>
        <p:spPr>
          <a:xfrm>
            <a:off x="838200" y="1825625"/>
            <a:ext cx="10515600" cy="4775200"/>
          </a:xfrm>
        </p:spPr>
        <p:txBody>
          <a:bodyPr/>
          <a:lstStyle/>
          <a:p>
            <a:r>
              <a:rPr lang="zh-CN" altLang="en-US" dirty="0"/>
              <a:t>神经网</a:t>
            </a:r>
            <a:r>
              <a:rPr lang="zh-CN" altLang="en-US" dirty="0" smtClean="0"/>
              <a:t>络图片分类模</a:t>
            </a:r>
            <a:r>
              <a:rPr lang="zh-CN" altLang="en-US" dirty="0"/>
              <a:t>型经过</a:t>
            </a:r>
            <a:r>
              <a:rPr lang="en-US" dirty="0"/>
              <a:t>neo</a:t>
            </a:r>
            <a:r>
              <a:rPr lang="zh-CN" altLang="en-US" dirty="0"/>
              <a:t>编译后的总的大小可能变大</a:t>
            </a:r>
            <a:r>
              <a:rPr lang="zh-CN" altLang="en-US" dirty="0" smtClean="0"/>
              <a:t>：</a:t>
            </a:r>
            <a:endParaRPr lang="en-US" altLang="zh-CN" dirty="0" smtClean="0"/>
          </a:p>
          <a:p>
            <a:endParaRPr lang="en-US" dirty="0" smtClean="0"/>
          </a:p>
          <a:p>
            <a:endParaRPr lang="en-US" dirty="0"/>
          </a:p>
          <a:p>
            <a:endParaRPr lang="en-US" dirty="0" smtClean="0"/>
          </a:p>
          <a:p>
            <a:endParaRPr lang="en-US" dirty="0" smtClean="0"/>
          </a:p>
          <a:p>
            <a:r>
              <a:rPr lang="en-US" dirty="0" err="1" smtClean="0"/>
              <a:t>Xgboost</a:t>
            </a:r>
            <a:r>
              <a:rPr lang="zh-CN" altLang="en-US" dirty="0"/>
              <a:t>模型经过</a:t>
            </a:r>
            <a:r>
              <a:rPr lang="en-US" dirty="0"/>
              <a:t>neo</a:t>
            </a:r>
            <a:r>
              <a:rPr lang="zh-CN" altLang="en-US" dirty="0"/>
              <a:t>编译后只有一个动态库：</a:t>
            </a:r>
            <a:endParaRPr lang="en-US" dirty="0"/>
          </a:p>
          <a:p>
            <a:endParaRPr lang="en-US" dirty="0"/>
          </a:p>
          <a:p>
            <a:endParaRPr lang="en-US" dirty="0" smtClean="0"/>
          </a:p>
          <a:p>
            <a:endParaRPr lang="en-US" dirty="0"/>
          </a:p>
        </p:txBody>
      </p:sp>
      <p:pic>
        <p:nvPicPr>
          <p:cNvPr id="4" name="Picture 3" descr="C:\Users\liangaws\AppData\Local\Temp\WeChat Files\6d565ddff90f7e07fd18df58537f8f7.png"/>
          <p:cNvPicPr/>
          <p:nvPr/>
        </p:nvPicPr>
        <p:blipFill>
          <a:blip r:embed="rId2">
            <a:extLst>
              <a:ext uri="{28A0092B-C50C-407E-A947-70E740481C1C}">
                <a14:useLocalDpi xmlns:a14="http://schemas.microsoft.com/office/drawing/2010/main" val="0"/>
              </a:ext>
            </a:extLst>
          </a:blip>
          <a:srcRect/>
          <a:stretch>
            <a:fillRect/>
          </a:stretch>
        </p:blipFill>
        <p:spPr bwMode="auto">
          <a:xfrm>
            <a:off x="1114425" y="2464753"/>
            <a:ext cx="9386887" cy="1792922"/>
          </a:xfrm>
          <a:prstGeom prst="rect">
            <a:avLst/>
          </a:prstGeom>
          <a:noFill/>
          <a:ln>
            <a:noFill/>
          </a:ln>
        </p:spPr>
      </p:pic>
      <p:pic>
        <p:nvPicPr>
          <p:cNvPr id="6" name="Picture 5" descr="C:\Users\liangaws\AppData\Local\Temp\WeChat Files\9f2972bf7978b2f3129205e704e8ef2.png"/>
          <p:cNvPicPr/>
          <p:nvPr/>
        </p:nvPicPr>
        <p:blipFill>
          <a:blip r:embed="rId3">
            <a:extLst>
              <a:ext uri="{28A0092B-C50C-407E-A947-70E740481C1C}">
                <a14:useLocalDpi xmlns:a14="http://schemas.microsoft.com/office/drawing/2010/main" val="0"/>
              </a:ext>
            </a:extLst>
          </a:blip>
          <a:srcRect/>
          <a:stretch>
            <a:fillRect/>
          </a:stretch>
        </p:blipFill>
        <p:spPr bwMode="auto">
          <a:xfrm>
            <a:off x="1785938" y="4944586"/>
            <a:ext cx="6843713" cy="1656239"/>
          </a:xfrm>
          <a:prstGeom prst="rect">
            <a:avLst/>
          </a:prstGeom>
          <a:noFill/>
          <a:ln>
            <a:noFill/>
          </a:ln>
        </p:spPr>
      </p:pic>
    </p:spTree>
    <p:extLst>
      <p:ext uri="{BB962C8B-B14F-4D97-AF65-F5344CB8AC3E}">
        <p14:creationId xmlns:p14="http://schemas.microsoft.com/office/powerpoint/2010/main" val="3959080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TVM </a:t>
            </a:r>
            <a:r>
              <a:rPr lang="zh-CN" altLang="en-US" dirty="0"/>
              <a:t>架构</a:t>
            </a:r>
            <a:r>
              <a:rPr lang="zh-CN" altLang="en-US" dirty="0" smtClean="0"/>
              <a:t>图</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13" y="1690688"/>
            <a:ext cx="10578245" cy="4766822"/>
          </a:xfrm>
          <a:prstGeom prst="rect">
            <a:avLst/>
          </a:prstGeom>
        </p:spPr>
      </p:pic>
    </p:spTree>
    <p:extLst>
      <p:ext uri="{BB962C8B-B14F-4D97-AF65-F5344CB8AC3E}">
        <p14:creationId xmlns:p14="http://schemas.microsoft.com/office/powerpoint/2010/main" val="2478501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2874" y="1690688"/>
            <a:ext cx="10340926" cy="4892991"/>
          </a:xfrm>
        </p:spPr>
      </p:pic>
    </p:spTree>
    <p:extLst>
      <p:ext uri="{BB962C8B-B14F-4D97-AF65-F5344CB8AC3E}">
        <p14:creationId xmlns:p14="http://schemas.microsoft.com/office/powerpoint/2010/main" val="1431756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TVM</a:t>
            </a:r>
            <a:r>
              <a:rPr lang="zh-CN" altLang="en-US" dirty="0" smtClean="0"/>
              <a:t>优化方法</a:t>
            </a:r>
            <a:endParaRPr lang="en-US" dirty="0"/>
          </a:p>
        </p:txBody>
      </p:sp>
      <p:sp>
        <p:nvSpPr>
          <p:cNvPr id="3" name="Content Placeholder 2"/>
          <p:cNvSpPr>
            <a:spLocks noGrp="1"/>
          </p:cNvSpPr>
          <p:nvPr>
            <p:ph idx="1"/>
          </p:nvPr>
        </p:nvSpPr>
        <p:spPr/>
        <p:txBody>
          <a:bodyPr>
            <a:normAutofit lnSpcReduction="10000"/>
          </a:bodyPr>
          <a:lstStyle/>
          <a:p>
            <a:r>
              <a:rPr lang="en-US" altLang="zh-CN" dirty="0" smtClean="0"/>
              <a:t>High level</a:t>
            </a:r>
            <a:r>
              <a:rPr lang="zh-CN" altLang="en-US" dirty="0" smtClean="0"/>
              <a:t>的</a:t>
            </a:r>
            <a:r>
              <a:rPr lang="zh-CN" altLang="en-US" dirty="0" smtClean="0">
                <a:solidFill>
                  <a:srgbClr val="FF0000"/>
                </a:solidFill>
              </a:rPr>
              <a:t>计算图级别优化</a:t>
            </a:r>
            <a:r>
              <a:rPr lang="zh-CN" altLang="en-US" dirty="0" smtClean="0"/>
              <a:t>：</a:t>
            </a:r>
            <a:endParaRPr lang="en-US" altLang="zh-CN" dirty="0"/>
          </a:p>
          <a:p>
            <a:pPr lvl="1"/>
            <a:r>
              <a:rPr lang="zh-CN" altLang="en-US" b="1" dirty="0"/>
              <a:t>运算符融</a:t>
            </a:r>
            <a:r>
              <a:rPr lang="zh-CN" altLang="en-US" b="1" dirty="0" smtClean="0"/>
              <a:t>合</a:t>
            </a:r>
            <a:r>
              <a:rPr lang="zh-CN" altLang="en-US" dirty="0" smtClean="0"/>
              <a:t>：将</a:t>
            </a:r>
            <a:r>
              <a:rPr lang="zh-CN" altLang="en-US" dirty="0"/>
              <a:t>多个小型运算符融合在一</a:t>
            </a:r>
            <a:r>
              <a:rPr lang="zh-CN" altLang="en-US" dirty="0" smtClean="0"/>
              <a:t>起</a:t>
            </a:r>
            <a:endParaRPr lang="en-US" altLang="zh-CN" dirty="0" smtClean="0"/>
          </a:p>
          <a:p>
            <a:pPr lvl="1"/>
            <a:r>
              <a:rPr lang="zh-CN" altLang="en-US" b="1" dirty="0" smtClean="0"/>
              <a:t>常</a:t>
            </a:r>
            <a:r>
              <a:rPr lang="zh-CN" altLang="en-US" b="1" dirty="0"/>
              <a:t>量折</a:t>
            </a:r>
            <a:r>
              <a:rPr lang="zh-CN" altLang="en-US" b="1" dirty="0" smtClean="0"/>
              <a:t>叠</a:t>
            </a:r>
            <a:r>
              <a:rPr lang="zh-CN" altLang="en-US" dirty="0" smtClean="0"/>
              <a:t>：预</a:t>
            </a:r>
            <a:r>
              <a:rPr lang="zh-CN" altLang="en-US" dirty="0"/>
              <a:t>先计算可静态确定的图形部分，节省执行成</a:t>
            </a:r>
            <a:r>
              <a:rPr lang="zh-CN" altLang="en-US" dirty="0" smtClean="0"/>
              <a:t>本</a:t>
            </a:r>
            <a:endParaRPr lang="en-US" altLang="zh-CN" dirty="0" smtClean="0"/>
          </a:p>
          <a:p>
            <a:pPr lvl="1"/>
            <a:r>
              <a:rPr lang="zh-CN" altLang="en-US" b="1" dirty="0" smtClean="0"/>
              <a:t>静</a:t>
            </a:r>
            <a:r>
              <a:rPr lang="zh-CN" altLang="en-US" b="1" dirty="0"/>
              <a:t>态内存规划通</a:t>
            </a:r>
            <a:r>
              <a:rPr lang="zh-CN" altLang="en-US" b="1" dirty="0" smtClean="0"/>
              <a:t>道</a:t>
            </a:r>
            <a:r>
              <a:rPr lang="zh-CN" altLang="en-US" dirty="0" smtClean="0"/>
              <a:t>：预</a:t>
            </a:r>
            <a:r>
              <a:rPr lang="zh-CN" altLang="en-US" dirty="0"/>
              <a:t>先分配内存以保存每个中间张量</a:t>
            </a:r>
            <a:r>
              <a:rPr lang="zh-CN" altLang="en-US" dirty="0" smtClean="0"/>
              <a:t>；</a:t>
            </a:r>
            <a:endParaRPr lang="en-US" altLang="zh-CN" dirty="0" smtClean="0"/>
          </a:p>
          <a:p>
            <a:pPr lvl="1"/>
            <a:r>
              <a:rPr lang="zh-CN" altLang="en-US" b="1" dirty="0" smtClean="0"/>
              <a:t>数</a:t>
            </a:r>
            <a:r>
              <a:rPr lang="zh-CN" altLang="en-US" b="1" dirty="0"/>
              <a:t>据布局转</a:t>
            </a:r>
            <a:r>
              <a:rPr lang="zh-CN" altLang="en-US" b="1" dirty="0" smtClean="0"/>
              <a:t>换：</a:t>
            </a:r>
            <a:r>
              <a:rPr lang="zh-CN" altLang="en-US" dirty="0" smtClean="0"/>
              <a:t>将</a:t>
            </a:r>
            <a:r>
              <a:rPr lang="zh-CN" altLang="en-US" dirty="0"/>
              <a:t>内部数据布局转换为后端友好形</a:t>
            </a:r>
            <a:r>
              <a:rPr lang="zh-CN" altLang="en-US" dirty="0" smtClean="0"/>
              <a:t>式</a:t>
            </a:r>
            <a:endParaRPr lang="en-US" altLang="zh-CN" dirty="0" smtClean="0"/>
          </a:p>
          <a:p>
            <a:pPr lvl="2"/>
            <a:r>
              <a:rPr lang="zh-CN" altLang="en-US" dirty="0"/>
              <a:t>比</a:t>
            </a:r>
            <a:r>
              <a:rPr lang="zh-CN" altLang="en-US" dirty="0" smtClean="0"/>
              <a:t>如</a:t>
            </a:r>
            <a:r>
              <a:rPr lang="en-US" altLang="zh-CN" dirty="0" smtClean="0"/>
              <a:t>GPU tensor core</a:t>
            </a:r>
            <a:r>
              <a:rPr lang="zh-CN" altLang="en-US" dirty="0" smtClean="0"/>
              <a:t>需要</a:t>
            </a:r>
            <a:r>
              <a:rPr lang="en-US" altLang="zh-CN" dirty="0" smtClean="0"/>
              <a:t>4 </a:t>
            </a:r>
            <a:r>
              <a:rPr lang="en-US" altLang="zh-CN" dirty="0"/>
              <a:t>* 4</a:t>
            </a:r>
            <a:r>
              <a:rPr lang="zh-CN" altLang="en-US" dirty="0"/>
              <a:t>矩阵操作</a:t>
            </a:r>
            <a:r>
              <a:rPr lang="zh-CN" altLang="en-US" dirty="0" smtClean="0"/>
              <a:t>，</a:t>
            </a:r>
            <a:r>
              <a:rPr lang="zh-CN" altLang="en-US" dirty="0"/>
              <a:t>这</a:t>
            </a:r>
            <a:r>
              <a:rPr lang="zh-CN" altLang="en-US" dirty="0" smtClean="0"/>
              <a:t>里就将</a:t>
            </a:r>
            <a:r>
              <a:rPr lang="zh-CN" altLang="en-US" dirty="0"/>
              <a:t>数据平铺成</a:t>
            </a:r>
            <a:r>
              <a:rPr lang="en-US" altLang="zh-CN" dirty="0"/>
              <a:t>4 * 4</a:t>
            </a:r>
            <a:r>
              <a:rPr lang="zh-CN" altLang="en-US" dirty="0" smtClean="0"/>
              <a:t>块优</a:t>
            </a:r>
            <a:r>
              <a:rPr lang="zh-CN" altLang="en-US" dirty="0"/>
              <a:t>化访问位</a:t>
            </a:r>
            <a:r>
              <a:rPr lang="zh-CN" altLang="en-US" dirty="0" smtClean="0"/>
              <a:t>置</a:t>
            </a:r>
            <a:endParaRPr lang="en-US" altLang="zh-CN" dirty="0" smtClean="0"/>
          </a:p>
          <a:p>
            <a:r>
              <a:rPr lang="en-US" altLang="zh-CN" dirty="0" smtClean="0"/>
              <a:t>Low level</a:t>
            </a:r>
            <a:r>
              <a:rPr lang="zh-CN" altLang="en-US" dirty="0" smtClean="0"/>
              <a:t>的</a:t>
            </a:r>
            <a:r>
              <a:rPr lang="en-US" altLang="zh-CN" dirty="0" smtClean="0">
                <a:solidFill>
                  <a:srgbClr val="FF0000"/>
                </a:solidFill>
              </a:rPr>
              <a:t>tensor operator</a:t>
            </a:r>
            <a:r>
              <a:rPr lang="zh-CN" altLang="en-US" dirty="0" smtClean="0">
                <a:solidFill>
                  <a:srgbClr val="FF0000"/>
                </a:solidFill>
              </a:rPr>
              <a:t>级别优化</a:t>
            </a:r>
            <a:r>
              <a:rPr lang="zh-CN" altLang="en-US" dirty="0" smtClean="0"/>
              <a:t>：</a:t>
            </a:r>
            <a:endParaRPr lang="en-US" altLang="zh-CN" dirty="0" smtClean="0"/>
          </a:p>
          <a:p>
            <a:pPr lvl="1"/>
            <a:r>
              <a:rPr lang="zh-CN" altLang="en-US" dirty="0"/>
              <a:t>基于不同的目标硬件</a:t>
            </a:r>
            <a:r>
              <a:rPr lang="zh-CN" altLang="en-US" dirty="0" smtClean="0"/>
              <a:t>为每</a:t>
            </a:r>
            <a:r>
              <a:rPr lang="zh-CN" altLang="en-US" dirty="0"/>
              <a:t>个运算符生成有效的代</a:t>
            </a:r>
            <a:r>
              <a:rPr lang="zh-CN" altLang="en-US" dirty="0" smtClean="0"/>
              <a:t>码。</a:t>
            </a:r>
            <a:endParaRPr lang="en-US" altLang="zh-CN" dirty="0" smtClean="0"/>
          </a:p>
          <a:p>
            <a:pPr lvl="2"/>
            <a:r>
              <a:rPr lang="zh-CN" altLang="en-US" dirty="0" smtClean="0"/>
              <a:t>代码形式是</a:t>
            </a:r>
            <a:r>
              <a:rPr lang="en-US" dirty="0" smtClean="0"/>
              <a:t>LLVM/CUDA/Metal/</a:t>
            </a:r>
            <a:r>
              <a:rPr lang="en-US" dirty="0" err="1" smtClean="0"/>
              <a:t>OpenCL</a:t>
            </a:r>
            <a:r>
              <a:rPr lang="zh-CN" altLang="en-US" dirty="0" smtClean="0"/>
              <a:t>。</a:t>
            </a:r>
            <a:endParaRPr lang="en-US" altLang="zh-CN" dirty="0" smtClean="0"/>
          </a:p>
          <a:p>
            <a:pPr lvl="1"/>
            <a:r>
              <a:rPr lang="zh-CN" altLang="en-US" dirty="0" smtClean="0"/>
              <a:t>基于</a:t>
            </a:r>
            <a:r>
              <a:rPr lang="en-US" altLang="zh-CN" dirty="0" smtClean="0"/>
              <a:t>ML-based</a:t>
            </a:r>
            <a:r>
              <a:rPr lang="zh-CN" altLang="en-US" dirty="0" smtClean="0"/>
              <a:t>的成本优化模型为神经网络的每一层找到最佳运算符实现。</a:t>
            </a:r>
            <a:endParaRPr lang="en-US" altLang="zh-CN" dirty="0"/>
          </a:p>
          <a:p>
            <a:r>
              <a:rPr lang="zh-CN" altLang="en-US" dirty="0" smtClean="0"/>
              <a:t>精度量化和精度补偿</a:t>
            </a:r>
            <a:endParaRPr lang="en-US" altLang="zh-CN" dirty="0" smtClean="0"/>
          </a:p>
          <a:p>
            <a:endParaRPr lang="en-US" dirty="0"/>
          </a:p>
        </p:txBody>
      </p:sp>
    </p:spTree>
    <p:extLst>
      <p:ext uri="{BB962C8B-B14F-4D97-AF65-F5344CB8AC3E}">
        <p14:creationId xmlns:p14="http://schemas.microsoft.com/office/powerpoint/2010/main" val="40640636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TVM benchmark</a:t>
            </a:r>
            <a:endParaRPr lang="en-US" dirty="0"/>
          </a:p>
        </p:txBody>
      </p:sp>
      <p:sp>
        <p:nvSpPr>
          <p:cNvPr id="3" name="Content Placeholder 2"/>
          <p:cNvSpPr>
            <a:spLocks noGrp="1"/>
          </p:cNvSpPr>
          <p:nvPr>
            <p:ph idx="1"/>
          </p:nvPr>
        </p:nvSpPr>
        <p:spPr/>
        <p:txBody>
          <a:bodyPr/>
          <a:lstStyle/>
          <a:p>
            <a:endParaRPr lang="en-US" altLang="zh-CN" dirty="0" smtClean="0"/>
          </a:p>
          <a:p>
            <a:endParaRPr lang="en-US" dirty="0"/>
          </a:p>
        </p:txBody>
      </p:sp>
      <p:pic>
        <p:nvPicPr>
          <p:cNvPr id="4" name="Picture 3"/>
          <p:cNvPicPr>
            <a:picLocks noChangeAspect="1"/>
          </p:cNvPicPr>
          <p:nvPr/>
        </p:nvPicPr>
        <p:blipFill>
          <a:blip r:embed="rId2"/>
          <a:stretch>
            <a:fillRect/>
          </a:stretch>
        </p:blipFill>
        <p:spPr>
          <a:xfrm>
            <a:off x="838200" y="1593274"/>
            <a:ext cx="10515600" cy="4895450"/>
          </a:xfrm>
          <a:prstGeom prst="rect">
            <a:avLst/>
          </a:prstGeom>
        </p:spPr>
      </p:pic>
    </p:spTree>
    <p:extLst>
      <p:ext uri="{BB962C8B-B14F-4D97-AF65-F5344CB8AC3E}">
        <p14:creationId xmlns:p14="http://schemas.microsoft.com/office/powerpoint/2010/main" val="24430084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Treelite</a:t>
            </a:r>
            <a:r>
              <a:rPr lang="zh-CN" altLang="en-US" dirty="0" smtClean="0"/>
              <a:t>介绍</a:t>
            </a:r>
            <a:endParaRPr lang="en-US" dirty="0"/>
          </a:p>
        </p:txBody>
      </p:sp>
      <p:sp>
        <p:nvSpPr>
          <p:cNvPr id="3" name="Content Placeholder 2"/>
          <p:cNvSpPr>
            <a:spLocks noGrp="1"/>
          </p:cNvSpPr>
          <p:nvPr>
            <p:ph idx="1"/>
          </p:nvPr>
        </p:nvSpPr>
        <p:spPr/>
        <p:txBody>
          <a:bodyPr/>
          <a:lstStyle/>
          <a:p>
            <a:r>
              <a:rPr lang="en-US" altLang="zh-CN" dirty="0" err="1" smtClean="0"/>
              <a:t>Treelite</a:t>
            </a:r>
            <a:r>
              <a:rPr lang="zh-CN" altLang="en-US" dirty="0" smtClean="0"/>
              <a:t>当前只是支持</a:t>
            </a:r>
            <a:r>
              <a:rPr lang="en-US" altLang="zh-CN" dirty="0" smtClean="0"/>
              <a:t>CPU</a:t>
            </a:r>
            <a:r>
              <a:rPr lang="zh-CN" altLang="en-US" dirty="0" smtClean="0"/>
              <a:t>。</a:t>
            </a:r>
            <a:endParaRPr lang="en-US" altLang="zh-CN" dirty="0" smtClean="0"/>
          </a:p>
          <a:p>
            <a:endParaRPr lang="en-US" dirty="0"/>
          </a:p>
        </p:txBody>
      </p:sp>
      <p:pic>
        <p:nvPicPr>
          <p:cNvPr id="4" name="Picture 3"/>
          <p:cNvPicPr>
            <a:picLocks noChangeAspect="1"/>
          </p:cNvPicPr>
          <p:nvPr/>
        </p:nvPicPr>
        <p:blipFill>
          <a:blip r:embed="rId3"/>
          <a:stretch>
            <a:fillRect/>
          </a:stretch>
        </p:blipFill>
        <p:spPr>
          <a:xfrm>
            <a:off x="6918960" y="2349500"/>
            <a:ext cx="4434840" cy="3962400"/>
          </a:xfrm>
          <a:prstGeom prst="rect">
            <a:avLst/>
          </a:prstGeom>
        </p:spPr>
      </p:pic>
      <p:pic>
        <p:nvPicPr>
          <p:cNvPr id="5" name="Picture 4"/>
          <p:cNvPicPr>
            <a:picLocks noChangeAspect="1"/>
          </p:cNvPicPr>
          <p:nvPr/>
        </p:nvPicPr>
        <p:blipFill>
          <a:blip r:embed="rId4"/>
          <a:stretch>
            <a:fillRect/>
          </a:stretch>
        </p:blipFill>
        <p:spPr>
          <a:xfrm>
            <a:off x="609600" y="2630487"/>
            <a:ext cx="5989320" cy="3681413"/>
          </a:xfrm>
          <a:prstGeom prst="rect">
            <a:avLst/>
          </a:prstGeom>
        </p:spPr>
      </p:pic>
    </p:spTree>
    <p:extLst>
      <p:ext uri="{BB962C8B-B14F-4D97-AF65-F5344CB8AC3E}">
        <p14:creationId xmlns:p14="http://schemas.microsoft.com/office/powerpoint/2010/main" val="23581357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Treelite</a:t>
            </a:r>
            <a:r>
              <a:rPr lang="en-US" altLang="zh-CN" dirty="0" smtClean="0"/>
              <a:t> benchmark</a:t>
            </a:r>
            <a:endParaRPr lang="en-US" dirty="0"/>
          </a:p>
        </p:txBody>
      </p:sp>
      <p:sp>
        <p:nvSpPr>
          <p:cNvPr id="3" name="Content Placeholder 2"/>
          <p:cNvSpPr>
            <a:spLocks noGrp="1"/>
          </p:cNvSpPr>
          <p:nvPr>
            <p:ph idx="1"/>
          </p:nvPr>
        </p:nvSpPr>
        <p:spPr/>
        <p:txBody>
          <a:bodyPr/>
          <a:lstStyle/>
          <a:p>
            <a:r>
              <a:rPr lang="zh-CN" altLang="en-US" dirty="0" smtClean="0"/>
              <a:t>下面是用</a:t>
            </a:r>
            <a:r>
              <a:rPr lang="en-US" altLang="zh-CN" dirty="0" smtClean="0"/>
              <a:t>1600</a:t>
            </a:r>
            <a:r>
              <a:rPr lang="zh-CN" altLang="en-US" dirty="0" smtClean="0"/>
              <a:t>颗树的</a:t>
            </a:r>
            <a:r>
              <a:rPr lang="en-US" altLang="zh-CN" dirty="0" err="1" smtClean="0"/>
              <a:t>xgboost</a:t>
            </a:r>
            <a:r>
              <a:rPr lang="zh-CN" altLang="en-US" dirty="0" smtClean="0"/>
              <a:t>模型的</a:t>
            </a:r>
            <a:r>
              <a:rPr lang="en-US" altLang="zh-CN" dirty="0" smtClean="0"/>
              <a:t>benchmark</a:t>
            </a:r>
            <a:r>
              <a:rPr lang="zh-CN" altLang="en-US" dirty="0" smtClean="0"/>
              <a:t>：</a:t>
            </a:r>
            <a:r>
              <a:rPr lang="en-US" altLang="zh-CN" dirty="0" smtClean="0"/>
              <a:t/>
            </a:r>
            <a:br>
              <a:rPr lang="en-US" altLang="zh-CN" dirty="0" smtClean="0"/>
            </a:br>
            <a:endParaRPr lang="en-US" dirty="0"/>
          </a:p>
        </p:txBody>
      </p:sp>
      <p:pic>
        <p:nvPicPr>
          <p:cNvPr id="5" name="Picture 4"/>
          <p:cNvPicPr>
            <a:picLocks noChangeAspect="1"/>
          </p:cNvPicPr>
          <p:nvPr/>
        </p:nvPicPr>
        <p:blipFill>
          <a:blip r:embed="rId3"/>
          <a:stretch>
            <a:fillRect/>
          </a:stretch>
        </p:blipFill>
        <p:spPr>
          <a:xfrm>
            <a:off x="1233054" y="2442295"/>
            <a:ext cx="9407235" cy="3986213"/>
          </a:xfrm>
          <a:prstGeom prst="rect">
            <a:avLst/>
          </a:prstGeom>
        </p:spPr>
      </p:pic>
    </p:spTree>
    <p:extLst>
      <p:ext uri="{BB962C8B-B14F-4D97-AF65-F5344CB8AC3E}">
        <p14:creationId xmlns:p14="http://schemas.microsoft.com/office/powerpoint/2010/main" val="23255494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Studio</a:t>
            </a:r>
            <a:r>
              <a:rPr lang="zh-CN" altLang="en-US" dirty="0" smtClean="0"/>
              <a:t>（</a:t>
            </a:r>
            <a:r>
              <a:rPr lang="en-US" altLang="zh-CN" dirty="0" smtClean="0"/>
              <a:t>preview</a:t>
            </a:r>
            <a:r>
              <a:rPr lang="zh-CN" altLang="en-US" dirty="0" smtClean="0"/>
              <a:t>阶段）</a:t>
            </a:r>
            <a:endParaRPr lang="en-US" dirty="0"/>
          </a:p>
        </p:txBody>
      </p:sp>
      <p:sp>
        <p:nvSpPr>
          <p:cNvPr id="3" name="Content Placeholder 2"/>
          <p:cNvSpPr>
            <a:spLocks noGrp="1"/>
          </p:cNvSpPr>
          <p:nvPr>
            <p:ph idx="1"/>
          </p:nvPr>
        </p:nvSpPr>
        <p:spPr>
          <a:xfrm>
            <a:off x="838200" y="1825624"/>
            <a:ext cx="10515600" cy="4758055"/>
          </a:xfrm>
        </p:spPr>
        <p:txBody>
          <a:bodyPr>
            <a:normAutofit fontScale="85000" lnSpcReduction="20000"/>
          </a:bodyPr>
          <a:lstStyle/>
          <a:p>
            <a:r>
              <a:rPr lang="en-US" altLang="zh-CN" dirty="0" err="1" smtClean="0"/>
              <a:t>SageMaker</a:t>
            </a:r>
            <a:r>
              <a:rPr lang="en-US" altLang="zh-CN" dirty="0" smtClean="0"/>
              <a:t> </a:t>
            </a:r>
            <a:r>
              <a:rPr lang="en-US" altLang="zh-CN" dirty="0"/>
              <a:t>Studio </a:t>
            </a:r>
            <a:r>
              <a:rPr lang="zh-CN" altLang="en-US" dirty="0"/>
              <a:t>是用于机器学习的集成式开发环境 </a:t>
            </a:r>
            <a:r>
              <a:rPr lang="en-US" altLang="zh-CN" dirty="0"/>
              <a:t>(IDE)</a:t>
            </a:r>
            <a:r>
              <a:rPr lang="zh-CN" altLang="en-US" dirty="0"/>
              <a:t>，可让您构建、训练、调试、部署和监控机器学习模型</a:t>
            </a:r>
            <a:r>
              <a:rPr lang="zh-CN" altLang="en-US" dirty="0" smtClean="0"/>
              <a:t>。</a:t>
            </a:r>
            <a:endParaRPr lang="en-US" altLang="zh-CN" dirty="0" smtClean="0"/>
          </a:p>
          <a:p>
            <a:pPr lvl="1"/>
            <a:r>
              <a:rPr lang="en-US" altLang="zh-CN" dirty="0" smtClean="0"/>
              <a:t>Studio </a:t>
            </a:r>
            <a:r>
              <a:rPr lang="zh-CN" altLang="en-US" dirty="0"/>
              <a:t>提供</a:t>
            </a:r>
            <a:r>
              <a:rPr lang="zh-CN" altLang="en-US" dirty="0" smtClean="0"/>
              <a:t>了</a:t>
            </a:r>
            <a:r>
              <a:rPr lang="zh-CN" altLang="en-US" dirty="0"/>
              <a:t>一个统一的可视化界</a:t>
            </a:r>
            <a:r>
              <a:rPr lang="zh-CN" altLang="en-US" dirty="0" smtClean="0"/>
              <a:t>面，让您</a:t>
            </a:r>
            <a:r>
              <a:rPr lang="zh-CN" altLang="en-US" dirty="0"/>
              <a:t>在提高生产效率的同</a:t>
            </a:r>
            <a:r>
              <a:rPr lang="zh-CN" altLang="en-US" dirty="0" smtClean="0"/>
              <a:t>时，提供了模</a:t>
            </a:r>
            <a:r>
              <a:rPr lang="zh-CN" altLang="en-US" dirty="0"/>
              <a:t>型从实验到生产整个过程所需的所有工具</a:t>
            </a:r>
            <a:r>
              <a:rPr lang="zh-CN" altLang="en-US" dirty="0" smtClean="0"/>
              <a:t>。</a:t>
            </a:r>
            <a:endParaRPr lang="zh-CN" altLang="en-US" dirty="0"/>
          </a:p>
          <a:p>
            <a:r>
              <a:rPr lang="zh-CN" altLang="en-US" dirty="0" smtClean="0"/>
              <a:t>特点：</a:t>
            </a:r>
            <a:endParaRPr lang="en-US" altLang="zh-CN" dirty="0" smtClean="0"/>
          </a:p>
          <a:p>
            <a:pPr lvl="1"/>
            <a:r>
              <a:rPr lang="zh-CN" altLang="en-US" dirty="0" smtClean="0"/>
              <a:t>在 </a:t>
            </a:r>
            <a:r>
              <a:rPr lang="en-US" altLang="zh-CN" dirty="0" err="1"/>
              <a:t>Jupyter</a:t>
            </a:r>
            <a:r>
              <a:rPr lang="en-US" altLang="zh-CN" dirty="0"/>
              <a:t> </a:t>
            </a:r>
            <a:r>
              <a:rPr lang="zh-CN" altLang="en-US" dirty="0"/>
              <a:t>笔记本中编写和执行代码</a:t>
            </a:r>
          </a:p>
          <a:p>
            <a:pPr lvl="1"/>
            <a:r>
              <a:rPr lang="zh-CN" altLang="en-US" dirty="0"/>
              <a:t>构建和训练机器学习模型</a:t>
            </a:r>
          </a:p>
          <a:p>
            <a:pPr lvl="1"/>
            <a:r>
              <a:rPr lang="zh-CN" altLang="en-US" dirty="0"/>
              <a:t>部署模型并监控其预测性能</a:t>
            </a:r>
          </a:p>
          <a:p>
            <a:pPr lvl="1"/>
            <a:r>
              <a:rPr lang="zh-CN" altLang="en-US" dirty="0"/>
              <a:t>跟踪和调试机器学习实</a:t>
            </a:r>
            <a:r>
              <a:rPr lang="zh-CN" altLang="en-US" dirty="0" smtClean="0"/>
              <a:t>验</a:t>
            </a:r>
            <a:endParaRPr lang="en-US" altLang="zh-CN" dirty="0" smtClean="0"/>
          </a:p>
          <a:p>
            <a:pPr lvl="1"/>
            <a:r>
              <a:rPr lang="zh-CN" altLang="en-US" dirty="0"/>
              <a:t>可以与组织中有权访问 </a:t>
            </a:r>
            <a:r>
              <a:rPr lang="en-US" altLang="zh-CN" dirty="0"/>
              <a:t>Studio </a:t>
            </a:r>
            <a:r>
              <a:rPr lang="zh-CN" altLang="en-US" dirty="0"/>
              <a:t>的用户共</a:t>
            </a:r>
            <a:r>
              <a:rPr lang="zh-CN" altLang="en-US" dirty="0" smtClean="0"/>
              <a:t>享</a:t>
            </a:r>
            <a:r>
              <a:rPr lang="en-US" altLang="zh-CN" dirty="0" smtClean="0"/>
              <a:t>notebook</a:t>
            </a:r>
            <a:r>
              <a:rPr lang="zh-CN" altLang="en-US" dirty="0" smtClean="0"/>
              <a:t>，从而进行协作。</a:t>
            </a:r>
            <a:endParaRPr lang="zh-CN" altLang="en-US" dirty="0"/>
          </a:p>
          <a:p>
            <a:r>
              <a:rPr lang="zh-CN" altLang="en-US" dirty="0" smtClean="0"/>
              <a:t>用法：</a:t>
            </a:r>
            <a:endParaRPr lang="en-US" altLang="zh-CN" dirty="0"/>
          </a:p>
          <a:p>
            <a:pPr lvl="1"/>
            <a:r>
              <a:rPr lang="zh-CN" altLang="en-US" dirty="0" smtClean="0"/>
              <a:t>在</a:t>
            </a:r>
            <a:r>
              <a:rPr lang="en-US" altLang="zh-CN" dirty="0" smtClean="0"/>
              <a:t>Studio</a:t>
            </a:r>
            <a:r>
              <a:rPr lang="zh-CN" altLang="en-US" dirty="0" smtClean="0"/>
              <a:t>的</a:t>
            </a:r>
            <a:r>
              <a:rPr lang="en-US" altLang="zh-CN" dirty="0" smtClean="0"/>
              <a:t>experiment list</a:t>
            </a:r>
            <a:r>
              <a:rPr lang="zh-CN" altLang="en-US" dirty="0" smtClean="0"/>
              <a:t>中选择</a:t>
            </a:r>
            <a:r>
              <a:rPr lang="en-US" altLang="zh-CN" dirty="0" smtClean="0"/>
              <a:t>create experiment</a:t>
            </a:r>
            <a:r>
              <a:rPr lang="zh-CN" altLang="en-US" dirty="0" smtClean="0"/>
              <a:t>就可以选择使用</a:t>
            </a:r>
            <a:r>
              <a:rPr lang="en-US" altLang="zh-CN" dirty="0" smtClean="0"/>
              <a:t>autopilot</a:t>
            </a:r>
            <a:r>
              <a:rPr lang="zh-CN" altLang="en-US" dirty="0" smtClean="0"/>
              <a:t>进行</a:t>
            </a:r>
            <a:r>
              <a:rPr lang="en-US" altLang="zh-CN" dirty="0" err="1" smtClean="0"/>
              <a:t>AutoML</a:t>
            </a:r>
            <a:r>
              <a:rPr lang="zh-CN" altLang="en-US" dirty="0" smtClean="0"/>
              <a:t>。</a:t>
            </a:r>
            <a:endParaRPr lang="en-US" altLang="zh-CN" dirty="0" smtClean="0"/>
          </a:p>
          <a:p>
            <a:pPr lvl="1"/>
            <a:r>
              <a:rPr lang="zh-CN" altLang="en-US" dirty="0" smtClean="0"/>
              <a:t>在</a:t>
            </a:r>
            <a:r>
              <a:rPr lang="en-US" altLang="zh-CN" dirty="0" smtClean="0"/>
              <a:t>Studio</a:t>
            </a:r>
            <a:r>
              <a:rPr lang="zh-CN" altLang="en-US" dirty="0" smtClean="0"/>
              <a:t>中可以方便的查看当前的</a:t>
            </a:r>
            <a:r>
              <a:rPr lang="en-US" altLang="zh-CN" dirty="0" smtClean="0"/>
              <a:t>experiment list</a:t>
            </a:r>
            <a:r>
              <a:rPr lang="zh-CN" altLang="en-US" dirty="0" smtClean="0"/>
              <a:t>，并能找到模型性能最好的</a:t>
            </a:r>
            <a:r>
              <a:rPr lang="en-US" altLang="zh-CN" dirty="0" smtClean="0"/>
              <a:t>trail</a:t>
            </a:r>
            <a:r>
              <a:rPr lang="zh-CN" altLang="en-US" dirty="0" smtClean="0"/>
              <a:t>来一键部署模型。</a:t>
            </a:r>
            <a:endParaRPr lang="en-US" altLang="zh-CN" dirty="0" smtClean="0"/>
          </a:p>
          <a:p>
            <a:pPr lvl="1"/>
            <a:r>
              <a:rPr lang="en-US" altLang="zh-CN" dirty="0" smtClean="0"/>
              <a:t>Studio</a:t>
            </a:r>
            <a:r>
              <a:rPr lang="zh-CN" altLang="en-US" dirty="0" smtClean="0"/>
              <a:t>中可以对违反</a:t>
            </a:r>
            <a:r>
              <a:rPr lang="en-US" altLang="zh-CN" dirty="0" smtClean="0"/>
              <a:t>debugger rule</a:t>
            </a:r>
            <a:r>
              <a:rPr lang="zh-CN" altLang="en-US" dirty="0" smtClean="0"/>
              <a:t>的信息查看。</a:t>
            </a:r>
            <a:endParaRPr lang="en-US" altLang="zh-CN" dirty="0" smtClean="0"/>
          </a:p>
          <a:p>
            <a:pPr lvl="1"/>
            <a:r>
              <a:rPr lang="en-US" altLang="zh-CN" dirty="0" smtClean="0"/>
              <a:t>Studio</a:t>
            </a:r>
            <a:r>
              <a:rPr lang="zh-CN" altLang="en-US" dirty="0" smtClean="0"/>
              <a:t>中可以对</a:t>
            </a:r>
            <a:r>
              <a:rPr lang="en-US" altLang="zh-CN" dirty="0" smtClean="0"/>
              <a:t>model monitoring results</a:t>
            </a:r>
            <a:r>
              <a:rPr lang="zh-CN" altLang="en-US" dirty="0" smtClean="0"/>
              <a:t>的结果查看。</a:t>
            </a:r>
            <a:endParaRPr lang="en-US" dirty="0"/>
          </a:p>
        </p:txBody>
      </p:sp>
    </p:spTree>
    <p:extLst>
      <p:ext uri="{BB962C8B-B14F-4D97-AF65-F5344CB8AC3E}">
        <p14:creationId xmlns:p14="http://schemas.microsoft.com/office/powerpoint/2010/main" val="2636064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435" y="2777249"/>
            <a:ext cx="10515600" cy="1325563"/>
          </a:xfrm>
        </p:spPr>
        <p:txBody>
          <a:bodyPr>
            <a:normAutofit/>
          </a:bodyPr>
          <a:lstStyle/>
          <a:p>
            <a:pPr algn="ctr"/>
            <a:r>
              <a:rPr lang="zh-CN" altLang="en-US" sz="6600" dirty="0"/>
              <a:t>数据准</a:t>
            </a:r>
            <a:r>
              <a:rPr lang="zh-CN" altLang="en-US" sz="6600" dirty="0" smtClean="0"/>
              <a:t>备</a:t>
            </a:r>
            <a:endParaRPr lang="en-US" sz="6600" dirty="0"/>
          </a:p>
        </p:txBody>
      </p:sp>
    </p:spTree>
    <p:extLst>
      <p:ext uri="{BB962C8B-B14F-4D97-AF65-F5344CB8AC3E}">
        <p14:creationId xmlns:p14="http://schemas.microsoft.com/office/powerpoint/2010/main" val="1198788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3199"/>
          </a:xfrm>
        </p:spPr>
        <p:txBody>
          <a:bodyPr/>
          <a:lstStyle/>
          <a:p>
            <a:r>
              <a:rPr lang="en-US" altLang="zh-CN" dirty="0" err="1"/>
              <a:t>SageMaker</a:t>
            </a:r>
            <a:r>
              <a:rPr lang="zh-CN" altLang="en-US" dirty="0"/>
              <a:t>是什么？</a:t>
            </a:r>
            <a:endParaRPr lang="en-US" altLang="zh-CN" dirty="0"/>
          </a:p>
        </p:txBody>
      </p:sp>
      <p:sp>
        <p:nvSpPr>
          <p:cNvPr id="3" name="Content Placeholder 2"/>
          <p:cNvSpPr>
            <a:spLocks noGrp="1"/>
          </p:cNvSpPr>
          <p:nvPr>
            <p:ph idx="1"/>
          </p:nvPr>
        </p:nvSpPr>
        <p:spPr>
          <a:xfrm>
            <a:off x="838200" y="1609344"/>
            <a:ext cx="10515600" cy="4567619"/>
          </a:xfrm>
        </p:spPr>
        <p:txBody>
          <a:bodyPr/>
          <a:lstStyle/>
          <a:p>
            <a:r>
              <a:rPr lang="en-US" altLang="zh-CN" dirty="0" err="1" smtClean="0"/>
              <a:t>SageMaker</a:t>
            </a:r>
            <a:r>
              <a:rPr lang="zh-CN" altLang="en-US" dirty="0" smtClean="0"/>
              <a:t>是一个</a:t>
            </a:r>
            <a:r>
              <a:rPr lang="zh-CN" altLang="en-US" dirty="0"/>
              <a:t>全托</a:t>
            </a:r>
            <a:r>
              <a:rPr lang="zh-CN" altLang="en-US" dirty="0" smtClean="0"/>
              <a:t>管的机器学习平台（包括传统机器学习和深度学习）。</a:t>
            </a:r>
            <a:endParaRPr lang="en-US" altLang="zh-CN" dirty="0" smtClean="0"/>
          </a:p>
          <a:p>
            <a:r>
              <a:rPr lang="en-US" altLang="zh-CN" dirty="0" err="1" smtClean="0"/>
              <a:t>SageMaker</a:t>
            </a:r>
            <a:r>
              <a:rPr lang="zh-CN" altLang="en-US" dirty="0" smtClean="0"/>
              <a:t>覆盖了整个机器学习的生命周期。</a:t>
            </a:r>
            <a:endParaRPr lang="en-US" altLang="zh-CN" dirty="0" smtClean="0"/>
          </a:p>
          <a:p>
            <a:pPr lvl="1"/>
            <a:endParaRPr lang="en-US" altLang="zh-CN" dirty="0"/>
          </a:p>
          <a:p>
            <a:pPr lvl="1"/>
            <a:endParaRPr lang="en-US" altLang="zh-CN" dirty="0" smtClean="0"/>
          </a:p>
          <a:p>
            <a:pPr lvl="1"/>
            <a:endParaRPr lang="en-US" altLang="zh-CN"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69" y="2985676"/>
            <a:ext cx="9869865" cy="3482307"/>
          </a:xfrm>
          <a:prstGeom prst="rect">
            <a:avLst/>
          </a:prstGeom>
        </p:spPr>
      </p:pic>
    </p:spTree>
    <p:extLst>
      <p:ext uri="{BB962C8B-B14F-4D97-AF65-F5344CB8AC3E}">
        <p14:creationId xmlns:p14="http://schemas.microsoft.com/office/powerpoint/2010/main" val="1191476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err="1"/>
              <a:t>SageMaker</a:t>
            </a:r>
            <a:r>
              <a:rPr lang="zh-CN" altLang="en-US" sz="4000" dirty="0"/>
              <a:t>的</a:t>
            </a:r>
            <a:r>
              <a:rPr lang="en-US" altLang="zh-CN" sz="4000" dirty="0"/>
              <a:t>Ground Truth</a:t>
            </a:r>
            <a:endParaRPr lang="en-US" sz="3667" dirty="0"/>
          </a:p>
        </p:txBody>
      </p:sp>
      <p:sp>
        <p:nvSpPr>
          <p:cNvPr id="3" name="Content Placeholder 2"/>
          <p:cNvSpPr>
            <a:spLocks noGrp="1"/>
          </p:cNvSpPr>
          <p:nvPr>
            <p:ph idx="1"/>
          </p:nvPr>
        </p:nvSpPr>
        <p:spPr>
          <a:xfrm>
            <a:off x="269875" y="1189179"/>
            <a:ext cx="11652356" cy="683264"/>
          </a:xfrm>
        </p:spPr>
        <p:txBody>
          <a:bodyPr/>
          <a:lstStyle/>
          <a:p>
            <a:pPr algn="ctr"/>
            <a:r>
              <a:rPr lang="zh-CN" altLang="en-US" b="1" dirty="0">
                <a:solidFill>
                  <a:srgbClr val="FA9B1C"/>
                </a:solidFill>
              </a:rPr>
              <a:t>让高精度的数据标记变得更轻</a:t>
            </a:r>
            <a:r>
              <a:rPr lang="zh-CN" altLang="en-US" b="1" dirty="0" smtClean="0">
                <a:solidFill>
                  <a:srgbClr val="FA9B1C"/>
                </a:solidFill>
              </a:rPr>
              <a:t>松</a:t>
            </a:r>
            <a:endParaRPr lang="en-US" b="1" dirty="0">
              <a:solidFill>
                <a:srgbClr val="FA9B1C"/>
              </a:solidFill>
            </a:endParaRPr>
          </a:p>
        </p:txBody>
      </p:sp>
      <p:sp>
        <p:nvSpPr>
          <p:cNvPr id="4" name="Rectangle 3">
            <a:extLst>
              <a:ext uri="{FF2B5EF4-FFF2-40B4-BE49-F238E27FC236}">
                <a16:creationId xmlns:a16="http://schemas.microsoft.com/office/drawing/2014/main" id="{37CB1959-4394-5E4E-BC7F-767D6971E70B}"/>
              </a:ext>
            </a:extLst>
          </p:cNvPr>
          <p:cNvSpPr/>
          <p:nvPr/>
        </p:nvSpPr>
        <p:spPr>
          <a:xfrm>
            <a:off x="1573198" y="2176206"/>
            <a:ext cx="3441493" cy="954300"/>
          </a:xfrm>
          <a:prstGeom prst="rect">
            <a:avLst/>
          </a:prstGeom>
        </p:spPr>
        <p:txBody>
          <a:bodyPr wrap="square">
            <a:spAutoFit/>
          </a:bodyPr>
          <a:lstStyle/>
          <a:p>
            <a:r>
              <a:rPr lang="zh-CN" altLang="en-US" sz="1867" dirty="0"/>
              <a:t>利用自动标注功能</a:t>
            </a:r>
            <a:r>
              <a:rPr lang="en-US" sz="1867" dirty="0" err="1"/>
              <a:t>将数据标记</a:t>
            </a:r>
            <a:endParaRPr lang="en-US" sz="1867" dirty="0"/>
          </a:p>
          <a:p>
            <a:r>
              <a:rPr lang="en-US" sz="1867" dirty="0"/>
              <a:t>成本降低高达70</a:t>
            </a:r>
            <a:r>
              <a:rPr lang="en-US" sz="1867" dirty="0" smtClean="0"/>
              <a:t>%</a:t>
            </a:r>
          </a:p>
          <a:p>
            <a:r>
              <a:rPr lang="zh-CN" altLang="en-US" sz="1867" b="1" dirty="0"/>
              <a:t>手动标</a:t>
            </a:r>
            <a:r>
              <a:rPr lang="zh-CN" altLang="en-US" sz="1867" b="1" dirty="0" smtClean="0"/>
              <a:t>注支持</a:t>
            </a:r>
            <a:r>
              <a:rPr lang="en-US" altLang="zh-CN" sz="1867" b="1" dirty="0" smtClean="0"/>
              <a:t>8</a:t>
            </a:r>
            <a:r>
              <a:rPr lang="zh-CN" altLang="en-US" sz="1867" b="1" dirty="0" smtClean="0"/>
              <a:t>种类型</a:t>
            </a:r>
            <a:endParaRPr lang="en-US" sz="1867" b="1" dirty="0"/>
          </a:p>
        </p:txBody>
      </p:sp>
      <p:grpSp>
        <p:nvGrpSpPr>
          <p:cNvPr id="5" name="Group 4">
            <a:extLst>
              <a:ext uri="{FF2B5EF4-FFF2-40B4-BE49-F238E27FC236}">
                <a16:creationId xmlns:a16="http://schemas.microsoft.com/office/drawing/2014/main" id="{E4EC5293-0A85-014A-AA5E-65F291B5E2F6}"/>
              </a:ext>
            </a:extLst>
          </p:cNvPr>
          <p:cNvGrpSpPr/>
          <p:nvPr/>
        </p:nvGrpSpPr>
        <p:grpSpPr>
          <a:xfrm>
            <a:off x="625194" y="2108624"/>
            <a:ext cx="670007" cy="510738"/>
            <a:chOff x="643128" y="1882181"/>
            <a:chExt cx="889772" cy="678264"/>
          </a:xfrm>
        </p:grpSpPr>
        <p:grpSp>
          <p:nvGrpSpPr>
            <p:cNvPr id="6" name="Group 5">
              <a:extLst>
                <a:ext uri="{FF2B5EF4-FFF2-40B4-BE49-F238E27FC236}">
                  <a16:creationId xmlns:a16="http://schemas.microsoft.com/office/drawing/2014/main" id="{AC6B3E00-087D-3D48-B3FA-44FCC0A48229}"/>
                </a:ext>
              </a:extLst>
            </p:cNvPr>
            <p:cNvGrpSpPr>
              <a:grpSpLocks noChangeAspect="1"/>
            </p:cNvGrpSpPr>
            <p:nvPr/>
          </p:nvGrpSpPr>
          <p:grpSpPr>
            <a:xfrm>
              <a:off x="643128" y="1882181"/>
              <a:ext cx="589506" cy="678264"/>
              <a:chOff x="786472" y="4572218"/>
              <a:chExt cx="459449" cy="528625"/>
            </a:xfrm>
            <a:noFill/>
          </p:grpSpPr>
          <p:sp>
            <p:nvSpPr>
              <p:cNvPr id="8" name="Freeform 33">
                <a:extLst>
                  <a:ext uri="{FF2B5EF4-FFF2-40B4-BE49-F238E27FC236}">
                    <a16:creationId xmlns:a16="http://schemas.microsoft.com/office/drawing/2014/main" id="{0AAD53E0-8216-0A42-AE97-ED63A82BEF75}"/>
                  </a:ext>
                </a:extLst>
              </p:cNvPr>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sp>
            <p:nvSpPr>
              <p:cNvPr id="9" name="Oval 30">
                <a:extLst>
                  <a:ext uri="{FF2B5EF4-FFF2-40B4-BE49-F238E27FC236}">
                    <a16:creationId xmlns:a16="http://schemas.microsoft.com/office/drawing/2014/main" id="{28DB3D1E-18C6-F443-AFFA-88CDDCED892A}"/>
                  </a:ext>
                </a:extLst>
              </p:cNvPr>
              <p:cNvSpPr>
                <a:spLocks noChangeArrowheads="1"/>
              </p:cNvSpPr>
              <p:nvPr/>
            </p:nvSpPr>
            <p:spPr bwMode="auto">
              <a:xfrm>
                <a:off x="786472" y="4572218"/>
                <a:ext cx="459449" cy="139898"/>
              </a:xfrm>
              <a:prstGeom prst="ellipse">
                <a:avLst/>
              </a:pr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sp>
            <p:nvSpPr>
              <p:cNvPr id="10" name="Freeform 31">
                <a:extLst>
                  <a:ext uri="{FF2B5EF4-FFF2-40B4-BE49-F238E27FC236}">
                    <a16:creationId xmlns:a16="http://schemas.microsoft.com/office/drawing/2014/main" id="{710E76FF-A2E8-3C4C-82B2-08C11180600D}"/>
                  </a:ext>
                </a:extLst>
              </p:cNvPr>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sp>
            <p:nvSpPr>
              <p:cNvPr id="11" name="Freeform 32">
                <a:extLst>
                  <a:ext uri="{FF2B5EF4-FFF2-40B4-BE49-F238E27FC236}">
                    <a16:creationId xmlns:a16="http://schemas.microsoft.com/office/drawing/2014/main" id="{9B6373CC-CDA1-D34A-A6E9-C170CFD9FA23}"/>
                  </a:ext>
                </a:extLst>
              </p:cNvPr>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grpSp>
        <p:sp>
          <p:nvSpPr>
            <p:cNvPr id="7" name="Freeform: Shape 57">
              <a:extLst>
                <a:ext uri="{FF2B5EF4-FFF2-40B4-BE49-F238E27FC236}">
                  <a16:creationId xmlns:a16="http://schemas.microsoft.com/office/drawing/2014/main" id="{B91B2A80-E494-8E4B-A5B6-E87932B0604A}"/>
                </a:ext>
              </a:extLst>
            </p:cNvPr>
            <p:cNvSpPr>
              <a:spLocks noChangeAspect="1"/>
            </p:cNvSpPr>
            <p:nvPr/>
          </p:nvSpPr>
          <p:spPr bwMode="auto">
            <a:xfrm rot="17100000">
              <a:off x="1073531" y="2036414"/>
              <a:ext cx="360922" cy="557817"/>
            </a:xfrm>
            <a:custGeom>
              <a:avLst/>
              <a:gdLst>
                <a:gd name="connsiteX0" fmla="*/ 663383 w 977900"/>
                <a:gd name="connsiteY0" fmla="*/ 370831 h 1511374"/>
                <a:gd name="connsiteX1" fmla="*/ 488949 w 977900"/>
                <a:gd name="connsiteY1" fmla="*/ 196397 h 1511374"/>
                <a:gd name="connsiteX2" fmla="*/ 314515 w 977900"/>
                <a:gd name="connsiteY2" fmla="*/ 370831 h 1511374"/>
                <a:gd name="connsiteX3" fmla="*/ 488949 w 977900"/>
                <a:gd name="connsiteY3" fmla="*/ 545265 h 1511374"/>
                <a:gd name="connsiteX4" fmla="*/ 663383 w 977900"/>
                <a:gd name="connsiteY4" fmla="*/ 370831 h 1511374"/>
                <a:gd name="connsiteX5" fmla="*/ 977900 w 977900"/>
                <a:gd name="connsiteY5" fmla="*/ 302689 h 1511374"/>
                <a:gd name="connsiteX6" fmla="*/ 977900 w 977900"/>
                <a:gd name="connsiteY6" fmla="*/ 1511374 h 1511374"/>
                <a:gd name="connsiteX7" fmla="*/ 0 w 977900"/>
                <a:gd name="connsiteY7" fmla="*/ 1511374 h 1511374"/>
                <a:gd name="connsiteX8" fmla="*/ 0 w 977900"/>
                <a:gd name="connsiteY8" fmla="*/ 302689 h 1511374"/>
                <a:gd name="connsiteX9" fmla="*/ 302689 w 977900"/>
                <a:gd name="connsiteY9" fmla="*/ 0 h 1511374"/>
                <a:gd name="connsiteX10" fmla="*/ 675211 w 977900"/>
                <a:gd name="connsiteY10" fmla="*/ 0 h 15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900" h="1511374">
                  <a:moveTo>
                    <a:pt x="663383" y="370831"/>
                  </a:moveTo>
                  <a:cubicBezTo>
                    <a:pt x="663383" y="274494"/>
                    <a:pt x="585286" y="196397"/>
                    <a:pt x="488949" y="196397"/>
                  </a:cubicBezTo>
                  <a:cubicBezTo>
                    <a:pt x="392612" y="196397"/>
                    <a:pt x="314515" y="274494"/>
                    <a:pt x="314515" y="370831"/>
                  </a:cubicBezTo>
                  <a:cubicBezTo>
                    <a:pt x="314515" y="467168"/>
                    <a:pt x="392612" y="545265"/>
                    <a:pt x="488949" y="545265"/>
                  </a:cubicBezTo>
                  <a:cubicBezTo>
                    <a:pt x="585286" y="545265"/>
                    <a:pt x="663383" y="467168"/>
                    <a:pt x="663383" y="370831"/>
                  </a:cubicBezTo>
                  <a:close/>
                  <a:moveTo>
                    <a:pt x="977900" y="302689"/>
                  </a:moveTo>
                  <a:lnTo>
                    <a:pt x="977900" y="1511374"/>
                  </a:lnTo>
                  <a:lnTo>
                    <a:pt x="0" y="1511374"/>
                  </a:lnTo>
                  <a:lnTo>
                    <a:pt x="0" y="302689"/>
                  </a:lnTo>
                  <a:lnTo>
                    <a:pt x="302689" y="0"/>
                  </a:lnTo>
                  <a:lnTo>
                    <a:pt x="675211" y="0"/>
                  </a:lnTo>
                  <a:close/>
                </a:path>
              </a:pathLst>
            </a:custGeom>
            <a:solidFill>
              <a:srgbClr val="282828"/>
            </a:solidFill>
            <a:ln w="19050" cap="rnd">
              <a:solidFill>
                <a:srgbClr val="FA9B1C"/>
              </a:solidFill>
              <a:prstDash val="solid"/>
              <a:round/>
              <a:headEnd type="none" w="med" len="sm"/>
            </a:ln>
          </p:spPr>
          <p:txBody>
            <a:bodyPr/>
            <a:lstStyle/>
            <a:p>
              <a:pPr defTabSz="1463086">
                <a:defRPr/>
              </a:pPr>
              <a:endParaRPr lang="en-US" sz="2824" kern="0" dirty="0">
                <a:solidFill>
                  <a:srgbClr val="FFFFFF"/>
                </a:solidFill>
                <a:latin typeface="微软雅黑" panose="020B0503020204020204" pitchFamily="34" charset="-122"/>
                <a:ea typeface="微软雅黑" panose="020B0503020204020204" pitchFamily="34" charset="-122"/>
              </a:endParaRPr>
            </a:p>
          </p:txBody>
        </p:sp>
      </p:grpSp>
      <p:grpSp>
        <p:nvGrpSpPr>
          <p:cNvPr id="12" name="Group 11">
            <a:extLst>
              <a:ext uri="{FF2B5EF4-FFF2-40B4-BE49-F238E27FC236}">
                <a16:creationId xmlns:a16="http://schemas.microsoft.com/office/drawing/2014/main" id="{B9DC69B8-523E-514B-BC81-574EBDE668BC}"/>
              </a:ext>
            </a:extLst>
          </p:cNvPr>
          <p:cNvGrpSpPr/>
          <p:nvPr/>
        </p:nvGrpSpPr>
        <p:grpSpPr>
          <a:xfrm>
            <a:off x="5838973" y="2029226"/>
            <a:ext cx="766085" cy="621868"/>
            <a:chOff x="724758" y="2954716"/>
            <a:chExt cx="996412" cy="808835"/>
          </a:xfrm>
        </p:grpSpPr>
        <p:grpSp>
          <p:nvGrpSpPr>
            <p:cNvPr id="13" name="Group 12">
              <a:extLst>
                <a:ext uri="{FF2B5EF4-FFF2-40B4-BE49-F238E27FC236}">
                  <a16:creationId xmlns:a16="http://schemas.microsoft.com/office/drawing/2014/main" id="{A717EED4-A5EA-C340-90C2-02F36E6F217E}"/>
                </a:ext>
              </a:extLst>
            </p:cNvPr>
            <p:cNvGrpSpPr>
              <a:grpSpLocks noChangeAspect="1"/>
            </p:cNvGrpSpPr>
            <p:nvPr/>
          </p:nvGrpSpPr>
          <p:grpSpPr>
            <a:xfrm>
              <a:off x="724758" y="2954716"/>
              <a:ext cx="604047" cy="808835"/>
              <a:chOff x="4479652" y="1278045"/>
              <a:chExt cx="472298" cy="632419"/>
            </a:xfrm>
          </p:grpSpPr>
          <p:sp>
            <p:nvSpPr>
              <p:cNvPr id="15" name="Freeform: Shape 49">
                <a:extLst>
                  <a:ext uri="{FF2B5EF4-FFF2-40B4-BE49-F238E27FC236}">
                    <a16:creationId xmlns:a16="http://schemas.microsoft.com/office/drawing/2014/main" id="{57707E4E-5F9C-8C47-9927-1A33296F37CB}"/>
                  </a:ext>
                </a:extLst>
              </p:cNvPr>
              <p:cNvSpPr/>
              <p:nvPr/>
            </p:nvSpPr>
            <p:spPr>
              <a:xfrm>
                <a:off x="4479652" y="1530322"/>
                <a:ext cx="472298" cy="380142"/>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w="19050" cap="rnd">
                <a:solidFill>
                  <a:srgbClr val="FFFFFF"/>
                </a:solidFill>
                <a:prstDash val="solid"/>
                <a:round/>
                <a:headEnd type="none" w="med" len="sm"/>
              </a:ln>
              <a:extLst>
                <a:ext uri="{909E8E84-426E-40DD-AFC4-6F175D3DCCD1}">
                  <a14:hiddenFill xmlns:a14="http://schemas.microsoft.com/office/drawing/2010/main">
                    <a:solidFill>
                      <a:srgbClr val="FFFFFF"/>
                    </a:solidFill>
                  </a14:hiddenFill>
                </a:ext>
              </a:extLst>
            </p:spPr>
            <p:txBody>
              <a:bodyPr/>
              <a:lstStyle/>
              <a:p>
                <a:pPr defTabSz="1463086">
                  <a:defRPr/>
                </a:pPr>
                <a:endParaRPr lang="en-US" sz="2824" kern="0">
                  <a:solidFill>
                    <a:srgbClr val="FFFFFF"/>
                  </a:solidFill>
                  <a:latin typeface="微软雅黑" panose="020B0503020204020204" pitchFamily="34" charset="-122"/>
                  <a:ea typeface="微软雅黑" panose="020B0503020204020204" pitchFamily="34" charset="-122"/>
                </a:endParaRPr>
              </a:p>
            </p:txBody>
          </p:sp>
          <p:sp>
            <p:nvSpPr>
              <p:cNvPr id="16" name="Freeform: Shape 50">
                <a:extLst>
                  <a:ext uri="{FF2B5EF4-FFF2-40B4-BE49-F238E27FC236}">
                    <a16:creationId xmlns:a16="http://schemas.microsoft.com/office/drawing/2014/main" id="{7CAC6D93-558A-6B49-84B7-7E61B77160AD}"/>
                  </a:ext>
                </a:extLst>
              </p:cNvPr>
              <p:cNvSpPr/>
              <p:nvPr/>
            </p:nvSpPr>
            <p:spPr>
              <a:xfrm>
                <a:off x="4568363" y="1278045"/>
                <a:ext cx="299506" cy="299506"/>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w="19050" cap="rnd">
                <a:solidFill>
                  <a:srgbClr val="FFFFFF"/>
                </a:solidFill>
                <a:prstDash val="solid"/>
                <a:round/>
                <a:headEnd type="none" w="med" len="sm"/>
              </a:ln>
              <a:extLst>
                <a:ext uri="{909E8E84-426E-40DD-AFC4-6F175D3DCCD1}">
                  <a14:hiddenFill xmlns:a14="http://schemas.microsoft.com/office/drawing/2010/main">
                    <a:solidFill>
                      <a:srgbClr val="FFFFFF"/>
                    </a:solidFill>
                  </a14:hiddenFill>
                </a:ext>
              </a:extLst>
            </p:spPr>
            <p:txBody>
              <a:bodyPr/>
              <a:lstStyle/>
              <a:p>
                <a:pPr defTabSz="1463086">
                  <a:defRPr/>
                </a:pPr>
                <a:endParaRPr lang="en-US" sz="2824" kern="0">
                  <a:solidFill>
                    <a:srgbClr val="FFFFFF"/>
                  </a:solidFill>
                  <a:latin typeface="微软雅黑" panose="020B0503020204020204" pitchFamily="34" charset="-122"/>
                  <a:ea typeface="微软雅黑" panose="020B0503020204020204" pitchFamily="34" charset="-122"/>
                </a:endParaRPr>
              </a:p>
            </p:txBody>
          </p:sp>
        </p:grpSp>
        <p:sp>
          <p:nvSpPr>
            <p:cNvPr id="14" name="Freeform: Shape 58">
              <a:extLst>
                <a:ext uri="{FF2B5EF4-FFF2-40B4-BE49-F238E27FC236}">
                  <a16:creationId xmlns:a16="http://schemas.microsoft.com/office/drawing/2014/main" id="{0E01C0F0-B955-344C-9DD7-26CD7F391940}"/>
                </a:ext>
              </a:extLst>
            </p:cNvPr>
            <p:cNvSpPr>
              <a:spLocks noChangeAspect="1"/>
            </p:cNvSpPr>
            <p:nvPr/>
          </p:nvSpPr>
          <p:spPr bwMode="auto">
            <a:xfrm rot="17100000">
              <a:off x="1261801" y="3113834"/>
              <a:ext cx="360922" cy="557817"/>
            </a:xfrm>
            <a:custGeom>
              <a:avLst/>
              <a:gdLst>
                <a:gd name="connsiteX0" fmla="*/ 663383 w 977900"/>
                <a:gd name="connsiteY0" fmla="*/ 370831 h 1511374"/>
                <a:gd name="connsiteX1" fmla="*/ 488949 w 977900"/>
                <a:gd name="connsiteY1" fmla="*/ 196397 h 1511374"/>
                <a:gd name="connsiteX2" fmla="*/ 314515 w 977900"/>
                <a:gd name="connsiteY2" fmla="*/ 370831 h 1511374"/>
                <a:gd name="connsiteX3" fmla="*/ 488949 w 977900"/>
                <a:gd name="connsiteY3" fmla="*/ 545265 h 1511374"/>
                <a:gd name="connsiteX4" fmla="*/ 663383 w 977900"/>
                <a:gd name="connsiteY4" fmla="*/ 370831 h 1511374"/>
                <a:gd name="connsiteX5" fmla="*/ 977900 w 977900"/>
                <a:gd name="connsiteY5" fmla="*/ 302689 h 1511374"/>
                <a:gd name="connsiteX6" fmla="*/ 977900 w 977900"/>
                <a:gd name="connsiteY6" fmla="*/ 1511374 h 1511374"/>
                <a:gd name="connsiteX7" fmla="*/ 0 w 977900"/>
                <a:gd name="connsiteY7" fmla="*/ 1511374 h 1511374"/>
                <a:gd name="connsiteX8" fmla="*/ 0 w 977900"/>
                <a:gd name="connsiteY8" fmla="*/ 302689 h 1511374"/>
                <a:gd name="connsiteX9" fmla="*/ 302689 w 977900"/>
                <a:gd name="connsiteY9" fmla="*/ 0 h 1511374"/>
                <a:gd name="connsiteX10" fmla="*/ 675211 w 977900"/>
                <a:gd name="connsiteY10" fmla="*/ 0 h 15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900" h="1511374">
                  <a:moveTo>
                    <a:pt x="663383" y="370831"/>
                  </a:moveTo>
                  <a:cubicBezTo>
                    <a:pt x="663383" y="274494"/>
                    <a:pt x="585286" y="196397"/>
                    <a:pt x="488949" y="196397"/>
                  </a:cubicBezTo>
                  <a:cubicBezTo>
                    <a:pt x="392612" y="196397"/>
                    <a:pt x="314515" y="274494"/>
                    <a:pt x="314515" y="370831"/>
                  </a:cubicBezTo>
                  <a:cubicBezTo>
                    <a:pt x="314515" y="467168"/>
                    <a:pt x="392612" y="545265"/>
                    <a:pt x="488949" y="545265"/>
                  </a:cubicBezTo>
                  <a:cubicBezTo>
                    <a:pt x="585286" y="545265"/>
                    <a:pt x="663383" y="467168"/>
                    <a:pt x="663383" y="370831"/>
                  </a:cubicBezTo>
                  <a:close/>
                  <a:moveTo>
                    <a:pt x="977900" y="302689"/>
                  </a:moveTo>
                  <a:lnTo>
                    <a:pt x="977900" y="1511374"/>
                  </a:lnTo>
                  <a:lnTo>
                    <a:pt x="0" y="1511374"/>
                  </a:lnTo>
                  <a:lnTo>
                    <a:pt x="0" y="302689"/>
                  </a:lnTo>
                  <a:lnTo>
                    <a:pt x="302689" y="0"/>
                  </a:lnTo>
                  <a:lnTo>
                    <a:pt x="675211" y="0"/>
                  </a:lnTo>
                  <a:close/>
                </a:path>
              </a:pathLst>
            </a:custGeom>
            <a:solidFill>
              <a:srgbClr val="282828"/>
            </a:solidFill>
            <a:ln w="19050" cap="rnd">
              <a:solidFill>
                <a:srgbClr val="FA9B1C"/>
              </a:solidFill>
              <a:prstDash val="solid"/>
              <a:round/>
              <a:headEnd type="none" w="med" len="sm"/>
            </a:ln>
          </p:spPr>
          <p:txBody>
            <a:bodyPr/>
            <a:lstStyle/>
            <a:p>
              <a:pPr defTabSz="1463086">
                <a:defRPr/>
              </a:pPr>
              <a:endParaRPr lang="en-US" sz="2824" kern="0" dirty="0">
                <a:solidFill>
                  <a:srgbClr val="FFFFFF"/>
                </a:solidFill>
                <a:latin typeface="微软雅黑" panose="020B0503020204020204" pitchFamily="34" charset="-122"/>
                <a:ea typeface="微软雅黑" panose="020B0503020204020204" pitchFamily="34" charset="-122"/>
              </a:endParaRPr>
            </a:p>
          </p:txBody>
        </p:sp>
      </p:grpSp>
      <p:sp>
        <p:nvSpPr>
          <p:cNvPr id="17" name="Rectangle 16">
            <a:extLst>
              <a:ext uri="{FF2B5EF4-FFF2-40B4-BE49-F238E27FC236}">
                <a16:creationId xmlns:a16="http://schemas.microsoft.com/office/drawing/2014/main" id="{F393958C-2D5D-9B4E-BB8F-CD3B69B52859}"/>
              </a:ext>
            </a:extLst>
          </p:cNvPr>
          <p:cNvSpPr/>
          <p:nvPr/>
        </p:nvSpPr>
        <p:spPr>
          <a:xfrm>
            <a:off x="6802569" y="2029226"/>
            <a:ext cx="5078768" cy="666977"/>
          </a:xfrm>
          <a:prstGeom prst="rect">
            <a:avLst/>
          </a:prstGeom>
        </p:spPr>
        <p:txBody>
          <a:bodyPr wrap="square">
            <a:spAutoFit/>
          </a:bodyPr>
          <a:lstStyle/>
          <a:p>
            <a:r>
              <a:rPr lang="zh-CN" altLang="en-US" sz="1867" dirty="0"/>
              <a:t>标记任务可交由</a:t>
            </a:r>
            <a:r>
              <a:rPr lang="en-US" sz="1867" dirty="0"/>
              <a:t>Amazon Mechanical Turk</a:t>
            </a:r>
            <a:r>
              <a:rPr lang="zh-CN" altLang="en-US" sz="1867" dirty="0"/>
              <a:t>平台、由</a:t>
            </a:r>
            <a:r>
              <a:rPr lang="en-US" sz="1867" dirty="0" err="1"/>
              <a:t>Amazon认可的供应商</a:t>
            </a:r>
            <a:r>
              <a:rPr lang="zh-CN" altLang="en-US" sz="1867" dirty="0"/>
              <a:t>、</a:t>
            </a:r>
            <a:r>
              <a:rPr lang="en-US" sz="1867" dirty="0" err="1"/>
              <a:t>或</a:t>
            </a:r>
            <a:r>
              <a:rPr lang="zh-CN" altLang="en-US" sz="1867" dirty="0"/>
              <a:t>个人团队来完成</a:t>
            </a:r>
            <a:endParaRPr lang="en-US" sz="1867" dirty="0"/>
          </a:p>
        </p:txBody>
      </p:sp>
      <p:grpSp>
        <p:nvGrpSpPr>
          <p:cNvPr id="19" name="Group 18">
            <a:extLst>
              <a:ext uri="{FF2B5EF4-FFF2-40B4-BE49-F238E27FC236}">
                <a16:creationId xmlns:a16="http://schemas.microsoft.com/office/drawing/2014/main" id="{CC5805E8-A079-514B-8FB9-0EE6B01ABB90}"/>
              </a:ext>
            </a:extLst>
          </p:cNvPr>
          <p:cNvGrpSpPr/>
          <p:nvPr/>
        </p:nvGrpSpPr>
        <p:grpSpPr>
          <a:xfrm>
            <a:off x="2506945" y="2875207"/>
            <a:ext cx="6664056" cy="2284142"/>
            <a:chOff x="724944" y="1582171"/>
            <a:chExt cx="7503479" cy="2571858"/>
          </a:xfrm>
        </p:grpSpPr>
        <p:sp>
          <p:nvSpPr>
            <p:cNvPr id="20" name="TextBox 19">
              <a:extLst>
                <a:ext uri="{FF2B5EF4-FFF2-40B4-BE49-F238E27FC236}">
                  <a16:creationId xmlns:a16="http://schemas.microsoft.com/office/drawing/2014/main" id="{E9BE146A-78F5-584A-A4E8-BD8F588B8948}"/>
                </a:ext>
              </a:extLst>
            </p:cNvPr>
            <p:cNvSpPr txBox="1"/>
            <p:nvPr/>
          </p:nvSpPr>
          <p:spPr>
            <a:xfrm>
              <a:off x="5579376" y="2189656"/>
              <a:ext cx="866362" cy="233918"/>
            </a:xfrm>
            <a:prstGeom prst="rect">
              <a:avLst/>
            </a:prstGeom>
            <a:noFill/>
          </p:spPr>
          <p:txBody>
            <a:bodyPr wrap="none" lIns="0" tIns="0" rIns="0" bIns="0" rtlCol="0">
              <a:spAutoFit/>
            </a:bodyPr>
            <a:lstStyle/>
            <a:p>
              <a:pPr algn="ctr" defTabSz="548616">
                <a:lnSpc>
                  <a:spcPct val="90000"/>
                </a:lnSpc>
                <a:spcBef>
                  <a:spcPct val="0"/>
                </a:spcBef>
                <a:spcAft>
                  <a:spcPts val="2400"/>
                </a:spcAft>
                <a:defRPr sz="3600"/>
              </a:pPr>
              <a:r>
                <a:rPr lang="zh-CN" altLang="en-US" sz="1500" dirty="0">
                  <a:ln w="3175">
                    <a:noFill/>
                  </a:ln>
                  <a:solidFill>
                    <a:prstClr val="white"/>
                  </a:solidFill>
                  <a:ea typeface="Amazon Ember Cd Light" panose="020B0406020204020204" pitchFamily="34" charset="0"/>
                  <a:cs typeface="Amazon Ember Cd Light" panose="020B0406020204020204" pitchFamily="34" charset="0"/>
                </a:rPr>
                <a:t>自动标记</a:t>
              </a:r>
              <a:endParaRPr lang="en-US" sz="1500" dirty="0">
                <a:ln w="3175">
                  <a:noFill/>
                </a:ln>
                <a:solidFill>
                  <a:prstClr val="white"/>
                </a:solidFill>
                <a:ea typeface="Amazon Ember Cd Light" panose="020B0406020204020204" pitchFamily="34" charset="0"/>
                <a:cs typeface="Amazon Ember Cd Light" panose="020B0406020204020204" pitchFamily="34" charset="0"/>
              </a:endParaRPr>
            </a:p>
          </p:txBody>
        </p:sp>
        <p:sp>
          <p:nvSpPr>
            <p:cNvPr id="21" name="TextBox 20">
              <a:extLst>
                <a:ext uri="{FF2B5EF4-FFF2-40B4-BE49-F238E27FC236}">
                  <a16:creationId xmlns:a16="http://schemas.microsoft.com/office/drawing/2014/main" id="{F6C3B650-69E5-6143-AD91-793B08C82CFA}"/>
                </a:ext>
              </a:extLst>
            </p:cNvPr>
            <p:cNvSpPr txBox="1"/>
            <p:nvPr/>
          </p:nvSpPr>
          <p:spPr>
            <a:xfrm>
              <a:off x="724944" y="3099843"/>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原始数据</a:t>
              </a:r>
              <a:endParaRPr lang="en-US" sz="1500" spc="0" dirty="0">
                <a:latin typeface="+mn-lt"/>
              </a:endParaRPr>
            </a:p>
          </p:txBody>
        </p:sp>
        <p:cxnSp>
          <p:nvCxnSpPr>
            <p:cNvPr id="22" name="Straight Arrow Connector 21">
              <a:extLst>
                <a:ext uri="{FF2B5EF4-FFF2-40B4-BE49-F238E27FC236}">
                  <a16:creationId xmlns:a16="http://schemas.microsoft.com/office/drawing/2014/main" id="{5DEA9A81-68DF-8F4A-82DA-B0927E23D304}"/>
                </a:ext>
              </a:extLst>
            </p:cNvPr>
            <p:cNvCxnSpPr>
              <a:cxnSpLocks noChangeAspect="1"/>
            </p:cNvCxnSpPr>
            <p:nvPr/>
          </p:nvCxnSpPr>
          <p:spPr>
            <a:xfrm>
              <a:off x="1587946" y="2805910"/>
              <a:ext cx="472856" cy="0"/>
            </a:xfrm>
            <a:prstGeom prst="straightConnector1">
              <a:avLst/>
            </a:prstGeom>
            <a:noFill/>
            <a:ln w="19050" cap="flat" cmpd="sng" algn="ctr">
              <a:solidFill>
                <a:srgbClr val="E6ECEF"/>
              </a:solidFill>
              <a:prstDash val="solid"/>
              <a:headEnd type="none" w="med" len="sm"/>
              <a:tailEnd type="arrow" w="lg" len="sm"/>
            </a:ln>
            <a:effectLst/>
          </p:spPr>
        </p:cxnSp>
        <p:sp>
          <p:nvSpPr>
            <p:cNvPr id="23" name="TextBox 22">
              <a:extLst>
                <a:ext uri="{FF2B5EF4-FFF2-40B4-BE49-F238E27FC236}">
                  <a16:creationId xmlns:a16="http://schemas.microsoft.com/office/drawing/2014/main" id="{6A9291A1-8F02-F74E-8AA7-09D61769968E}"/>
                </a:ext>
              </a:extLst>
            </p:cNvPr>
            <p:cNvSpPr txBox="1">
              <a:spLocks noChangeAspect="1"/>
            </p:cNvSpPr>
            <p:nvPr/>
          </p:nvSpPr>
          <p:spPr>
            <a:xfrm>
              <a:off x="2186842" y="3099843"/>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人工标记</a:t>
              </a:r>
              <a:endParaRPr lang="en-US" sz="1500" spc="0" dirty="0">
                <a:latin typeface="+mn-lt"/>
              </a:endParaRPr>
            </a:p>
          </p:txBody>
        </p:sp>
        <p:grpSp>
          <p:nvGrpSpPr>
            <p:cNvPr id="24" name="Group 23">
              <a:extLst>
                <a:ext uri="{FF2B5EF4-FFF2-40B4-BE49-F238E27FC236}">
                  <a16:creationId xmlns:a16="http://schemas.microsoft.com/office/drawing/2014/main" id="{1B99C696-FF9E-1E45-AC32-788D592DE183}"/>
                </a:ext>
              </a:extLst>
            </p:cNvPr>
            <p:cNvGrpSpPr/>
            <p:nvPr/>
          </p:nvGrpSpPr>
          <p:grpSpPr>
            <a:xfrm>
              <a:off x="2305319" y="2484964"/>
              <a:ext cx="601644" cy="592111"/>
              <a:chOff x="2972159" y="3215447"/>
              <a:chExt cx="802192" cy="789482"/>
            </a:xfrm>
          </p:grpSpPr>
          <p:grpSp>
            <p:nvGrpSpPr>
              <p:cNvPr id="84" name="Graphic 1">
                <a:extLst>
                  <a:ext uri="{FF2B5EF4-FFF2-40B4-BE49-F238E27FC236}">
                    <a16:creationId xmlns:a16="http://schemas.microsoft.com/office/drawing/2014/main" id="{756AF25B-7EF9-0742-906B-FCB061E98249}"/>
                  </a:ext>
                </a:extLst>
              </p:cNvPr>
              <p:cNvGrpSpPr/>
              <p:nvPr/>
            </p:nvGrpSpPr>
            <p:grpSpPr>
              <a:xfrm>
                <a:off x="2972159" y="3215447"/>
                <a:ext cx="786274" cy="721943"/>
                <a:chOff x="4284811" y="2307431"/>
                <a:chExt cx="570557" cy="523875"/>
              </a:xfrm>
            </p:grpSpPr>
            <p:sp>
              <p:nvSpPr>
                <p:cNvPr id="88" name="Freeform: Shape 46">
                  <a:extLst>
                    <a:ext uri="{FF2B5EF4-FFF2-40B4-BE49-F238E27FC236}">
                      <a16:creationId xmlns:a16="http://schemas.microsoft.com/office/drawing/2014/main" id="{34686924-0359-6B47-ABC7-B9D134D83940}"/>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89" name="Freeform: Shape 47">
                  <a:extLst>
                    <a:ext uri="{FF2B5EF4-FFF2-40B4-BE49-F238E27FC236}">
                      <a16:creationId xmlns:a16="http://schemas.microsoft.com/office/drawing/2014/main" id="{FB033559-B9BA-5E41-B6AB-2DD7C83EA0EB}"/>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90" name="Freeform: Shape 48">
                  <a:extLst>
                    <a:ext uri="{FF2B5EF4-FFF2-40B4-BE49-F238E27FC236}">
                      <a16:creationId xmlns:a16="http://schemas.microsoft.com/office/drawing/2014/main" id="{4628482D-5C89-5D4D-9AA2-BA3BB8CCE778}"/>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91" name="Freeform: Shape 49">
                  <a:extLst>
                    <a:ext uri="{FF2B5EF4-FFF2-40B4-BE49-F238E27FC236}">
                      <a16:creationId xmlns:a16="http://schemas.microsoft.com/office/drawing/2014/main" id="{3053EB4C-3A78-E74C-AC56-2215BB18E3CC}"/>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grpSp>
            <p:nvGrpSpPr>
              <p:cNvPr id="85" name="Group 84">
                <a:extLst>
                  <a:ext uri="{FF2B5EF4-FFF2-40B4-BE49-F238E27FC236}">
                    <a16:creationId xmlns:a16="http://schemas.microsoft.com/office/drawing/2014/main" id="{2C5A0EFA-C057-C842-ACE9-8D6B6BAC1265}"/>
                  </a:ext>
                </a:extLst>
              </p:cNvPr>
              <p:cNvGrpSpPr/>
              <p:nvPr/>
            </p:nvGrpSpPr>
            <p:grpSpPr>
              <a:xfrm>
                <a:off x="3500031" y="3730609"/>
                <a:ext cx="274320" cy="274320"/>
                <a:chOff x="9506671" y="3337855"/>
                <a:chExt cx="554038" cy="552450"/>
              </a:xfrm>
            </p:grpSpPr>
            <p:sp>
              <p:nvSpPr>
                <p:cNvPr id="86" name="Oval 85">
                  <a:extLst>
                    <a:ext uri="{FF2B5EF4-FFF2-40B4-BE49-F238E27FC236}">
                      <a16:creationId xmlns:a16="http://schemas.microsoft.com/office/drawing/2014/main" id="{2F1BC044-EA1B-2144-A794-4DFD98079729}"/>
                    </a:ext>
                  </a:extLst>
                </p:cNvPr>
                <p:cNvSpPr/>
                <p:nvPr/>
              </p:nvSpPr>
              <p:spPr bwMode="auto">
                <a:xfrm>
                  <a:off x="9517514" y="3340225"/>
                  <a:ext cx="530476" cy="53047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87" name="Freeform 5">
                  <a:extLst>
                    <a:ext uri="{FF2B5EF4-FFF2-40B4-BE49-F238E27FC236}">
                      <a16:creationId xmlns:a16="http://schemas.microsoft.com/office/drawing/2014/main" id="{3FD6CC16-10F1-A44B-BB61-E74B90636366}"/>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22225"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25" name="Elbow Connector 24">
              <a:extLst>
                <a:ext uri="{FF2B5EF4-FFF2-40B4-BE49-F238E27FC236}">
                  <a16:creationId xmlns:a16="http://schemas.microsoft.com/office/drawing/2014/main" id="{6CE540F2-26AB-0F4E-9011-4CA095B37EDB}"/>
                </a:ext>
              </a:extLst>
            </p:cNvPr>
            <p:cNvCxnSpPr>
              <a:cxnSpLocks/>
            </p:cNvCxnSpPr>
            <p:nvPr/>
          </p:nvCxnSpPr>
          <p:spPr>
            <a:xfrm>
              <a:off x="6422881" y="1719502"/>
              <a:ext cx="1034009" cy="997520"/>
            </a:xfrm>
            <a:prstGeom prst="bentConnector3">
              <a:avLst/>
            </a:prstGeom>
            <a:noFill/>
            <a:ln w="19050" cap="flat" cmpd="sng" algn="ctr">
              <a:solidFill>
                <a:srgbClr val="E6ECEF"/>
              </a:solidFill>
              <a:prstDash val="solid"/>
              <a:headEnd type="none" w="med" len="sm"/>
              <a:tailEnd type="arrow" w="lg" len="sm"/>
            </a:ln>
            <a:effectLst/>
          </p:spPr>
        </p:cxnSp>
        <p:cxnSp>
          <p:nvCxnSpPr>
            <p:cNvPr id="26" name="Elbow Connector 25">
              <a:extLst>
                <a:ext uri="{FF2B5EF4-FFF2-40B4-BE49-F238E27FC236}">
                  <a16:creationId xmlns:a16="http://schemas.microsoft.com/office/drawing/2014/main" id="{688E8E83-300D-1445-8A7E-F432B079C26C}"/>
                </a:ext>
              </a:extLst>
            </p:cNvPr>
            <p:cNvCxnSpPr>
              <a:cxnSpLocks/>
            </p:cNvCxnSpPr>
            <p:nvPr/>
          </p:nvCxnSpPr>
          <p:spPr>
            <a:xfrm rot="10800000" flipV="1">
              <a:off x="4491905" y="1735441"/>
              <a:ext cx="1027723" cy="854704"/>
            </a:xfrm>
            <a:prstGeom prst="bentConnector3">
              <a:avLst/>
            </a:prstGeom>
            <a:noFill/>
            <a:ln w="19050" cap="flat" cmpd="sng" algn="ctr">
              <a:solidFill>
                <a:srgbClr val="E6ECEF"/>
              </a:solidFill>
              <a:prstDash val="solid"/>
              <a:headEnd type="arrow" w="lg" len="sm"/>
              <a:tailEnd type="none" w="med" len="sm"/>
            </a:ln>
            <a:effectLst/>
          </p:spPr>
        </p:cxnSp>
        <p:grpSp>
          <p:nvGrpSpPr>
            <p:cNvPr id="27" name="Group 26">
              <a:extLst>
                <a:ext uri="{FF2B5EF4-FFF2-40B4-BE49-F238E27FC236}">
                  <a16:creationId xmlns:a16="http://schemas.microsoft.com/office/drawing/2014/main" id="{907B31CA-C1FA-D64C-A23C-486A76BBF877}"/>
                </a:ext>
              </a:extLst>
            </p:cNvPr>
            <p:cNvGrpSpPr/>
            <p:nvPr/>
          </p:nvGrpSpPr>
          <p:grpSpPr>
            <a:xfrm>
              <a:off x="5740982" y="1582171"/>
              <a:ext cx="543144" cy="496229"/>
              <a:chOff x="7397138" y="1596917"/>
              <a:chExt cx="997883" cy="911689"/>
            </a:xfrm>
          </p:grpSpPr>
          <p:sp>
            <p:nvSpPr>
              <p:cNvPr id="60" name="Freeform 5">
                <a:extLst>
                  <a:ext uri="{FF2B5EF4-FFF2-40B4-BE49-F238E27FC236}">
                    <a16:creationId xmlns:a16="http://schemas.microsoft.com/office/drawing/2014/main" id="{C0A4940F-C67E-A74B-94D1-EC0A8D6CA35A}"/>
                  </a:ext>
                </a:extLst>
              </p:cNvPr>
              <p:cNvSpPr>
                <a:spLocks/>
              </p:cNvSpPr>
              <p:nvPr/>
            </p:nvSpPr>
            <p:spPr bwMode="auto">
              <a:xfrm>
                <a:off x="7503633" y="1596917"/>
                <a:ext cx="796459" cy="83770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1" name="Freeform 6">
                <a:extLst>
                  <a:ext uri="{FF2B5EF4-FFF2-40B4-BE49-F238E27FC236}">
                    <a16:creationId xmlns:a16="http://schemas.microsoft.com/office/drawing/2014/main" id="{2DC639F7-F73B-2245-A771-40479A997C52}"/>
                  </a:ext>
                </a:extLst>
              </p:cNvPr>
              <p:cNvSpPr>
                <a:spLocks/>
              </p:cNvSpPr>
              <p:nvPr/>
            </p:nvSpPr>
            <p:spPr bwMode="auto">
              <a:xfrm>
                <a:off x="7397138" y="1596917"/>
                <a:ext cx="450727" cy="626968"/>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2" name="Freeform 7">
                <a:extLst>
                  <a:ext uri="{FF2B5EF4-FFF2-40B4-BE49-F238E27FC236}">
                    <a16:creationId xmlns:a16="http://schemas.microsoft.com/office/drawing/2014/main" id="{C99E85A5-0819-CE45-B296-2CCFE3F4F289}"/>
                  </a:ext>
                </a:extLst>
              </p:cNvPr>
              <p:cNvSpPr>
                <a:spLocks/>
              </p:cNvSpPr>
              <p:nvPr/>
            </p:nvSpPr>
            <p:spPr bwMode="auto">
              <a:xfrm>
                <a:off x="7766119" y="1999646"/>
                <a:ext cx="87746" cy="389230"/>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3" name="Freeform 8">
                <a:extLst>
                  <a:ext uri="{FF2B5EF4-FFF2-40B4-BE49-F238E27FC236}">
                    <a16:creationId xmlns:a16="http://schemas.microsoft.com/office/drawing/2014/main" id="{22C9602D-3005-854E-ABE1-9BB224EFF16D}"/>
                  </a:ext>
                </a:extLst>
              </p:cNvPr>
              <p:cNvSpPr>
                <a:spLocks/>
              </p:cNvSpPr>
              <p:nvPr/>
            </p:nvSpPr>
            <p:spPr bwMode="auto">
              <a:xfrm>
                <a:off x="7611627" y="2163138"/>
                <a:ext cx="236238" cy="131993"/>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4" name="Line 9">
                <a:extLst>
                  <a:ext uri="{FF2B5EF4-FFF2-40B4-BE49-F238E27FC236}">
                    <a16:creationId xmlns:a16="http://schemas.microsoft.com/office/drawing/2014/main" id="{D9DCBE4A-B164-F743-945C-1266F7381157}"/>
                  </a:ext>
                </a:extLst>
              </p:cNvPr>
              <p:cNvSpPr>
                <a:spLocks noChangeShapeType="1"/>
              </p:cNvSpPr>
              <p:nvPr/>
            </p:nvSpPr>
            <p:spPr bwMode="auto">
              <a:xfrm flipV="1">
                <a:off x="7627376" y="2329629"/>
                <a:ext cx="134243" cy="79496"/>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5" name="Freeform 10">
                <a:extLst>
                  <a:ext uri="{FF2B5EF4-FFF2-40B4-BE49-F238E27FC236}">
                    <a16:creationId xmlns:a16="http://schemas.microsoft.com/office/drawing/2014/main" id="{3EEB1DFE-0183-C547-AB3E-90F815AF7603}"/>
                  </a:ext>
                </a:extLst>
              </p:cNvPr>
              <p:cNvSpPr>
                <a:spLocks/>
              </p:cNvSpPr>
              <p:nvPr/>
            </p:nvSpPr>
            <p:spPr bwMode="auto">
              <a:xfrm>
                <a:off x="7508132" y="2037894"/>
                <a:ext cx="227238" cy="188240"/>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6" name="Freeform 11">
                <a:extLst>
                  <a:ext uri="{FF2B5EF4-FFF2-40B4-BE49-F238E27FC236}">
                    <a16:creationId xmlns:a16="http://schemas.microsoft.com/office/drawing/2014/main" id="{1E3BDA65-1626-664B-8E24-7C9A332028A6}"/>
                  </a:ext>
                </a:extLst>
              </p:cNvPr>
              <p:cNvSpPr>
                <a:spLocks/>
              </p:cNvSpPr>
              <p:nvPr/>
            </p:nvSpPr>
            <p:spPr bwMode="auto">
              <a:xfrm>
                <a:off x="7508132" y="1857154"/>
                <a:ext cx="117744" cy="176991"/>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7" name="Freeform 12">
                <a:extLst>
                  <a:ext uri="{FF2B5EF4-FFF2-40B4-BE49-F238E27FC236}">
                    <a16:creationId xmlns:a16="http://schemas.microsoft.com/office/drawing/2014/main" id="{D4E1B96A-D7C4-1F4F-B92C-5E6200F8EDA5}"/>
                  </a:ext>
                </a:extLst>
              </p:cNvPr>
              <p:cNvSpPr>
                <a:spLocks/>
              </p:cNvSpPr>
              <p:nvPr/>
            </p:nvSpPr>
            <p:spPr bwMode="auto">
              <a:xfrm>
                <a:off x="7625876" y="1727410"/>
                <a:ext cx="109494" cy="205489"/>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8" name="Line 13">
                <a:extLst>
                  <a:ext uri="{FF2B5EF4-FFF2-40B4-BE49-F238E27FC236}">
                    <a16:creationId xmlns:a16="http://schemas.microsoft.com/office/drawing/2014/main" id="{71A52758-EEB0-B149-9218-4940C3F364A0}"/>
                  </a:ext>
                </a:extLst>
              </p:cNvPr>
              <p:cNvSpPr>
                <a:spLocks noChangeShapeType="1"/>
              </p:cNvSpPr>
              <p:nvPr/>
            </p:nvSpPr>
            <p:spPr bwMode="auto">
              <a:xfrm>
                <a:off x="7622127" y="1661414"/>
                <a:ext cx="0" cy="178491"/>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9" name="Line 14">
                <a:extLst>
                  <a:ext uri="{FF2B5EF4-FFF2-40B4-BE49-F238E27FC236}">
                    <a16:creationId xmlns:a16="http://schemas.microsoft.com/office/drawing/2014/main" id="{FB18634D-E010-1749-8B42-4300E385F3A9}"/>
                  </a:ext>
                </a:extLst>
              </p:cNvPr>
              <p:cNvSpPr>
                <a:spLocks noChangeShapeType="1"/>
              </p:cNvSpPr>
              <p:nvPr/>
            </p:nvSpPr>
            <p:spPr bwMode="auto">
              <a:xfrm flipH="1">
                <a:off x="7993358" y="1794907"/>
                <a:ext cx="182991" cy="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0" name="Line 15">
                <a:extLst>
                  <a:ext uri="{FF2B5EF4-FFF2-40B4-BE49-F238E27FC236}">
                    <a16:creationId xmlns:a16="http://schemas.microsoft.com/office/drawing/2014/main" id="{DDE90509-2618-DD4A-8678-41E00B1BEA36}"/>
                  </a:ext>
                </a:extLst>
              </p:cNvPr>
              <p:cNvSpPr>
                <a:spLocks noChangeShapeType="1"/>
              </p:cNvSpPr>
              <p:nvPr/>
            </p:nvSpPr>
            <p:spPr bwMode="auto">
              <a:xfrm flipH="1" flipV="1">
                <a:off x="8137350" y="2067143"/>
                <a:ext cx="125244" cy="84746"/>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1" name="Line 16">
                <a:extLst>
                  <a:ext uri="{FF2B5EF4-FFF2-40B4-BE49-F238E27FC236}">
                    <a16:creationId xmlns:a16="http://schemas.microsoft.com/office/drawing/2014/main" id="{44C49C37-3E28-A94C-85B3-9686920D8682}"/>
                  </a:ext>
                </a:extLst>
              </p:cNvPr>
              <p:cNvSpPr>
                <a:spLocks noChangeShapeType="1"/>
              </p:cNvSpPr>
              <p:nvPr/>
            </p:nvSpPr>
            <p:spPr bwMode="auto">
              <a:xfrm>
                <a:off x="7865114" y="2262133"/>
                <a:ext cx="128243" cy="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2" name="Line 17">
                <a:extLst>
                  <a:ext uri="{FF2B5EF4-FFF2-40B4-BE49-F238E27FC236}">
                    <a16:creationId xmlns:a16="http://schemas.microsoft.com/office/drawing/2014/main" id="{180743B6-B8D0-F94B-AF54-8AEF9B68612E}"/>
                  </a:ext>
                </a:extLst>
              </p:cNvPr>
              <p:cNvSpPr>
                <a:spLocks noChangeShapeType="1"/>
              </p:cNvSpPr>
              <p:nvPr/>
            </p:nvSpPr>
            <p:spPr bwMode="auto">
              <a:xfrm flipH="1">
                <a:off x="7401638" y="1976398"/>
                <a:ext cx="125244" cy="61497"/>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3" name="Line 18">
                <a:extLst>
                  <a:ext uri="{FF2B5EF4-FFF2-40B4-BE49-F238E27FC236}">
                    <a16:creationId xmlns:a16="http://schemas.microsoft.com/office/drawing/2014/main" id="{EF3A6F92-E2A2-8E4C-82FC-D751FCFE51D0}"/>
                  </a:ext>
                </a:extLst>
              </p:cNvPr>
              <p:cNvSpPr>
                <a:spLocks noChangeShapeType="1"/>
              </p:cNvSpPr>
              <p:nvPr/>
            </p:nvSpPr>
            <p:spPr bwMode="auto">
              <a:xfrm flipH="1">
                <a:off x="7397138" y="1976398"/>
                <a:ext cx="129743" cy="64497"/>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4" name="Line 19">
                <a:extLst>
                  <a:ext uri="{FF2B5EF4-FFF2-40B4-BE49-F238E27FC236}">
                    <a16:creationId xmlns:a16="http://schemas.microsoft.com/office/drawing/2014/main" id="{0A111226-B2BB-A44C-AA2D-06652B335D59}"/>
                  </a:ext>
                </a:extLst>
              </p:cNvPr>
              <p:cNvSpPr>
                <a:spLocks noChangeShapeType="1"/>
              </p:cNvSpPr>
              <p:nvPr/>
            </p:nvSpPr>
            <p:spPr bwMode="auto">
              <a:xfrm>
                <a:off x="7625876" y="1932900"/>
                <a:ext cx="0" cy="104995"/>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5" name="Line 20">
                <a:extLst>
                  <a:ext uri="{FF2B5EF4-FFF2-40B4-BE49-F238E27FC236}">
                    <a16:creationId xmlns:a16="http://schemas.microsoft.com/office/drawing/2014/main" id="{7148B5F6-24BB-BE49-9D79-B8DC45526FD0}"/>
                  </a:ext>
                </a:extLst>
              </p:cNvPr>
              <p:cNvSpPr>
                <a:spLocks noChangeShapeType="1"/>
              </p:cNvSpPr>
              <p:nvPr/>
            </p:nvSpPr>
            <p:spPr bwMode="auto">
              <a:xfrm>
                <a:off x="7622127" y="1658414"/>
                <a:ext cx="0" cy="18674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6" name="Line 21">
                <a:extLst>
                  <a:ext uri="{FF2B5EF4-FFF2-40B4-BE49-F238E27FC236}">
                    <a16:creationId xmlns:a16="http://schemas.microsoft.com/office/drawing/2014/main" id="{15C7BB8B-0787-8E45-B0C7-66B9EE3D61ED}"/>
                  </a:ext>
                </a:extLst>
              </p:cNvPr>
              <p:cNvSpPr>
                <a:spLocks noChangeShapeType="1"/>
              </p:cNvSpPr>
              <p:nvPr/>
            </p:nvSpPr>
            <p:spPr bwMode="auto">
              <a:xfrm>
                <a:off x="7853865" y="2262133"/>
                <a:ext cx="139493" cy="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7" name="Oval 76">
                <a:extLst>
                  <a:ext uri="{FF2B5EF4-FFF2-40B4-BE49-F238E27FC236}">
                    <a16:creationId xmlns:a16="http://schemas.microsoft.com/office/drawing/2014/main" id="{6F96DDC5-E7E1-034D-9DC4-8B530D10344C}"/>
                  </a:ext>
                </a:extLst>
              </p:cNvPr>
              <p:cNvSpPr>
                <a:spLocks noChangeArrowheads="1"/>
              </p:cNvSpPr>
              <p:nvPr/>
            </p:nvSpPr>
            <p:spPr bwMode="auto">
              <a:xfrm>
                <a:off x="8103602" y="2028895"/>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8" name="Oval 77">
                <a:extLst>
                  <a:ext uri="{FF2B5EF4-FFF2-40B4-BE49-F238E27FC236}">
                    <a16:creationId xmlns:a16="http://schemas.microsoft.com/office/drawing/2014/main" id="{D9750DBD-0E99-9F4A-BAF3-169884010B5D}"/>
                  </a:ext>
                </a:extLst>
              </p:cNvPr>
              <p:cNvSpPr>
                <a:spLocks noChangeArrowheads="1"/>
              </p:cNvSpPr>
              <p:nvPr/>
            </p:nvSpPr>
            <p:spPr bwMode="auto">
              <a:xfrm>
                <a:off x="7922111" y="1945649"/>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9" name="Oval 78">
                <a:extLst>
                  <a:ext uri="{FF2B5EF4-FFF2-40B4-BE49-F238E27FC236}">
                    <a16:creationId xmlns:a16="http://schemas.microsoft.com/office/drawing/2014/main" id="{F3C15A9A-2984-0B46-AA6F-13723CBBE550}"/>
                  </a:ext>
                </a:extLst>
              </p:cNvPr>
              <p:cNvSpPr>
                <a:spLocks noChangeArrowheads="1"/>
              </p:cNvSpPr>
              <p:nvPr/>
            </p:nvSpPr>
            <p:spPr bwMode="auto">
              <a:xfrm>
                <a:off x="7955110" y="1755909"/>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80" name="Oval 79">
                <a:extLst>
                  <a:ext uri="{FF2B5EF4-FFF2-40B4-BE49-F238E27FC236}">
                    <a16:creationId xmlns:a16="http://schemas.microsoft.com/office/drawing/2014/main" id="{709DBBAE-BC12-D34B-8E6E-C9D4462F62E6}"/>
                  </a:ext>
                </a:extLst>
              </p:cNvPr>
              <p:cNvSpPr>
                <a:spLocks noChangeArrowheads="1"/>
              </p:cNvSpPr>
              <p:nvPr/>
            </p:nvSpPr>
            <p:spPr bwMode="auto">
              <a:xfrm>
                <a:off x="7955110" y="2223135"/>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nvGrpSpPr>
              <p:cNvPr id="81" name="Group 80">
                <a:extLst>
                  <a:ext uri="{FF2B5EF4-FFF2-40B4-BE49-F238E27FC236}">
                    <a16:creationId xmlns:a16="http://schemas.microsoft.com/office/drawing/2014/main" id="{4668AF87-562C-C944-A071-08498B71D8DA}"/>
                  </a:ext>
                </a:extLst>
              </p:cNvPr>
              <p:cNvGrpSpPr/>
              <p:nvPr/>
            </p:nvGrpSpPr>
            <p:grpSpPr>
              <a:xfrm>
                <a:off x="8004922" y="2119625"/>
                <a:ext cx="390099" cy="388981"/>
                <a:chOff x="9506671" y="3337855"/>
                <a:chExt cx="554038" cy="552450"/>
              </a:xfrm>
            </p:grpSpPr>
            <p:sp>
              <p:nvSpPr>
                <p:cNvPr id="82" name="Oval 81">
                  <a:extLst>
                    <a:ext uri="{FF2B5EF4-FFF2-40B4-BE49-F238E27FC236}">
                      <a16:creationId xmlns:a16="http://schemas.microsoft.com/office/drawing/2014/main" id="{B82ECCFC-5ED6-0D4E-9486-7AFCC37DC9FB}"/>
                    </a:ext>
                  </a:extLst>
                </p:cNvPr>
                <p:cNvSpPr/>
                <p:nvPr/>
              </p:nvSpPr>
              <p:spPr bwMode="auto">
                <a:xfrm>
                  <a:off x="9515515" y="3348880"/>
                  <a:ext cx="545194" cy="54142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83" name="Freeform 5">
                  <a:extLst>
                    <a:ext uri="{FF2B5EF4-FFF2-40B4-BE49-F238E27FC236}">
                      <a16:creationId xmlns:a16="http://schemas.microsoft.com/office/drawing/2014/main" id="{782ADBA8-01D4-414A-A748-2621691AA0CD}"/>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grpSp>
          <p:nvGrpSpPr>
            <p:cNvPr id="28" name="Group 27">
              <a:extLst>
                <a:ext uri="{FF2B5EF4-FFF2-40B4-BE49-F238E27FC236}">
                  <a16:creationId xmlns:a16="http://schemas.microsoft.com/office/drawing/2014/main" id="{049DBB08-482A-8542-8063-012C96A29F90}"/>
                </a:ext>
              </a:extLst>
            </p:cNvPr>
            <p:cNvGrpSpPr/>
            <p:nvPr/>
          </p:nvGrpSpPr>
          <p:grpSpPr>
            <a:xfrm>
              <a:off x="3618165" y="2570222"/>
              <a:ext cx="802822" cy="546620"/>
              <a:chOff x="4608539" y="3280327"/>
              <a:chExt cx="1070429" cy="728827"/>
            </a:xfrm>
          </p:grpSpPr>
          <p:grpSp>
            <p:nvGrpSpPr>
              <p:cNvPr id="52" name="Group 8">
                <a:extLst>
                  <a:ext uri="{FF2B5EF4-FFF2-40B4-BE49-F238E27FC236}">
                    <a16:creationId xmlns:a16="http://schemas.microsoft.com/office/drawing/2014/main" id="{7F0BD24B-9DD8-1240-A307-80626F444A9B}"/>
                  </a:ext>
                </a:extLst>
              </p:cNvPr>
              <p:cNvGrpSpPr>
                <a:grpSpLocks noChangeAspect="1"/>
              </p:cNvGrpSpPr>
              <p:nvPr/>
            </p:nvGrpSpPr>
            <p:grpSpPr bwMode="auto">
              <a:xfrm>
                <a:off x="4608539" y="3280327"/>
                <a:ext cx="1070429" cy="728827"/>
                <a:chOff x="2074" y="3871"/>
                <a:chExt cx="1924" cy="1310"/>
              </a:xfrm>
            </p:grpSpPr>
            <p:sp>
              <p:nvSpPr>
                <p:cNvPr id="56" name="Freeform 10">
                  <a:extLst>
                    <a:ext uri="{FF2B5EF4-FFF2-40B4-BE49-F238E27FC236}">
                      <a16:creationId xmlns:a16="http://schemas.microsoft.com/office/drawing/2014/main" id="{D2CEBEA8-F68D-594E-9AFF-0E2BF27A8FCB}"/>
                    </a:ext>
                  </a:extLst>
                </p:cNvPr>
                <p:cNvSpPr>
                  <a:spLocks/>
                </p:cNvSpPr>
                <p:nvPr/>
              </p:nvSpPr>
              <p:spPr bwMode="auto">
                <a:xfrm>
                  <a:off x="2439" y="4374"/>
                  <a:ext cx="1205" cy="807"/>
                </a:xfrm>
                <a:custGeom>
                  <a:avLst/>
                  <a:gdLst>
                    <a:gd name="T0" fmla="*/ 0 w 888"/>
                    <a:gd name="T1" fmla="*/ 0 h 595"/>
                    <a:gd name="T2" fmla="*/ 0 w 888"/>
                    <a:gd name="T3" fmla="*/ 270 h 595"/>
                    <a:gd name="T4" fmla="*/ 888 w 888"/>
                    <a:gd name="T5" fmla="*/ 270 h 595"/>
                    <a:gd name="T6" fmla="*/ 888 w 888"/>
                    <a:gd name="T7" fmla="*/ 0 h 595"/>
                  </a:gdLst>
                  <a:ahLst/>
                  <a:cxnLst>
                    <a:cxn ang="0">
                      <a:pos x="T0" y="T1"/>
                    </a:cxn>
                    <a:cxn ang="0">
                      <a:pos x="T2" y="T3"/>
                    </a:cxn>
                    <a:cxn ang="0">
                      <a:pos x="T4" y="T5"/>
                    </a:cxn>
                    <a:cxn ang="0">
                      <a:pos x="T6" y="T7"/>
                    </a:cxn>
                  </a:cxnLst>
                  <a:rect l="0" t="0" r="r" b="b"/>
                  <a:pathLst>
                    <a:path w="888" h="595">
                      <a:moveTo>
                        <a:pt x="0" y="0"/>
                      </a:moveTo>
                      <a:cubicBezTo>
                        <a:pt x="0" y="270"/>
                        <a:pt x="0" y="270"/>
                        <a:pt x="0" y="270"/>
                      </a:cubicBezTo>
                      <a:cubicBezTo>
                        <a:pt x="0" y="270"/>
                        <a:pt x="424" y="595"/>
                        <a:pt x="888" y="270"/>
                      </a:cubicBezTo>
                      <a:cubicBezTo>
                        <a:pt x="888" y="0"/>
                        <a:pt x="888" y="0"/>
                        <a:pt x="888" y="0"/>
                      </a:cubicBez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57" name="Freeform 9">
                  <a:extLst>
                    <a:ext uri="{FF2B5EF4-FFF2-40B4-BE49-F238E27FC236}">
                      <a16:creationId xmlns:a16="http://schemas.microsoft.com/office/drawing/2014/main" id="{695A3546-1072-FA4B-AEA9-23E1D4089D28}"/>
                    </a:ext>
                  </a:extLst>
                </p:cNvPr>
                <p:cNvSpPr>
                  <a:spLocks/>
                </p:cNvSpPr>
                <p:nvPr/>
              </p:nvSpPr>
              <p:spPr bwMode="auto">
                <a:xfrm>
                  <a:off x="2074" y="3871"/>
                  <a:ext cx="1924" cy="731"/>
                </a:xfrm>
                <a:custGeom>
                  <a:avLst/>
                  <a:gdLst>
                    <a:gd name="T0" fmla="*/ 962 w 1924"/>
                    <a:gd name="T1" fmla="*/ 731 h 731"/>
                    <a:gd name="T2" fmla="*/ 0 w 1924"/>
                    <a:gd name="T3" fmla="*/ 366 h 731"/>
                    <a:gd name="T4" fmla="*/ 962 w 1924"/>
                    <a:gd name="T5" fmla="*/ 0 h 731"/>
                    <a:gd name="T6" fmla="*/ 1924 w 1924"/>
                    <a:gd name="T7" fmla="*/ 366 h 731"/>
                    <a:gd name="T8" fmla="*/ 962 w 1924"/>
                    <a:gd name="T9" fmla="*/ 731 h 731"/>
                  </a:gdLst>
                  <a:ahLst/>
                  <a:cxnLst>
                    <a:cxn ang="0">
                      <a:pos x="T0" y="T1"/>
                    </a:cxn>
                    <a:cxn ang="0">
                      <a:pos x="T2" y="T3"/>
                    </a:cxn>
                    <a:cxn ang="0">
                      <a:pos x="T4" y="T5"/>
                    </a:cxn>
                    <a:cxn ang="0">
                      <a:pos x="T6" y="T7"/>
                    </a:cxn>
                    <a:cxn ang="0">
                      <a:pos x="T8" y="T9"/>
                    </a:cxn>
                  </a:cxnLst>
                  <a:rect l="0" t="0" r="r" b="b"/>
                  <a:pathLst>
                    <a:path w="1924" h="731">
                      <a:moveTo>
                        <a:pt x="962" y="731"/>
                      </a:moveTo>
                      <a:lnTo>
                        <a:pt x="0" y="366"/>
                      </a:lnTo>
                      <a:lnTo>
                        <a:pt x="962" y="0"/>
                      </a:lnTo>
                      <a:lnTo>
                        <a:pt x="1924" y="366"/>
                      </a:lnTo>
                      <a:lnTo>
                        <a:pt x="962" y="731"/>
                      </a:ln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58" name="Line 11">
                  <a:extLst>
                    <a:ext uri="{FF2B5EF4-FFF2-40B4-BE49-F238E27FC236}">
                      <a16:creationId xmlns:a16="http://schemas.microsoft.com/office/drawing/2014/main" id="{DE6A3E1E-0BAE-604F-BE5C-C05E48F418BE}"/>
                    </a:ext>
                  </a:extLst>
                </p:cNvPr>
                <p:cNvSpPr>
                  <a:spLocks noChangeShapeType="1"/>
                </p:cNvSpPr>
                <p:nvPr/>
              </p:nvSpPr>
              <p:spPr bwMode="auto">
                <a:xfrm>
                  <a:off x="3867" y="4287"/>
                  <a:ext cx="0" cy="266"/>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59" name="Oval 12">
                  <a:extLst>
                    <a:ext uri="{FF2B5EF4-FFF2-40B4-BE49-F238E27FC236}">
                      <a16:creationId xmlns:a16="http://schemas.microsoft.com/office/drawing/2014/main" id="{661D72FD-4B30-DF4E-BBD3-5BCC1DA85F60}"/>
                    </a:ext>
                  </a:extLst>
                </p:cNvPr>
                <p:cNvSpPr>
                  <a:spLocks noChangeArrowheads="1"/>
                </p:cNvSpPr>
                <p:nvPr/>
              </p:nvSpPr>
              <p:spPr bwMode="auto">
                <a:xfrm>
                  <a:off x="3832" y="4553"/>
                  <a:ext cx="71" cy="70"/>
                </a:xfrm>
                <a:prstGeom prst="ellips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grpSp>
            <p:nvGrpSpPr>
              <p:cNvPr id="53" name="Group 52">
                <a:extLst>
                  <a:ext uri="{FF2B5EF4-FFF2-40B4-BE49-F238E27FC236}">
                    <a16:creationId xmlns:a16="http://schemas.microsoft.com/office/drawing/2014/main" id="{057875DB-DBD5-C64E-AF3E-257EA08BFD1C}"/>
                  </a:ext>
                </a:extLst>
              </p:cNvPr>
              <p:cNvGrpSpPr/>
              <p:nvPr/>
            </p:nvGrpSpPr>
            <p:grpSpPr>
              <a:xfrm>
                <a:off x="5319755" y="3696771"/>
                <a:ext cx="274320" cy="274320"/>
                <a:chOff x="5402052" y="3625223"/>
                <a:chExt cx="403621" cy="403621"/>
              </a:xfrm>
            </p:grpSpPr>
            <p:sp>
              <p:nvSpPr>
                <p:cNvPr id="54" name="Oval 53">
                  <a:extLst>
                    <a:ext uri="{FF2B5EF4-FFF2-40B4-BE49-F238E27FC236}">
                      <a16:creationId xmlns:a16="http://schemas.microsoft.com/office/drawing/2014/main" id="{39E684DC-E317-804F-B9CC-B134AC774483}"/>
                    </a:ext>
                  </a:extLst>
                </p:cNvPr>
                <p:cNvSpPr/>
                <p:nvPr/>
              </p:nvSpPr>
              <p:spPr bwMode="auto">
                <a:xfrm>
                  <a:off x="5402052" y="3625223"/>
                  <a:ext cx="403621" cy="403621"/>
                </a:xfrm>
                <a:prstGeom prst="ellipse">
                  <a:avLst/>
                </a:prstGeom>
                <a:solidFill>
                  <a:srgbClr val="111111"/>
                </a:solid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cs typeface="Segoe UI" pitchFamily="34" charset="0"/>
                  </a:endParaRPr>
                </a:p>
              </p:txBody>
            </p:sp>
            <p:sp>
              <p:nvSpPr>
                <p:cNvPr id="55" name="Freeform 16">
                  <a:extLst>
                    <a:ext uri="{FF2B5EF4-FFF2-40B4-BE49-F238E27FC236}">
                      <a16:creationId xmlns:a16="http://schemas.microsoft.com/office/drawing/2014/main" id="{8B514176-686C-8B4E-B811-6A5199E2CA76}"/>
                    </a:ext>
                  </a:extLst>
                </p:cNvPr>
                <p:cNvSpPr>
                  <a:spLocks noEditPoints="1"/>
                </p:cNvSpPr>
                <p:nvPr/>
              </p:nvSpPr>
              <p:spPr bwMode="auto">
                <a:xfrm>
                  <a:off x="5480066" y="3703237"/>
                  <a:ext cx="247592" cy="247592"/>
                </a:xfrm>
                <a:custGeom>
                  <a:avLst/>
                  <a:gdLst>
                    <a:gd name="T0" fmla="*/ 212 w 212"/>
                    <a:gd name="T1" fmla="*/ 159 h 212"/>
                    <a:gd name="T2" fmla="*/ 164 w 212"/>
                    <a:gd name="T3" fmla="*/ 168 h 212"/>
                    <a:gd name="T4" fmla="*/ 142 w 212"/>
                    <a:gd name="T5" fmla="*/ 212 h 212"/>
                    <a:gd name="T6" fmla="*/ 107 w 212"/>
                    <a:gd name="T7" fmla="*/ 167 h 212"/>
                    <a:gd name="T8" fmla="*/ 126 w 212"/>
                    <a:gd name="T9" fmla="*/ 142 h 212"/>
                    <a:gd name="T10" fmla="*/ 158 w 212"/>
                    <a:gd name="T11" fmla="*/ 152 h 212"/>
                    <a:gd name="T12" fmla="*/ 158 w 212"/>
                    <a:gd name="T13" fmla="*/ 120 h 212"/>
                    <a:gd name="T14" fmla="*/ 178 w 212"/>
                    <a:gd name="T15" fmla="*/ 113 h 212"/>
                    <a:gd name="T16" fmla="*/ 212 w 212"/>
                    <a:gd name="T17" fmla="*/ 159 h 212"/>
                    <a:gd name="T18" fmla="*/ 88 w 212"/>
                    <a:gd name="T19" fmla="*/ 142 h 212"/>
                    <a:gd name="T20" fmla="*/ 56 w 212"/>
                    <a:gd name="T21" fmla="*/ 152 h 212"/>
                    <a:gd name="T22" fmla="*/ 56 w 212"/>
                    <a:gd name="T23" fmla="*/ 120 h 212"/>
                    <a:gd name="T24" fmla="*/ 35 w 212"/>
                    <a:gd name="T25" fmla="*/ 113 h 212"/>
                    <a:gd name="T26" fmla="*/ 0 w 212"/>
                    <a:gd name="T27" fmla="*/ 159 h 212"/>
                    <a:gd name="T28" fmla="*/ 49 w 212"/>
                    <a:gd name="T29" fmla="*/ 168 h 212"/>
                    <a:gd name="T30" fmla="*/ 71 w 212"/>
                    <a:gd name="T31" fmla="*/ 212 h 212"/>
                    <a:gd name="T32" fmla="*/ 106 w 212"/>
                    <a:gd name="T33" fmla="*/ 165 h 212"/>
                    <a:gd name="T34" fmla="*/ 88 w 212"/>
                    <a:gd name="T35" fmla="*/ 142 h 212"/>
                    <a:gd name="T36" fmla="*/ 24 w 212"/>
                    <a:gd name="T37" fmla="*/ 58 h 212"/>
                    <a:gd name="T38" fmla="*/ 45 w 212"/>
                    <a:gd name="T39" fmla="*/ 84 h 212"/>
                    <a:gd name="T40" fmla="*/ 24 w 212"/>
                    <a:gd name="T41" fmla="*/ 110 h 212"/>
                    <a:gd name="T42" fmla="*/ 56 w 212"/>
                    <a:gd name="T43" fmla="*/ 120 h 212"/>
                    <a:gd name="T44" fmla="*/ 56 w 212"/>
                    <a:gd name="T45" fmla="*/ 152 h 212"/>
                    <a:gd name="T46" fmla="*/ 88 w 212"/>
                    <a:gd name="T47" fmla="*/ 142 h 212"/>
                    <a:gd name="T48" fmla="*/ 107 w 212"/>
                    <a:gd name="T49" fmla="*/ 168 h 212"/>
                    <a:gd name="T50" fmla="*/ 126 w 212"/>
                    <a:gd name="T51" fmla="*/ 142 h 212"/>
                    <a:gd name="T52" fmla="*/ 158 w 212"/>
                    <a:gd name="T53" fmla="*/ 152 h 212"/>
                    <a:gd name="T54" fmla="*/ 158 w 212"/>
                    <a:gd name="T55" fmla="*/ 120 h 212"/>
                    <a:gd name="T56" fmla="*/ 190 w 212"/>
                    <a:gd name="T57" fmla="*/ 110 h 212"/>
                    <a:gd name="T58" fmla="*/ 171 w 212"/>
                    <a:gd name="T59" fmla="*/ 84 h 212"/>
                    <a:gd name="T60" fmla="*/ 190 w 212"/>
                    <a:gd name="T61" fmla="*/ 58 h 212"/>
                    <a:gd name="T62" fmla="*/ 158 w 212"/>
                    <a:gd name="T63" fmla="*/ 48 h 212"/>
                    <a:gd name="T64" fmla="*/ 158 w 212"/>
                    <a:gd name="T65" fmla="*/ 17 h 212"/>
                    <a:gd name="T66" fmla="*/ 126 w 212"/>
                    <a:gd name="T67" fmla="*/ 26 h 212"/>
                    <a:gd name="T68" fmla="*/ 107 w 212"/>
                    <a:gd name="T69" fmla="*/ 0 h 212"/>
                    <a:gd name="T70" fmla="*/ 88 w 212"/>
                    <a:gd name="T71" fmla="*/ 26 h 212"/>
                    <a:gd name="T72" fmla="*/ 56 w 212"/>
                    <a:gd name="T73" fmla="*/ 17 h 212"/>
                    <a:gd name="T74" fmla="*/ 56 w 212"/>
                    <a:gd name="T75" fmla="*/ 48 h 212"/>
                    <a:gd name="T76" fmla="*/ 24 w 212"/>
                    <a:gd name="T77" fmla="*/ 58 h 212"/>
                    <a:gd name="T78" fmla="*/ 24 w 212"/>
                    <a:gd name="T79" fmla="*/ 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 h="212">
                      <a:moveTo>
                        <a:pt x="212" y="159"/>
                      </a:moveTo>
                      <a:lnTo>
                        <a:pt x="164" y="168"/>
                      </a:lnTo>
                      <a:lnTo>
                        <a:pt x="142" y="212"/>
                      </a:lnTo>
                      <a:lnTo>
                        <a:pt x="107" y="167"/>
                      </a:lnTo>
                      <a:lnTo>
                        <a:pt x="126" y="142"/>
                      </a:lnTo>
                      <a:lnTo>
                        <a:pt x="158" y="152"/>
                      </a:lnTo>
                      <a:lnTo>
                        <a:pt x="158" y="120"/>
                      </a:lnTo>
                      <a:lnTo>
                        <a:pt x="178" y="113"/>
                      </a:lnTo>
                      <a:lnTo>
                        <a:pt x="212" y="159"/>
                      </a:lnTo>
                      <a:close/>
                      <a:moveTo>
                        <a:pt x="88" y="142"/>
                      </a:moveTo>
                      <a:lnTo>
                        <a:pt x="56" y="152"/>
                      </a:lnTo>
                      <a:lnTo>
                        <a:pt x="56" y="120"/>
                      </a:lnTo>
                      <a:lnTo>
                        <a:pt x="35" y="113"/>
                      </a:lnTo>
                      <a:lnTo>
                        <a:pt x="0" y="159"/>
                      </a:lnTo>
                      <a:lnTo>
                        <a:pt x="49" y="168"/>
                      </a:lnTo>
                      <a:lnTo>
                        <a:pt x="71" y="212"/>
                      </a:lnTo>
                      <a:lnTo>
                        <a:pt x="106" y="165"/>
                      </a:lnTo>
                      <a:lnTo>
                        <a:pt x="88" y="142"/>
                      </a:lnTo>
                      <a:close/>
                      <a:moveTo>
                        <a:pt x="24" y="58"/>
                      </a:moveTo>
                      <a:lnTo>
                        <a:pt x="45" y="84"/>
                      </a:lnTo>
                      <a:lnTo>
                        <a:pt x="24" y="110"/>
                      </a:lnTo>
                      <a:lnTo>
                        <a:pt x="56" y="120"/>
                      </a:lnTo>
                      <a:lnTo>
                        <a:pt x="56" y="152"/>
                      </a:lnTo>
                      <a:lnTo>
                        <a:pt x="88" y="142"/>
                      </a:lnTo>
                      <a:lnTo>
                        <a:pt x="107" y="168"/>
                      </a:lnTo>
                      <a:lnTo>
                        <a:pt x="126" y="142"/>
                      </a:lnTo>
                      <a:lnTo>
                        <a:pt x="158" y="152"/>
                      </a:lnTo>
                      <a:lnTo>
                        <a:pt x="158" y="120"/>
                      </a:lnTo>
                      <a:lnTo>
                        <a:pt x="190" y="110"/>
                      </a:lnTo>
                      <a:lnTo>
                        <a:pt x="171" y="84"/>
                      </a:lnTo>
                      <a:lnTo>
                        <a:pt x="190" y="58"/>
                      </a:lnTo>
                      <a:lnTo>
                        <a:pt x="158" y="48"/>
                      </a:lnTo>
                      <a:lnTo>
                        <a:pt x="158" y="17"/>
                      </a:lnTo>
                      <a:lnTo>
                        <a:pt x="126" y="26"/>
                      </a:lnTo>
                      <a:lnTo>
                        <a:pt x="107" y="0"/>
                      </a:lnTo>
                      <a:lnTo>
                        <a:pt x="88" y="26"/>
                      </a:lnTo>
                      <a:lnTo>
                        <a:pt x="56" y="17"/>
                      </a:lnTo>
                      <a:lnTo>
                        <a:pt x="56" y="48"/>
                      </a:lnTo>
                      <a:lnTo>
                        <a:pt x="24" y="58"/>
                      </a:lnTo>
                      <a:lnTo>
                        <a:pt x="24" y="58"/>
                      </a:ln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29" name="Straight Arrow Connector 28">
              <a:extLst>
                <a:ext uri="{FF2B5EF4-FFF2-40B4-BE49-F238E27FC236}">
                  <a16:creationId xmlns:a16="http://schemas.microsoft.com/office/drawing/2014/main" id="{588B337F-FF82-E643-8386-24CEE5929ADA}"/>
                </a:ext>
              </a:extLst>
            </p:cNvPr>
            <p:cNvCxnSpPr>
              <a:cxnSpLocks noChangeAspect="1"/>
            </p:cNvCxnSpPr>
            <p:nvPr/>
          </p:nvCxnSpPr>
          <p:spPr>
            <a:xfrm>
              <a:off x="3075717" y="2804779"/>
              <a:ext cx="472856" cy="0"/>
            </a:xfrm>
            <a:prstGeom prst="straightConnector1">
              <a:avLst/>
            </a:prstGeom>
            <a:noFill/>
            <a:ln w="19050" cap="flat" cmpd="sng" algn="ctr">
              <a:solidFill>
                <a:srgbClr val="E6ECEF"/>
              </a:solidFill>
              <a:prstDash val="solid"/>
              <a:headEnd type="none" w="med" len="sm"/>
              <a:tailEnd type="arrow" w="lg" len="sm"/>
            </a:ln>
            <a:effectLst/>
          </p:spPr>
        </p:cxnSp>
        <p:grpSp>
          <p:nvGrpSpPr>
            <p:cNvPr id="30" name="Group 29">
              <a:extLst>
                <a:ext uri="{FF2B5EF4-FFF2-40B4-BE49-F238E27FC236}">
                  <a16:creationId xmlns:a16="http://schemas.microsoft.com/office/drawing/2014/main" id="{32452212-6D6F-CD4A-A831-6965ED4417E9}"/>
                </a:ext>
              </a:extLst>
            </p:cNvPr>
            <p:cNvGrpSpPr>
              <a:grpSpLocks noChangeAspect="1"/>
            </p:cNvGrpSpPr>
            <p:nvPr/>
          </p:nvGrpSpPr>
          <p:grpSpPr>
            <a:xfrm>
              <a:off x="7633241" y="2594199"/>
              <a:ext cx="323996" cy="394782"/>
              <a:chOff x="2967116" y="2452488"/>
              <a:chExt cx="552801" cy="673576"/>
            </a:xfrm>
            <a:solidFill>
              <a:srgbClr val="111111"/>
            </a:solidFill>
          </p:grpSpPr>
          <p:sp>
            <p:nvSpPr>
              <p:cNvPr id="49" name="Flowchart: Magnetic Disk 10">
                <a:extLst>
                  <a:ext uri="{FF2B5EF4-FFF2-40B4-BE49-F238E27FC236}">
                    <a16:creationId xmlns:a16="http://schemas.microsoft.com/office/drawing/2014/main" id="{933B389D-431E-9347-A358-DE53037B9B49}"/>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50" name="Flowchart: Magnetic Disk 11">
                <a:extLst>
                  <a:ext uri="{FF2B5EF4-FFF2-40B4-BE49-F238E27FC236}">
                    <a16:creationId xmlns:a16="http://schemas.microsoft.com/office/drawing/2014/main" id="{426D026E-4814-7545-9D57-406DE0CF8CAA}"/>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51" name="Flowchart: Magnetic Disk 12">
                <a:extLst>
                  <a:ext uri="{FF2B5EF4-FFF2-40B4-BE49-F238E27FC236}">
                    <a16:creationId xmlns:a16="http://schemas.microsoft.com/office/drawing/2014/main" id="{1BB76950-735B-644E-8768-80EF99E97660}"/>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grpSp>
        <p:sp>
          <p:nvSpPr>
            <p:cNvPr id="31" name="TextBox 30">
              <a:extLst>
                <a:ext uri="{FF2B5EF4-FFF2-40B4-BE49-F238E27FC236}">
                  <a16:creationId xmlns:a16="http://schemas.microsoft.com/office/drawing/2014/main" id="{FAF52781-CCA9-1F45-BDE5-7854A8177116}"/>
                </a:ext>
              </a:extLst>
            </p:cNvPr>
            <p:cNvSpPr txBox="1"/>
            <p:nvPr/>
          </p:nvSpPr>
          <p:spPr>
            <a:xfrm>
              <a:off x="7362061" y="3099843"/>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训练数据</a:t>
              </a:r>
              <a:endParaRPr lang="en-US" sz="1500" spc="0" dirty="0">
                <a:latin typeface="+mn-lt"/>
              </a:endParaRPr>
            </a:p>
          </p:txBody>
        </p:sp>
        <p:cxnSp>
          <p:nvCxnSpPr>
            <p:cNvPr id="32" name="Elbow Connector 31">
              <a:extLst>
                <a:ext uri="{FF2B5EF4-FFF2-40B4-BE49-F238E27FC236}">
                  <a16:creationId xmlns:a16="http://schemas.microsoft.com/office/drawing/2014/main" id="{29DFF924-5C87-7440-A4F2-0889EBD1220D}"/>
                </a:ext>
              </a:extLst>
            </p:cNvPr>
            <p:cNvCxnSpPr>
              <a:cxnSpLocks/>
            </p:cNvCxnSpPr>
            <p:nvPr/>
          </p:nvCxnSpPr>
          <p:spPr>
            <a:xfrm flipV="1">
              <a:off x="6487497" y="2923391"/>
              <a:ext cx="952998" cy="910533"/>
            </a:xfrm>
            <a:prstGeom prst="bentConnector3">
              <a:avLst>
                <a:gd name="adj1" fmla="val 50000"/>
              </a:avLst>
            </a:prstGeom>
            <a:noFill/>
            <a:ln w="19050" cap="flat" cmpd="sng" algn="ctr">
              <a:solidFill>
                <a:srgbClr val="E6ECEF"/>
              </a:solidFill>
              <a:prstDash val="solid"/>
              <a:headEnd type="none" w="med" len="sm"/>
              <a:tailEnd type="arrow" w="lg" len="sm"/>
            </a:ln>
            <a:effectLst/>
          </p:spPr>
        </p:cxnSp>
        <p:cxnSp>
          <p:nvCxnSpPr>
            <p:cNvPr id="33" name="Elbow Connector 32">
              <a:extLst>
                <a:ext uri="{FF2B5EF4-FFF2-40B4-BE49-F238E27FC236}">
                  <a16:creationId xmlns:a16="http://schemas.microsoft.com/office/drawing/2014/main" id="{C76595AA-B7AB-0844-B271-37802FF8FA87}"/>
                </a:ext>
              </a:extLst>
            </p:cNvPr>
            <p:cNvCxnSpPr>
              <a:cxnSpLocks/>
            </p:cNvCxnSpPr>
            <p:nvPr/>
          </p:nvCxnSpPr>
          <p:spPr>
            <a:xfrm rot="10800000">
              <a:off x="4489855" y="2782832"/>
              <a:ext cx="1053549" cy="1051093"/>
            </a:xfrm>
            <a:prstGeom prst="bentConnector3">
              <a:avLst/>
            </a:prstGeom>
            <a:noFill/>
            <a:ln w="19050" cap="flat" cmpd="sng" algn="ctr">
              <a:solidFill>
                <a:srgbClr val="E6ECEF"/>
              </a:solidFill>
              <a:prstDash val="solid"/>
              <a:headEnd type="arrow" w="lg" len="sm"/>
              <a:tailEnd type="none" w="med" len="sm"/>
            </a:ln>
            <a:effectLst/>
          </p:spPr>
        </p:cxnSp>
        <p:grpSp>
          <p:nvGrpSpPr>
            <p:cNvPr id="34" name="Group 33">
              <a:extLst>
                <a:ext uri="{FF2B5EF4-FFF2-40B4-BE49-F238E27FC236}">
                  <a16:creationId xmlns:a16="http://schemas.microsoft.com/office/drawing/2014/main" id="{431720CB-B38B-0C40-88B3-3C771F0278B4}"/>
                </a:ext>
              </a:extLst>
            </p:cNvPr>
            <p:cNvGrpSpPr>
              <a:grpSpLocks noChangeAspect="1"/>
            </p:cNvGrpSpPr>
            <p:nvPr/>
          </p:nvGrpSpPr>
          <p:grpSpPr>
            <a:xfrm>
              <a:off x="1003841" y="2594199"/>
              <a:ext cx="323996" cy="394782"/>
              <a:chOff x="2967116" y="2452488"/>
              <a:chExt cx="552801" cy="673576"/>
            </a:xfrm>
            <a:solidFill>
              <a:srgbClr val="111111"/>
            </a:solidFill>
          </p:grpSpPr>
          <p:sp>
            <p:nvSpPr>
              <p:cNvPr id="46" name="Flowchart: Magnetic Disk 10">
                <a:extLst>
                  <a:ext uri="{FF2B5EF4-FFF2-40B4-BE49-F238E27FC236}">
                    <a16:creationId xmlns:a16="http://schemas.microsoft.com/office/drawing/2014/main" id="{D8B0B552-8088-FF48-BFC8-268C0AE4BB79}"/>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47" name="Flowchart: Magnetic Disk 11">
                <a:extLst>
                  <a:ext uri="{FF2B5EF4-FFF2-40B4-BE49-F238E27FC236}">
                    <a16:creationId xmlns:a16="http://schemas.microsoft.com/office/drawing/2014/main" id="{1D51AE28-AA83-A046-BA6F-3ADE8E34CC2A}"/>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48" name="Flowchart: Magnetic Disk 12">
                <a:extLst>
                  <a:ext uri="{FF2B5EF4-FFF2-40B4-BE49-F238E27FC236}">
                    <a16:creationId xmlns:a16="http://schemas.microsoft.com/office/drawing/2014/main" id="{2E03285B-071A-204B-B744-68E649796DFC}"/>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grpSp>
        <p:sp>
          <p:nvSpPr>
            <p:cNvPr id="35" name="TextBox 34">
              <a:extLst>
                <a:ext uri="{FF2B5EF4-FFF2-40B4-BE49-F238E27FC236}">
                  <a16:creationId xmlns:a16="http://schemas.microsoft.com/office/drawing/2014/main" id="{C7FF776A-2B5D-994C-B313-2B9978F33C15}"/>
                </a:ext>
              </a:extLst>
            </p:cNvPr>
            <p:cNvSpPr txBox="1">
              <a:spLocks noChangeAspect="1"/>
            </p:cNvSpPr>
            <p:nvPr/>
          </p:nvSpPr>
          <p:spPr>
            <a:xfrm>
              <a:off x="5579377" y="3703347"/>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人工标记</a:t>
              </a:r>
              <a:endParaRPr lang="en-US" sz="1500" spc="0" dirty="0">
                <a:latin typeface="+mn-lt"/>
              </a:endParaRPr>
            </a:p>
          </p:txBody>
        </p:sp>
        <p:grpSp>
          <p:nvGrpSpPr>
            <p:cNvPr id="36" name="Group 35">
              <a:extLst>
                <a:ext uri="{FF2B5EF4-FFF2-40B4-BE49-F238E27FC236}">
                  <a16:creationId xmlns:a16="http://schemas.microsoft.com/office/drawing/2014/main" id="{BAE5D1C9-FEEF-AB4F-8F40-108F6970A760}"/>
                </a:ext>
              </a:extLst>
            </p:cNvPr>
            <p:cNvGrpSpPr/>
            <p:nvPr/>
          </p:nvGrpSpPr>
          <p:grpSpPr>
            <a:xfrm>
              <a:off x="5711732" y="3088467"/>
              <a:ext cx="601644" cy="592111"/>
              <a:chOff x="2972159" y="3215447"/>
              <a:chExt cx="802192" cy="789482"/>
            </a:xfrm>
          </p:grpSpPr>
          <p:grpSp>
            <p:nvGrpSpPr>
              <p:cNvPr id="38" name="Graphic 1">
                <a:extLst>
                  <a:ext uri="{FF2B5EF4-FFF2-40B4-BE49-F238E27FC236}">
                    <a16:creationId xmlns:a16="http://schemas.microsoft.com/office/drawing/2014/main" id="{10863A57-BD1C-114A-99F7-1D659445355B}"/>
                  </a:ext>
                </a:extLst>
              </p:cNvPr>
              <p:cNvGrpSpPr/>
              <p:nvPr/>
            </p:nvGrpSpPr>
            <p:grpSpPr>
              <a:xfrm>
                <a:off x="2972159" y="3215447"/>
                <a:ext cx="786274" cy="721943"/>
                <a:chOff x="4284811" y="2307431"/>
                <a:chExt cx="570557" cy="523875"/>
              </a:xfrm>
            </p:grpSpPr>
            <p:sp>
              <p:nvSpPr>
                <p:cNvPr id="42" name="Freeform: Shape 46">
                  <a:extLst>
                    <a:ext uri="{FF2B5EF4-FFF2-40B4-BE49-F238E27FC236}">
                      <a16:creationId xmlns:a16="http://schemas.microsoft.com/office/drawing/2014/main" id="{8D21BD9A-9395-C842-A3C9-498CB7DDFCC7}"/>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43" name="Freeform: Shape 47">
                  <a:extLst>
                    <a:ext uri="{FF2B5EF4-FFF2-40B4-BE49-F238E27FC236}">
                      <a16:creationId xmlns:a16="http://schemas.microsoft.com/office/drawing/2014/main" id="{D2760220-DA28-3A4E-8D93-E4F4553FF6E0}"/>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44" name="Freeform: Shape 48">
                  <a:extLst>
                    <a:ext uri="{FF2B5EF4-FFF2-40B4-BE49-F238E27FC236}">
                      <a16:creationId xmlns:a16="http://schemas.microsoft.com/office/drawing/2014/main" id="{EEDE7780-F2E9-EE48-AF3D-EF7EF49A0B56}"/>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45" name="Freeform: Shape 49">
                  <a:extLst>
                    <a:ext uri="{FF2B5EF4-FFF2-40B4-BE49-F238E27FC236}">
                      <a16:creationId xmlns:a16="http://schemas.microsoft.com/office/drawing/2014/main" id="{15BF51D0-A914-AC4E-BC93-C10D3CFA8478}"/>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grpSp>
            <p:nvGrpSpPr>
              <p:cNvPr id="39" name="Group 38">
                <a:extLst>
                  <a:ext uri="{FF2B5EF4-FFF2-40B4-BE49-F238E27FC236}">
                    <a16:creationId xmlns:a16="http://schemas.microsoft.com/office/drawing/2014/main" id="{D9DF25C1-AFCB-D642-8CD3-673D4EC1622D}"/>
                  </a:ext>
                </a:extLst>
              </p:cNvPr>
              <p:cNvGrpSpPr/>
              <p:nvPr/>
            </p:nvGrpSpPr>
            <p:grpSpPr>
              <a:xfrm>
                <a:off x="3500031" y="3730609"/>
                <a:ext cx="274320" cy="274320"/>
                <a:chOff x="9506671" y="3337855"/>
                <a:chExt cx="554038" cy="552450"/>
              </a:xfrm>
            </p:grpSpPr>
            <p:sp>
              <p:nvSpPr>
                <p:cNvPr id="40" name="Oval 39">
                  <a:extLst>
                    <a:ext uri="{FF2B5EF4-FFF2-40B4-BE49-F238E27FC236}">
                      <a16:creationId xmlns:a16="http://schemas.microsoft.com/office/drawing/2014/main" id="{2FAC30DA-48CE-4E4F-8B53-2312E276EBDE}"/>
                    </a:ext>
                  </a:extLst>
                </p:cNvPr>
                <p:cNvSpPr/>
                <p:nvPr/>
              </p:nvSpPr>
              <p:spPr bwMode="auto">
                <a:xfrm>
                  <a:off x="9517514" y="3340225"/>
                  <a:ext cx="530476" cy="53047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41" name="Freeform 5">
                  <a:extLst>
                    <a:ext uri="{FF2B5EF4-FFF2-40B4-BE49-F238E27FC236}">
                      <a16:creationId xmlns:a16="http://schemas.microsoft.com/office/drawing/2014/main" id="{2885EF74-097D-7647-A677-5245B7949AC9}"/>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22225"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37" name="Connector: Elbow 18">
              <a:extLst>
                <a:ext uri="{FF2B5EF4-FFF2-40B4-BE49-F238E27FC236}">
                  <a16:creationId xmlns:a16="http://schemas.microsoft.com/office/drawing/2014/main" id="{9518C0DD-2FA3-2840-8B9A-67E58FE8109A}"/>
                </a:ext>
              </a:extLst>
            </p:cNvPr>
            <p:cNvCxnSpPr>
              <a:cxnSpLocks/>
            </p:cNvCxnSpPr>
            <p:nvPr/>
          </p:nvCxnSpPr>
          <p:spPr>
            <a:xfrm rot="5400000" flipH="1">
              <a:off x="4509922" y="2662414"/>
              <a:ext cx="1001268" cy="1981962"/>
            </a:xfrm>
            <a:prstGeom prst="bentConnector3">
              <a:avLst>
                <a:gd name="adj1" fmla="val -17123"/>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4F6F3C9F-03A8-EC47-8BFC-4CECD82E4291}"/>
              </a:ext>
            </a:extLst>
          </p:cNvPr>
          <p:cNvSpPr/>
          <p:nvPr/>
        </p:nvSpPr>
        <p:spPr>
          <a:xfrm>
            <a:off x="2456935" y="5509070"/>
            <a:ext cx="8793771" cy="379656"/>
          </a:xfrm>
          <a:prstGeom prst="rect">
            <a:avLst/>
          </a:prstGeom>
        </p:spPr>
        <p:txBody>
          <a:bodyPr wrap="square">
            <a:spAutoFit/>
          </a:bodyPr>
          <a:lstStyle/>
          <a:p>
            <a:r>
              <a:rPr lang="zh-CN" altLang="en-US" sz="1867" dirty="0">
                <a:solidFill>
                  <a:srgbClr val="FA9B1C"/>
                </a:solidFill>
                <a:latin typeface="Amazon Ember" panose="020B0603020204020204" pitchFamily="34" charset="0"/>
                <a:cs typeface="Amazon Ember" panose="020B0603020204020204" pitchFamily="34" charset="0"/>
              </a:rPr>
              <a:t>自动数据标记与单独的人工相比，它有助于减少标记数据集所需的成本和时间。</a:t>
            </a:r>
            <a:endParaRPr lang="en-US" sz="1867" dirty="0">
              <a:solidFill>
                <a:srgbClr val="FA9B1C"/>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Rectangle 92">
            <a:extLst>
              <a:ext uri="{FF2B5EF4-FFF2-40B4-BE49-F238E27FC236}">
                <a16:creationId xmlns:a16="http://schemas.microsoft.com/office/drawing/2014/main" id="{D8F54BF7-EB2F-2040-9EF3-A2D6880EDB00}"/>
              </a:ext>
            </a:extLst>
          </p:cNvPr>
          <p:cNvSpPr/>
          <p:nvPr/>
        </p:nvSpPr>
        <p:spPr>
          <a:xfrm>
            <a:off x="2456934" y="5767651"/>
            <a:ext cx="8905002" cy="379656"/>
          </a:xfrm>
          <a:prstGeom prst="rect">
            <a:avLst/>
          </a:prstGeom>
        </p:spPr>
        <p:txBody>
          <a:bodyPr wrap="none">
            <a:spAutoFit/>
          </a:bodyPr>
          <a:lstStyle/>
          <a:p>
            <a:r>
              <a:rPr lang="zh-CN" altLang="en-US" sz="1867" dirty="0">
                <a:solidFill>
                  <a:srgbClr val="FA9B1C"/>
                </a:solidFill>
                <a:latin typeface="Amazon Ember" panose="020B0603020204020204" pitchFamily="34" charset="0"/>
              </a:rPr>
              <a:t>目前可针对图像分类、</a:t>
            </a:r>
            <a:r>
              <a:rPr lang="zh-CN" altLang="en-US" sz="1867" dirty="0">
                <a:solidFill>
                  <a:srgbClr val="FA9B1C"/>
                </a:solidFill>
              </a:rPr>
              <a:t>对象检测、语义分割、文本分类</a:t>
            </a:r>
            <a:r>
              <a:rPr lang="en-US" altLang="zh-CN" sz="1867" dirty="0">
                <a:solidFill>
                  <a:srgbClr val="FA9B1C"/>
                </a:solidFill>
              </a:rPr>
              <a:t>4</a:t>
            </a:r>
            <a:r>
              <a:rPr lang="zh-CN" altLang="en-US" sz="1867" dirty="0">
                <a:solidFill>
                  <a:srgbClr val="FA9B1C"/>
                </a:solidFill>
              </a:rPr>
              <a:t>类场景启用自动标记功能</a:t>
            </a:r>
            <a:r>
              <a:rPr lang="zh-CN" altLang="en-US" sz="1867" dirty="0" smtClean="0">
                <a:solidFill>
                  <a:srgbClr val="FA9B1C"/>
                </a:solidFill>
              </a:rPr>
              <a:t>。</a:t>
            </a:r>
            <a:endParaRPr lang="en-US" altLang="zh-CN" sz="1867" dirty="0" smtClean="0">
              <a:solidFill>
                <a:srgbClr val="FA9B1C"/>
              </a:solidFill>
            </a:endParaRPr>
          </a:p>
        </p:txBody>
      </p:sp>
      <p:sp>
        <p:nvSpPr>
          <p:cNvPr id="95" name="Rectangle 94"/>
          <p:cNvSpPr/>
          <p:nvPr/>
        </p:nvSpPr>
        <p:spPr>
          <a:xfrm>
            <a:off x="3048000" y="3156209"/>
            <a:ext cx="2674340" cy="284758"/>
          </a:xfrm>
          <a:prstGeom prst="rect">
            <a:avLst/>
          </a:prstGeom>
        </p:spPr>
        <p:txBody>
          <a:bodyPr wrap="square">
            <a:spAutoFit/>
          </a:bodyPr>
          <a:lstStyle/>
          <a:p>
            <a:pPr defTabSz="634950">
              <a:lnSpc>
                <a:spcPct val="90000"/>
              </a:lnSpc>
              <a:spcAft>
                <a:spcPts val="1250"/>
              </a:spcAft>
              <a:defRPr/>
            </a:pPr>
            <a:endParaRPr lang="zh-CN" altLang="en-US" sz="1389"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Rectangle 97">
            <a:extLst>
              <a:ext uri="{FF2B5EF4-FFF2-40B4-BE49-F238E27FC236}">
                <a16:creationId xmlns:a16="http://schemas.microsoft.com/office/drawing/2014/main" id="{37CB1959-4394-5E4E-BC7F-767D6971E70B}"/>
              </a:ext>
            </a:extLst>
          </p:cNvPr>
          <p:cNvSpPr/>
          <p:nvPr/>
        </p:nvSpPr>
        <p:spPr>
          <a:xfrm>
            <a:off x="4839794" y="3409462"/>
            <a:ext cx="1186413" cy="379656"/>
          </a:xfrm>
          <a:prstGeom prst="rect">
            <a:avLst/>
          </a:prstGeom>
        </p:spPr>
        <p:txBody>
          <a:bodyPr wrap="square">
            <a:spAutoFit/>
          </a:bodyPr>
          <a:lstStyle/>
          <a:p>
            <a:r>
              <a:rPr lang="zh-CN" altLang="en-US" sz="1867" dirty="0"/>
              <a:t>内建模型</a:t>
            </a:r>
            <a:endParaRPr lang="en-US" sz="1867" dirty="0"/>
          </a:p>
        </p:txBody>
      </p:sp>
    </p:spTree>
    <p:extLst>
      <p:ext uri="{BB962C8B-B14F-4D97-AF65-F5344CB8AC3E}">
        <p14:creationId xmlns:p14="http://schemas.microsoft.com/office/powerpoint/2010/main" val="186245580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731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34836"/>
            <a:ext cx="10515600" cy="4912921"/>
          </a:xfrm>
        </p:spPr>
        <p:txBody>
          <a:bodyPr>
            <a:normAutofit/>
          </a:bodyPr>
          <a:lstStyle/>
          <a:p>
            <a:r>
              <a:rPr lang="en-US" altLang="zh-CN" dirty="0"/>
              <a:t>GT</a:t>
            </a:r>
            <a:r>
              <a:rPr lang="zh-CN" altLang="en-US" dirty="0"/>
              <a:t>的自动</a:t>
            </a:r>
            <a:r>
              <a:rPr lang="en-US" altLang="zh-CN" dirty="0"/>
              <a:t>labeling</a:t>
            </a:r>
            <a:r>
              <a:rPr lang="zh-CN" altLang="en-US" dirty="0"/>
              <a:t>的原理（以目标检测为</a:t>
            </a:r>
            <a:r>
              <a:rPr lang="zh-CN" altLang="en-US" dirty="0" smtClean="0"/>
              <a:t>例）</a:t>
            </a:r>
            <a:r>
              <a:rPr lang="zh-CN" altLang="en-US" dirty="0"/>
              <a:t>：</a:t>
            </a:r>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1000126" y="2235935"/>
            <a:ext cx="4800599" cy="357907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362" y="2235935"/>
            <a:ext cx="5162550" cy="3579078"/>
          </a:xfrm>
          <a:prstGeom prst="rect">
            <a:avLst/>
          </a:prstGeom>
        </p:spPr>
      </p:pic>
    </p:spTree>
    <p:extLst>
      <p:ext uri="{BB962C8B-B14F-4D97-AF65-F5344CB8AC3E}">
        <p14:creationId xmlns:p14="http://schemas.microsoft.com/office/powerpoint/2010/main" val="39422003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7288" y="1825625"/>
            <a:ext cx="9758362" cy="4679950"/>
          </a:xfrm>
        </p:spPr>
      </p:pic>
    </p:spTree>
    <p:extLst>
      <p:ext uri="{BB962C8B-B14F-4D97-AF65-F5344CB8AC3E}">
        <p14:creationId xmlns:p14="http://schemas.microsoft.com/office/powerpoint/2010/main" val="3508484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276" y="1905793"/>
            <a:ext cx="9942021" cy="4578133"/>
          </a:xfrm>
        </p:spPr>
      </p:pic>
    </p:spTree>
    <p:extLst>
      <p:ext uri="{BB962C8B-B14F-4D97-AF65-F5344CB8AC3E}">
        <p14:creationId xmlns:p14="http://schemas.microsoft.com/office/powerpoint/2010/main" val="9318921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0597"/>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384663"/>
            <a:ext cx="10515600" cy="4792300"/>
          </a:xfrm>
        </p:spPr>
        <p:txBody>
          <a:bodyPr>
            <a:normAutofit/>
          </a:bodyPr>
          <a:lstStyle/>
          <a:p>
            <a:r>
              <a:rPr lang="zh-CN" altLang="en-US" dirty="0" smtClean="0"/>
              <a:t>亮点：</a:t>
            </a:r>
            <a:endParaRPr lang="en-US" altLang="zh-CN" dirty="0" smtClean="0"/>
          </a:p>
          <a:p>
            <a:pPr lvl="1"/>
            <a:r>
              <a:rPr lang="zh-CN" altLang="en-US" b="1" dirty="0"/>
              <a:t>可对单个</a:t>
            </a:r>
            <a:r>
              <a:rPr lang="en-US" altLang="zh-CN" b="1" dirty="0"/>
              <a:t>data object</a:t>
            </a:r>
            <a:r>
              <a:rPr lang="zh-CN" altLang="en-US" b="1" dirty="0"/>
              <a:t>指</a:t>
            </a:r>
            <a:r>
              <a:rPr lang="zh-CN" altLang="en-US" b="1" dirty="0" smtClean="0"/>
              <a:t>定多</a:t>
            </a:r>
            <a:r>
              <a:rPr lang="zh-CN" altLang="en-US" b="1" dirty="0"/>
              <a:t>个</a:t>
            </a:r>
            <a:r>
              <a:rPr lang="en-US" altLang="zh-CN" b="1" dirty="0"/>
              <a:t>worker</a:t>
            </a:r>
            <a:r>
              <a:rPr lang="zh-CN" altLang="en-US" b="1" dirty="0"/>
              <a:t>，</a:t>
            </a:r>
            <a:r>
              <a:rPr lang="en-US" altLang="zh-CN" b="1" dirty="0"/>
              <a:t>Ground Truth</a:t>
            </a:r>
            <a:r>
              <a:rPr lang="zh-CN" altLang="en-US" b="1" dirty="0"/>
              <a:t>服务会自动融</a:t>
            </a:r>
            <a:r>
              <a:rPr lang="zh-CN" altLang="en-US" b="1" dirty="0" smtClean="0"/>
              <a:t>合为一个标</a:t>
            </a:r>
            <a:r>
              <a:rPr lang="zh-CN" altLang="en-US" b="1" dirty="0"/>
              <a:t>注结</a:t>
            </a:r>
            <a:r>
              <a:rPr lang="zh-CN" altLang="en-US" b="1" dirty="0" smtClean="0"/>
              <a:t>果。</a:t>
            </a:r>
            <a:endParaRPr lang="en-US" altLang="zh-CN" b="1" dirty="0"/>
          </a:p>
          <a:p>
            <a:pPr lvl="1"/>
            <a:r>
              <a:rPr lang="en-US" altLang="zh-CN" b="1" dirty="0" smtClean="0"/>
              <a:t>auto-labeling</a:t>
            </a:r>
            <a:r>
              <a:rPr lang="zh-CN" altLang="en-US" b="1" dirty="0"/>
              <a:t>的</a:t>
            </a:r>
            <a:r>
              <a:rPr lang="en-US" altLang="zh-CN" b="1" dirty="0"/>
              <a:t>warm start</a:t>
            </a:r>
            <a:r>
              <a:rPr lang="zh-CN" altLang="en-US" dirty="0"/>
              <a:t>：</a:t>
            </a:r>
            <a:endParaRPr lang="en-US" altLang="zh-CN" dirty="0"/>
          </a:p>
          <a:p>
            <a:pPr lvl="2"/>
            <a:r>
              <a:rPr lang="zh-CN" altLang="en-US" dirty="0"/>
              <a:t>利用上一个</a:t>
            </a:r>
            <a:r>
              <a:rPr lang="en-US" altLang="zh-CN" dirty="0"/>
              <a:t>automated labeling job</a:t>
            </a:r>
            <a:r>
              <a:rPr lang="zh-CN" altLang="en-US" dirty="0"/>
              <a:t>生成的模型作为下一个</a:t>
            </a:r>
            <a:r>
              <a:rPr lang="en-US" altLang="zh-CN" dirty="0"/>
              <a:t>automated labeling job</a:t>
            </a:r>
            <a:r>
              <a:rPr lang="zh-CN" altLang="en-US" dirty="0"/>
              <a:t>的</a:t>
            </a:r>
            <a:r>
              <a:rPr lang="en-US" altLang="zh-CN" dirty="0"/>
              <a:t>pre-trained</a:t>
            </a:r>
            <a:r>
              <a:rPr lang="zh-CN" altLang="en-US" dirty="0"/>
              <a:t>模型可以加快数据</a:t>
            </a:r>
            <a:r>
              <a:rPr lang="en-US" altLang="zh-CN" dirty="0"/>
              <a:t>labeling</a:t>
            </a:r>
            <a:r>
              <a:rPr lang="zh-CN" altLang="en-US" dirty="0"/>
              <a:t>的过程和节省成本。</a:t>
            </a:r>
            <a:endParaRPr lang="en-US" altLang="zh-CN" dirty="0"/>
          </a:p>
          <a:p>
            <a:pPr lvl="1"/>
            <a:r>
              <a:rPr lang="zh-CN" altLang="en-US" b="1" dirty="0" smtClean="0">
                <a:solidFill>
                  <a:srgbClr val="FF0000"/>
                </a:solidFill>
              </a:rPr>
              <a:t>利用</a:t>
            </a:r>
            <a:r>
              <a:rPr lang="en-US" altLang="zh-CN" b="1" dirty="0" smtClean="0">
                <a:solidFill>
                  <a:srgbClr val="FF0000"/>
                </a:solidFill>
              </a:rPr>
              <a:t>Ground Truth labeling job</a:t>
            </a:r>
            <a:r>
              <a:rPr lang="zh-CN" altLang="en-US" b="1" dirty="0" smtClean="0">
                <a:solidFill>
                  <a:srgbClr val="FF0000"/>
                </a:solidFill>
              </a:rPr>
              <a:t>生成的</a:t>
            </a:r>
            <a:r>
              <a:rPr lang="en-US" altLang="zh-CN" b="1" dirty="0" smtClean="0">
                <a:solidFill>
                  <a:srgbClr val="FF0000"/>
                </a:solidFill>
              </a:rPr>
              <a:t>manifest</a:t>
            </a:r>
            <a:r>
              <a:rPr lang="zh-CN" altLang="en-US" b="1" dirty="0" smtClean="0">
                <a:solidFill>
                  <a:srgbClr val="FF0000"/>
                </a:solidFill>
              </a:rPr>
              <a:t>文件可以直接作为</a:t>
            </a:r>
            <a:r>
              <a:rPr lang="en-US" altLang="zh-CN" b="1" dirty="0" err="1" smtClean="0">
                <a:solidFill>
                  <a:srgbClr val="FF0000"/>
                </a:solidFill>
              </a:rPr>
              <a:t>SageMaker</a:t>
            </a:r>
            <a:r>
              <a:rPr lang="zh-CN" altLang="en-US" b="1" dirty="0" smtClean="0">
                <a:solidFill>
                  <a:srgbClr val="FF0000"/>
                </a:solidFill>
              </a:rPr>
              <a:t>内建算法训练时的</a:t>
            </a:r>
            <a:r>
              <a:rPr lang="en-US" altLang="zh-CN" b="1" dirty="0" smtClean="0">
                <a:solidFill>
                  <a:srgbClr val="FF0000"/>
                </a:solidFill>
              </a:rPr>
              <a:t>channel</a:t>
            </a:r>
            <a:r>
              <a:rPr lang="zh-CN" altLang="en-US" b="1" dirty="0" smtClean="0">
                <a:solidFill>
                  <a:srgbClr val="FF0000"/>
                </a:solidFill>
              </a:rPr>
              <a:t>的</a:t>
            </a:r>
            <a:r>
              <a:rPr lang="en-US" altLang="zh-CN" b="1" dirty="0" smtClean="0">
                <a:solidFill>
                  <a:srgbClr val="FF0000"/>
                </a:solidFill>
              </a:rPr>
              <a:t>Augmented Manifest</a:t>
            </a:r>
            <a:r>
              <a:rPr lang="zh-CN" altLang="en-US" b="1" dirty="0" smtClean="0">
                <a:solidFill>
                  <a:srgbClr val="FF0000"/>
                </a:solidFill>
              </a:rPr>
              <a:t>输入类型，不需要做任何的格式转换</a:t>
            </a:r>
            <a:r>
              <a:rPr lang="zh-CN" altLang="en-US" dirty="0" smtClean="0"/>
              <a:t>。</a:t>
            </a:r>
            <a:endParaRPr lang="en-US" altLang="zh-CN" dirty="0" smtClean="0"/>
          </a:p>
          <a:p>
            <a:pPr lvl="2"/>
            <a:r>
              <a:rPr lang="en-US" altLang="zh-CN" dirty="0" smtClean="0"/>
              <a:t>Labeling job</a:t>
            </a:r>
            <a:r>
              <a:rPr lang="zh-CN" altLang="en-US" dirty="0" smtClean="0"/>
              <a:t>生成的</a:t>
            </a:r>
            <a:r>
              <a:rPr lang="en-US" altLang="zh-CN" dirty="0" smtClean="0"/>
              <a:t>manifest</a:t>
            </a:r>
            <a:r>
              <a:rPr lang="zh-CN" altLang="en-US" dirty="0" smtClean="0"/>
              <a:t>文件中的</a:t>
            </a:r>
            <a:r>
              <a:rPr lang="en-US" altLang="zh-CN" dirty="0" smtClean="0"/>
              <a:t>metadata</a:t>
            </a:r>
            <a:r>
              <a:rPr lang="zh-CN" altLang="en-US" dirty="0" smtClean="0"/>
              <a:t>字段部分会被</a:t>
            </a:r>
            <a:r>
              <a:rPr lang="en-US" altLang="zh-CN" dirty="0" err="1"/>
              <a:t>SageMaker</a:t>
            </a:r>
            <a:r>
              <a:rPr lang="zh-CN" altLang="en-US" dirty="0" smtClean="0"/>
              <a:t>的</a:t>
            </a:r>
            <a:r>
              <a:rPr lang="zh-CN" altLang="en-US" dirty="0"/>
              <a:t>内</a:t>
            </a:r>
            <a:r>
              <a:rPr lang="zh-CN" altLang="en-US" dirty="0" smtClean="0"/>
              <a:t>建算法直接忽略。（下面两个图是</a:t>
            </a:r>
            <a:r>
              <a:rPr lang="en-US" altLang="zh-CN" dirty="0" smtClean="0"/>
              <a:t>manifest</a:t>
            </a:r>
            <a:r>
              <a:rPr lang="zh-CN" altLang="en-US" dirty="0" smtClean="0"/>
              <a:t>和</a:t>
            </a:r>
            <a:r>
              <a:rPr lang="en-US" altLang="zh-CN" dirty="0" smtClean="0"/>
              <a:t>augmented </a:t>
            </a:r>
            <a:r>
              <a:rPr lang="en-US" altLang="zh-CN" dirty="0" err="1" smtClean="0"/>
              <a:t>manfiest</a:t>
            </a:r>
            <a:r>
              <a:rPr lang="zh-CN" altLang="en-US" dirty="0" smtClean="0"/>
              <a:t>的格式区别）</a:t>
            </a:r>
            <a:endParaRPr lang="en-US" altLang="zh-CN" dirty="0" smtClean="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6609806" y="5226200"/>
            <a:ext cx="4387586" cy="1421358"/>
          </a:xfrm>
          <a:prstGeom prst="rect">
            <a:avLst/>
          </a:prstGeom>
        </p:spPr>
      </p:pic>
      <p:pic>
        <p:nvPicPr>
          <p:cNvPr id="5" name="Picture 4"/>
          <p:cNvPicPr>
            <a:picLocks noChangeAspect="1"/>
          </p:cNvPicPr>
          <p:nvPr/>
        </p:nvPicPr>
        <p:blipFill>
          <a:blip r:embed="rId4"/>
          <a:stretch>
            <a:fillRect/>
          </a:stretch>
        </p:blipFill>
        <p:spPr>
          <a:xfrm>
            <a:off x="2524122" y="5209903"/>
            <a:ext cx="2923090" cy="1437655"/>
          </a:xfrm>
          <a:prstGeom prst="rect">
            <a:avLst/>
          </a:prstGeom>
        </p:spPr>
      </p:pic>
    </p:spTree>
    <p:extLst>
      <p:ext uri="{BB962C8B-B14F-4D97-AF65-F5344CB8AC3E}">
        <p14:creationId xmlns:p14="http://schemas.microsoft.com/office/powerpoint/2010/main" val="14235392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processing</a:t>
            </a:r>
            <a:endParaRPr lang="en-US" dirty="0"/>
          </a:p>
        </p:txBody>
      </p:sp>
      <p:sp>
        <p:nvSpPr>
          <p:cNvPr id="3" name="Content Placeholder 2"/>
          <p:cNvSpPr>
            <a:spLocks noGrp="1"/>
          </p:cNvSpPr>
          <p:nvPr>
            <p:ph idx="1"/>
          </p:nvPr>
        </p:nvSpPr>
        <p:spPr>
          <a:xfrm>
            <a:off x="838200" y="1825624"/>
            <a:ext cx="10515600" cy="4769139"/>
          </a:xfrm>
        </p:spPr>
        <p:txBody>
          <a:bodyPr/>
          <a:lstStyle/>
          <a:p>
            <a:r>
              <a:rPr lang="en-US" altLang="zh-CN" dirty="0" smtClean="0"/>
              <a:t>processing</a:t>
            </a:r>
            <a:r>
              <a:rPr lang="zh-CN" altLang="en-US" dirty="0" smtClean="0"/>
              <a:t>功能把数据预处理，特征工程，模型评估也集成到了</a:t>
            </a:r>
            <a:r>
              <a:rPr lang="en-US" altLang="zh-CN" dirty="0" err="1" smtClean="0"/>
              <a:t>Sagemaker</a:t>
            </a:r>
            <a:r>
              <a:rPr lang="zh-CN" altLang="en-US" dirty="0" smtClean="0"/>
              <a:t>中。</a:t>
            </a:r>
            <a:endParaRPr lang="en-US" altLang="zh-CN" dirty="0" smtClean="0"/>
          </a:p>
          <a:p>
            <a:r>
              <a:rPr lang="zh-CN" altLang="en-US" dirty="0" smtClean="0"/>
              <a:t>基本原理图：</a:t>
            </a:r>
            <a:endParaRPr lang="en-US" altLang="zh-CN" dirty="0" smtClean="0"/>
          </a:p>
          <a:p>
            <a:endParaRPr lang="en-US" altLang="zh-CN"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708" y="3289088"/>
            <a:ext cx="9324109" cy="3153275"/>
          </a:xfrm>
          <a:prstGeom prst="rect">
            <a:avLst/>
          </a:prstGeom>
        </p:spPr>
      </p:pic>
    </p:spTree>
    <p:extLst>
      <p:ext uri="{BB962C8B-B14F-4D97-AF65-F5344CB8AC3E}">
        <p14:creationId xmlns:p14="http://schemas.microsoft.com/office/powerpoint/2010/main" val="102653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55114"/>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920239"/>
            <a:ext cx="10515600" cy="3822193"/>
          </a:xfrm>
        </p:spPr>
        <p:txBody>
          <a:bodyPr>
            <a:normAutofit/>
          </a:bodyPr>
          <a:lstStyle/>
          <a:p>
            <a:r>
              <a:rPr lang="zh-CN" altLang="en-US" dirty="0" smtClean="0"/>
              <a:t>特点：</a:t>
            </a:r>
            <a:endParaRPr lang="en-US" altLang="zh-CN" dirty="0" smtClean="0"/>
          </a:p>
          <a:p>
            <a:pPr lvl="1"/>
            <a:r>
              <a:rPr lang="en-US" altLang="zh-CN" dirty="0" smtClean="0"/>
              <a:t>Processing</a:t>
            </a:r>
            <a:r>
              <a:rPr lang="zh-CN" altLang="en-US" dirty="0"/>
              <a:t>提供</a:t>
            </a:r>
            <a:r>
              <a:rPr lang="zh-CN" altLang="en-US" dirty="0" smtClean="0"/>
              <a:t>了</a:t>
            </a:r>
            <a:r>
              <a:rPr lang="en-US" altLang="zh-CN" dirty="0" smtClean="0"/>
              <a:t>built-in</a:t>
            </a:r>
            <a:r>
              <a:rPr lang="zh-CN" altLang="en-US" dirty="0" smtClean="0"/>
              <a:t>的</a:t>
            </a:r>
            <a:r>
              <a:rPr lang="en-US" altLang="zh-CN" dirty="0" err="1" smtClean="0"/>
              <a:t>SKLearnProcessor</a:t>
            </a:r>
            <a:r>
              <a:rPr lang="zh-CN" altLang="en-US" dirty="0"/>
              <a:t>方便客户使用</a:t>
            </a:r>
            <a:r>
              <a:rPr lang="en-US" altLang="zh-CN" dirty="0" err="1"/>
              <a:t>sklearn</a:t>
            </a:r>
            <a:r>
              <a:rPr lang="zh-CN" altLang="en-US" dirty="0"/>
              <a:t>做数据处理和特征工程</a:t>
            </a:r>
            <a:r>
              <a:rPr lang="zh-CN" altLang="en-US" dirty="0" smtClean="0"/>
              <a:t>。</a:t>
            </a:r>
            <a:endParaRPr lang="en-US" altLang="zh-CN" dirty="0" smtClean="0"/>
          </a:p>
          <a:p>
            <a:pPr lvl="1"/>
            <a:r>
              <a:rPr lang="en-US" altLang="zh-CN" dirty="0" err="1" smtClean="0"/>
              <a:t>Sagemaker</a:t>
            </a:r>
            <a:r>
              <a:rPr lang="zh-CN" altLang="en-US" dirty="0" smtClean="0"/>
              <a:t>提供了使用</a:t>
            </a:r>
            <a:r>
              <a:rPr lang="en-US" altLang="zh-CN" dirty="0" err="1" smtClean="0"/>
              <a:t>sparkml</a:t>
            </a:r>
            <a:r>
              <a:rPr lang="zh-CN" altLang="en-US" dirty="0" smtClean="0"/>
              <a:t>进行数据预处理和特征工程的基本容器的打包范例。</a:t>
            </a:r>
            <a:endParaRPr lang="en-US" altLang="zh-CN" dirty="0" smtClean="0"/>
          </a:p>
          <a:p>
            <a:pPr lvl="2"/>
            <a:r>
              <a:rPr lang="zh-CN" altLang="en-US" dirty="0" smtClean="0"/>
              <a:t>通过简单的设置</a:t>
            </a:r>
            <a:r>
              <a:rPr lang="en-US" altLang="zh-CN" dirty="0" err="1" smtClean="0"/>
              <a:t>instance_count</a:t>
            </a:r>
            <a:r>
              <a:rPr lang="zh-CN" altLang="en-US" dirty="0" smtClean="0"/>
              <a:t>的数量，支持使用</a:t>
            </a:r>
            <a:r>
              <a:rPr lang="en-US" altLang="zh-CN" dirty="0" smtClean="0"/>
              <a:t>processing </a:t>
            </a:r>
            <a:r>
              <a:rPr lang="en-US" altLang="zh-CN" dirty="0" err="1" smtClean="0"/>
              <a:t>sparkml</a:t>
            </a:r>
            <a:r>
              <a:rPr lang="zh-CN" altLang="en-US" dirty="0" smtClean="0"/>
              <a:t>容器做集群部署。</a:t>
            </a:r>
            <a:endParaRPr lang="en-US" altLang="zh-CN" dirty="0" smtClean="0"/>
          </a:p>
          <a:p>
            <a:pPr lvl="2"/>
            <a:r>
              <a:rPr lang="zh-CN" altLang="en-US" b="1" dirty="0" smtClean="0"/>
              <a:t>方便客户利用</a:t>
            </a:r>
            <a:r>
              <a:rPr lang="en-US" altLang="zh-CN" b="1" dirty="0" smtClean="0"/>
              <a:t>spark/</a:t>
            </a:r>
            <a:r>
              <a:rPr lang="en-US" altLang="zh-CN" b="1" dirty="0" err="1" smtClean="0"/>
              <a:t>sparkml</a:t>
            </a:r>
            <a:r>
              <a:rPr lang="zh-CN" altLang="en-US" b="1" dirty="0" smtClean="0"/>
              <a:t>对海量数据进行去重，聚合，以及特征工程</a:t>
            </a:r>
            <a:r>
              <a:rPr lang="zh-CN" altLang="en-US" dirty="0" smtClean="0"/>
              <a:t>。</a:t>
            </a:r>
            <a:endParaRPr lang="en-US" altLang="zh-CN" dirty="0"/>
          </a:p>
          <a:p>
            <a:pPr lvl="1"/>
            <a:r>
              <a:rPr lang="en-US" altLang="zh-CN" dirty="0" smtClean="0"/>
              <a:t>Processing</a:t>
            </a:r>
            <a:r>
              <a:rPr lang="zh-CN" altLang="en-US" dirty="0" smtClean="0"/>
              <a:t>是</a:t>
            </a:r>
            <a:r>
              <a:rPr lang="en-US" altLang="zh-CN" dirty="0" smtClean="0"/>
              <a:t>S3 in</a:t>
            </a:r>
            <a:r>
              <a:rPr lang="zh-CN" altLang="en-US" dirty="0"/>
              <a:t>和</a:t>
            </a:r>
            <a:r>
              <a:rPr lang="en-US" altLang="zh-CN" dirty="0" smtClean="0"/>
              <a:t>S3 out</a:t>
            </a:r>
            <a:r>
              <a:rPr lang="zh-CN" altLang="en-US" dirty="0" smtClean="0"/>
              <a:t>，它和之后的模型训练发生关系的桥梁其实就是存放在</a:t>
            </a:r>
            <a:r>
              <a:rPr lang="en-US" altLang="zh-CN" dirty="0" smtClean="0"/>
              <a:t>S3</a:t>
            </a:r>
            <a:r>
              <a:rPr lang="zh-CN" altLang="en-US" dirty="0" smtClean="0"/>
              <a:t>的经过预处理的数据。</a:t>
            </a:r>
            <a:endParaRPr lang="en-US" altLang="zh-CN" dirty="0" smtClean="0"/>
          </a:p>
          <a:p>
            <a:endParaRPr lang="en-US" dirty="0"/>
          </a:p>
        </p:txBody>
      </p:sp>
    </p:spTree>
    <p:extLst>
      <p:ext uri="{BB962C8B-B14F-4D97-AF65-F5344CB8AC3E}">
        <p14:creationId xmlns:p14="http://schemas.microsoft.com/office/powerpoint/2010/main" val="1449605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zh-CN" altLang="en-US" dirty="0"/>
              <a:t>不能使用</a:t>
            </a:r>
            <a:r>
              <a:rPr lang="en-US" altLang="zh-CN" dirty="0" err="1"/>
              <a:t>SageMaker</a:t>
            </a:r>
            <a:r>
              <a:rPr lang="en-US" altLang="zh-CN" dirty="0"/>
              <a:t> processing + </a:t>
            </a:r>
            <a:r>
              <a:rPr lang="en-US" altLang="zh-CN" dirty="0" err="1"/>
              <a:t>SageMaker</a:t>
            </a:r>
            <a:r>
              <a:rPr lang="en-US" altLang="zh-CN" dirty="0"/>
              <a:t> Endpoint</a:t>
            </a:r>
            <a:r>
              <a:rPr lang="zh-CN" altLang="en-US" dirty="0"/>
              <a:t>直接做</a:t>
            </a:r>
            <a:r>
              <a:rPr lang="en-US" altLang="zh-CN" dirty="0" smtClean="0"/>
              <a:t>online </a:t>
            </a:r>
            <a:r>
              <a:rPr lang="en-US" altLang="zh-CN" dirty="0"/>
              <a:t>inference</a:t>
            </a:r>
            <a:r>
              <a:rPr lang="zh-CN" altLang="en-US" dirty="0"/>
              <a:t>，但是可以使用</a:t>
            </a:r>
            <a:r>
              <a:rPr lang="en-US" altLang="zh-CN" dirty="0"/>
              <a:t>inference pipeline</a:t>
            </a:r>
            <a:r>
              <a:rPr lang="zh-CN" altLang="en-US" dirty="0"/>
              <a:t>来完成。</a:t>
            </a:r>
            <a:endParaRPr lang="en-US" altLang="zh-CN" dirty="0"/>
          </a:p>
          <a:p>
            <a:pPr lvl="1"/>
            <a:r>
              <a:rPr lang="zh-CN" altLang="en-US" dirty="0" smtClean="0"/>
              <a:t>利</a:t>
            </a:r>
            <a:r>
              <a:rPr lang="zh-CN" altLang="en-US" dirty="0"/>
              <a:t>用</a:t>
            </a:r>
            <a:r>
              <a:rPr lang="en-US" altLang="zh-CN" dirty="0"/>
              <a:t>P</a:t>
            </a:r>
            <a:r>
              <a:rPr lang="en-US" dirty="0"/>
              <a:t>rocessing</a:t>
            </a:r>
            <a:r>
              <a:rPr lang="zh-CN" altLang="en-US" dirty="0"/>
              <a:t>进行特征工程时，需要</a:t>
            </a:r>
            <a:r>
              <a:rPr lang="zh-CN" altLang="en-US" b="1" dirty="0"/>
              <a:t>把</a:t>
            </a:r>
            <a:r>
              <a:rPr lang="en-US" b="1" dirty="0"/>
              <a:t>metadata</a:t>
            </a:r>
            <a:r>
              <a:rPr lang="zh-CN" altLang="en-US" b="1" dirty="0"/>
              <a:t>比如字符串转数字的映射关系，特征缩放涉及到的均值，方差，最大值</a:t>
            </a:r>
            <a:r>
              <a:rPr lang="en-US" altLang="zh-CN" b="1" dirty="0"/>
              <a:t>/</a:t>
            </a:r>
            <a:r>
              <a:rPr lang="zh-CN" altLang="en-US" b="1" dirty="0"/>
              <a:t>最小值等保存到</a:t>
            </a:r>
            <a:r>
              <a:rPr lang="en-US" b="1" dirty="0"/>
              <a:t>S3</a:t>
            </a:r>
            <a:r>
              <a:rPr lang="zh-CN" altLang="en-US" dirty="0"/>
              <a:t>（这个是重点，</a:t>
            </a:r>
            <a:r>
              <a:rPr lang="en-US" altLang="zh-CN" dirty="0" err="1"/>
              <a:t>sparkml</a:t>
            </a:r>
            <a:r>
              <a:rPr lang="zh-CN" altLang="en-US" dirty="0"/>
              <a:t>和</a:t>
            </a:r>
            <a:r>
              <a:rPr lang="en-US" altLang="zh-CN" dirty="0" err="1"/>
              <a:t>sklearn</a:t>
            </a:r>
            <a:r>
              <a:rPr lang="zh-CN" altLang="en-US" dirty="0"/>
              <a:t>都有对应的</a:t>
            </a:r>
            <a:r>
              <a:rPr lang="en-US" altLang="zh-CN" dirty="0"/>
              <a:t>API</a:t>
            </a:r>
            <a:r>
              <a:rPr lang="zh-CN" altLang="en-US" dirty="0"/>
              <a:t>把</a:t>
            </a:r>
            <a:r>
              <a:rPr lang="en-US" altLang="zh-CN" dirty="0"/>
              <a:t>metadata</a:t>
            </a:r>
            <a:r>
              <a:rPr lang="zh-CN" altLang="en-US" dirty="0"/>
              <a:t>保存起来），之后利用</a:t>
            </a:r>
            <a:r>
              <a:rPr lang="en-US" dirty="0" err="1"/>
              <a:t>S</a:t>
            </a:r>
            <a:r>
              <a:rPr lang="en-US" altLang="zh-CN" dirty="0" err="1"/>
              <a:t>agemaker</a:t>
            </a:r>
            <a:r>
              <a:rPr lang="zh-CN" altLang="en-US" dirty="0"/>
              <a:t>的</a:t>
            </a:r>
            <a:r>
              <a:rPr lang="en-US" dirty="0"/>
              <a:t>inference pipeline</a:t>
            </a:r>
            <a:r>
              <a:rPr lang="zh-CN" altLang="en-US" dirty="0"/>
              <a:t>可以把之前保存的</a:t>
            </a:r>
            <a:r>
              <a:rPr lang="en-US" altLang="zh-CN" dirty="0"/>
              <a:t>metadata load</a:t>
            </a:r>
            <a:r>
              <a:rPr lang="zh-CN" altLang="en-US" dirty="0"/>
              <a:t>进来对</a:t>
            </a:r>
            <a:r>
              <a:rPr lang="en-US" altLang="zh-CN" dirty="0"/>
              <a:t>raw data</a:t>
            </a:r>
            <a:r>
              <a:rPr lang="zh-CN" altLang="en-US" dirty="0"/>
              <a:t>进行特征工程</a:t>
            </a:r>
            <a:r>
              <a:rPr lang="zh-CN" altLang="en-US" dirty="0" smtClean="0"/>
              <a:t>。</a:t>
            </a:r>
            <a:endParaRPr lang="en-US" altLang="zh-CN" dirty="0" smtClean="0"/>
          </a:p>
          <a:p>
            <a:pPr lvl="1"/>
            <a:r>
              <a:rPr lang="zh-CN" altLang="en-US" dirty="0" smtClean="0"/>
              <a:t>而</a:t>
            </a:r>
            <a:r>
              <a:rPr lang="en-US" altLang="zh-CN" dirty="0"/>
              <a:t>Inference </a:t>
            </a:r>
            <a:r>
              <a:rPr lang="en-US" dirty="0"/>
              <a:t>pipeline</a:t>
            </a:r>
            <a:r>
              <a:rPr lang="zh-CN" altLang="en-US" dirty="0"/>
              <a:t>即可以部署为</a:t>
            </a:r>
            <a:r>
              <a:rPr lang="en-US" altLang="zh-CN" dirty="0"/>
              <a:t>online </a:t>
            </a:r>
            <a:r>
              <a:rPr lang="en-US" dirty="0"/>
              <a:t>endpoint</a:t>
            </a:r>
            <a:r>
              <a:rPr lang="zh-CN" altLang="en-US" dirty="0"/>
              <a:t>，也可以创建离线</a:t>
            </a:r>
            <a:r>
              <a:rPr lang="en-US" dirty="0"/>
              <a:t>batch </a:t>
            </a:r>
            <a:r>
              <a:rPr lang="en-US" dirty="0" smtClean="0"/>
              <a:t>transfo</a:t>
            </a:r>
            <a:r>
              <a:rPr lang="en-US" altLang="zh-CN" dirty="0" smtClean="0"/>
              <a:t>r</a:t>
            </a:r>
            <a:r>
              <a:rPr lang="en-US" dirty="0" smtClean="0"/>
              <a:t>mer</a:t>
            </a:r>
            <a:r>
              <a:rPr lang="zh-CN" altLang="en-US" dirty="0"/>
              <a:t>。</a:t>
            </a:r>
            <a:endParaRPr lang="en-US" altLang="zh-CN" dirty="0"/>
          </a:p>
          <a:p>
            <a:endParaRPr lang="en-US" dirty="0"/>
          </a:p>
        </p:txBody>
      </p:sp>
    </p:spTree>
    <p:extLst>
      <p:ext uri="{BB962C8B-B14F-4D97-AF65-F5344CB8AC3E}">
        <p14:creationId xmlns:p14="http://schemas.microsoft.com/office/powerpoint/2010/main" val="537675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a:t>
            </a:r>
            <a:r>
              <a:rPr lang="en-US" altLang="zh-CN" dirty="0" err="1" smtClean="0"/>
              <a:t>jupyter</a:t>
            </a:r>
            <a:r>
              <a:rPr lang="en-US" altLang="zh-CN" dirty="0" smtClean="0"/>
              <a:t> notebook</a:t>
            </a:r>
            <a:endParaRPr lang="en-US" dirty="0"/>
          </a:p>
        </p:txBody>
      </p:sp>
      <p:sp>
        <p:nvSpPr>
          <p:cNvPr id="3" name="Content Placeholder 2"/>
          <p:cNvSpPr>
            <a:spLocks noGrp="1"/>
          </p:cNvSpPr>
          <p:nvPr>
            <p:ph idx="1"/>
          </p:nvPr>
        </p:nvSpPr>
        <p:spPr/>
        <p:txBody>
          <a:bodyPr>
            <a:normAutofit lnSpcReduction="10000"/>
          </a:bodyPr>
          <a:lstStyle/>
          <a:p>
            <a:r>
              <a:rPr lang="en-US" altLang="zh-CN" dirty="0" err="1" smtClean="0"/>
              <a:t>Sagemaker</a:t>
            </a:r>
            <a:r>
              <a:rPr lang="zh-CN" altLang="en-US" dirty="0" smtClean="0"/>
              <a:t>提供了托管的</a:t>
            </a:r>
            <a:r>
              <a:rPr lang="en-US" altLang="zh-CN" dirty="0" smtClean="0"/>
              <a:t>notebook</a:t>
            </a:r>
            <a:r>
              <a:rPr lang="zh-CN" altLang="en-US" dirty="0" smtClean="0"/>
              <a:t>实例，预装了很多</a:t>
            </a:r>
            <a:r>
              <a:rPr lang="en-US" altLang="zh-CN" dirty="0" err="1" smtClean="0"/>
              <a:t>jupyter</a:t>
            </a:r>
            <a:r>
              <a:rPr lang="en-US" altLang="zh-CN" dirty="0" smtClean="0"/>
              <a:t> kernel</a:t>
            </a:r>
            <a:r>
              <a:rPr lang="zh-CN" altLang="en-US" dirty="0" smtClean="0"/>
              <a:t>，方便客户使用</a:t>
            </a:r>
            <a:r>
              <a:rPr lang="en-US" altLang="zh-CN" dirty="0" smtClean="0"/>
              <a:t>notebook</a:t>
            </a:r>
            <a:r>
              <a:rPr lang="zh-CN" altLang="en-US" dirty="0" smtClean="0"/>
              <a:t>实例进行</a:t>
            </a:r>
            <a:r>
              <a:rPr lang="en-US" altLang="zh-CN" dirty="0" smtClean="0"/>
              <a:t>ML</a:t>
            </a:r>
            <a:r>
              <a:rPr lang="zh-CN" altLang="en-US" dirty="0" smtClean="0"/>
              <a:t>的探索。</a:t>
            </a:r>
            <a:endParaRPr lang="en-US" altLang="zh-CN" dirty="0" smtClean="0"/>
          </a:p>
          <a:p>
            <a:r>
              <a:rPr lang="zh-CN" altLang="en-US" dirty="0"/>
              <a:t>创</a:t>
            </a:r>
            <a:r>
              <a:rPr lang="zh-CN" altLang="en-US" dirty="0" smtClean="0"/>
              <a:t>建</a:t>
            </a:r>
            <a:r>
              <a:rPr lang="en-US" altLang="zh-CN" dirty="0" smtClean="0"/>
              <a:t>notebook</a:t>
            </a:r>
            <a:r>
              <a:rPr lang="zh-CN" altLang="en-US" dirty="0" smtClean="0"/>
              <a:t>实例的时候可以选择</a:t>
            </a:r>
            <a:r>
              <a:rPr lang="en-US" altLang="zh-CN" dirty="0" smtClean="0"/>
              <a:t>CPU</a:t>
            </a:r>
            <a:r>
              <a:rPr lang="zh-CN" altLang="en-US" dirty="0" smtClean="0"/>
              <a:t>类型的或者</a:t>
            </a:r>
            <a:r>
              <a:rPr lang="en-US" altLang="zh-CN" dirty="0" smtClean="0"/>
              <a:t>GPU</a:t>
            </a:r>
            <a:r>
              <a:rPr lang="zh-CN" altLang="en-US" dirty="0" smtClean="0"/>
              <a:t>类型的实例，还可以为</a:t>
            </a:r>
            <a:r>
              <a:rPr lang="en-US" altLang="zh-CN" dirty="0" smtClean="0"/>
              <a:t>CPU</a:t>
            </a:r>
            <a:r>
              <a:rPr lang="zh-CN" altLang="en-US" dirty="0" smtClean="0"/>
              <a:t>类型的实例设置启用</a:t>
            </a:r>
            <a:r>
              <a:rPr lang="en-US" altLang="zh-CN" dirty="0" smtClean="0"/>
              <a:t>Elastic inference</a:t>
            </a:r>
            <a:r>
              <a:rPr lang="zh-CN" altLang="en-US" dirty="0" smtClean="0"/>
              <a:t>加速。</a:t>
            </a:r>
            <a:endParaRPr lang="en-US" altLang="zh-CN" dirty="0" smtClean="0"/>
          </a:p>
          <a:p>
            <a:pPr lvl="1"/>
            <a:r>
              <a:rPr lang="zh-CN" altLang="en-US" b="1" dirty="0"/>
              <a:t>如</a:t>
            </a:r>
            <a:r>
              <a:rPr lang="zh-CN" altLang="en-US" b="1" dirty="0" smtClean="0"/>
              <a:t>果之后用</a:t>
            </a:r>
            <a:r>
              <a:rPr lang="en-US" altLang="zh-CN" b="1" dirty="0" smtClean="0"/>
              <a:t>local mode</a:t>
            </a:r>
            <a:r>
              <a:rPr lang="zh-CN" altLang="en-US" b="1" dirty="0" smtClean="0"/>
              <a:t>方式在</a:t>
            </a:r>
            <a:r>
              <a:rPr lang="en-US" altLang="zh-CN" b="1" dirty="0" smtClean="0"/>
              <a:t>notebook</a:t>
            </a:r>
            <a:r>
              <a:rPr lang="zh-CN" altLang="en-US" b="1" dirty="0" smtClean="0"/>
              <a:t>实例上做调试，并且是用神经网络模型，可以考虑使用</a:t>
            </a:r>
            <a:r>
              <a:rPr lang="en-US" altLang="zh-CN" b="1" dirty="0" smtClean="0"/>
              <a:t>GPU</a:t>
            </a:r>
            <a:r>
              <a:rPr lang="zh-CN" altLang="en-US" b="1" dirty="0" smtClean="0"/>
              <a:t>实例的</a:t>
            </a:r>
            <a:r>
              <a:rPr lang="en-US" altLang="zh-CN" b="1" dirty="0" smtClean="0"/>
              <a:t>notebook</a:t>
            </a:r>
            <a:r>
              <a:rPr lang="zh-CN" altLang="en-US" b="1" dirty="0" smtClean="0"/>
              <a:t>或者用</a:t>
            </a:r>
            <a:r>
              <a:rPr lang="en-US" altLang="zh-CN" b="1" dirty="0" smtClean="0"/>
              <a:t>CPU notebook</a:t>
            </a:r>
            <a:r>
              <a:rPr lang="zh-CN" altLang="en-US" b="1" dirty="0" smtClean="0"/>
              <a:t>配合</a:t>
            </a:r>
            <a:r>
              <a:rPr lang="en-US" altLang="zh-CN" b="1" dirty="0" smtClean="0"/>
              <a:t>EIA</a:t>
            </a:r>
            <a:r>
              <a:rPr lang="zh-CN" altLang="en-US" dirty="0" smtClean="0"/>
              <a:t>。</a:t>
            </a:r>
            <a:endParaRPr lang="en-US" altLang="zh-CN" dirty="0" smtClean="0"/>
          </a:p>
          <a:p>
            <a:r>
              <a:rPr lang="zh-CN" altLang="en-US" dirty="0"/>
              <a:t>打</a:t>
            </a:r>
            <a:r>
              <a:rPr lang="zh-CN" altLang="en-US" dirty="0" smtClean="0"/>
              <a:t>开</a:t>
            </a:r>
            <a:r>
              <a:rPr lang="en-US" altLang="zh-CN" dirty="0" err="1" smtClean="0"/>
              <a:t>noteobook</a:t>
            </a:r>
            <a:r>
              <a:rPr lang="zh-CN" altLang="en-US" dirty="0" smtClean="0"/>
              <a:t>实例使用有两种方式：</a:t>
            </a:r>
            <a:r>
              <a:rPr lang="en-US" altLang="zh-CN" dirty="0" err="1" smtClean="0"/>
              <a:t>jupyter</a:t>
            </a:r>
            <a:r>
              <a:rPr lang="zh-CN" altLang="en-US" dirty="0" smtClean="0"/>
              <a:t>和</a:t>
            </a:r>
            <a:r>
              <a:rPr lang="en-US" altLang="zh-CN" dirty="0" err="1" smtClean="0"/>
              <a:t>jupyter</a:t>
            </a:r>
            <a:r>
              <a:rPr lang="en-US" altLang="zh-CN" dirty="0"/>
              <a:t> </a:t>
            </a:r>
            <a:r>
              <a:rPr lang="en-US" altLang="zh-CN" dirty="0" smtClean="0"/>
              <a:t>lab</a:t>
            </a:r>
            <a:r>
              <a:rPr lang="zh-CN" altLang="en-US" dirty="0" smtClean="0"/>
              <a:t>。</a:t>
            </a:r>
            <a:endParaRPr lang="en-US" altLang="zh-CN" dirty="0" smtClean="0"/>
          </a:p>
          <a:p>
            <a:pPr lvl="1"/>
            <a:r>
              <a:rPr lang="en-US" altLang="zh-CN" dirty="0" err="1" smtClean="0"/>
              <a:t>Jupyter</a:t>
            </a:r>
            <a:r>
              <a:rPr lang="zh-CN" altLang="en-US" dirty="0" smtClean="0"/>
              <a:t>方式和原生的</a:t>
            </a:r>
            <a:r>
              <a:rPr lang="en-US" altLang="zh-CN" dirty="0" err="1" smtClean="0"/>
              <a:t>jupyter</a:t>
            </a:r>
            <a:r>
              <a:rPr lang="zh-CN" altLang="en-US" dirty="0" smtClean="0"/>
              <a:t>使用方式类似。</a:t>
            </a:r>
            <a:endParaRPr lang="en-US" altLang="zh-CN" dirty="0" smtClean="0"/>
          </a:p>
          <a:p>
            <a:pPr lvl="1"/>
            <a:r>
              <a:rPr lang="en-US" altLang="zh-CN" dirty="0" err="1" smtClean="0"/>
              <a:t>Jupyter</a:t>
            </a:r>
            <a:r>
              <a:rPr lang="en-US" altLang="zh-CN" dirty="0" smtClean="0"/>
              <a:t> Lab</a:t>
            </a:r>
            <a:r>
              <a:rPr lang="zh-CN" altLang="en-US" dirty="0" smtClean="0"/>
              <a:t>界面对用户更友好，目录结构也清晰，能方便的从</a:t>
            </a:r>
            <a:r>
              <a:rPr lang="en-US" altLang="zh-CN" dirty="0" err="1" smtClean="0"/>
              <a:t>git</a:t>
            </a:r>
            <a:r>
              <a:rPr lang="zh-CN" altLang="en-US" dirty="0" smtClean="0"/>
              <a:t>克隆。</a:t>
            </a:r>
            <a:endParaRPr lang="en-US" altLang="zh-CN" dirty="0" smtClean="0"/>
          </a:p>
          <a:p>
            <a:r>
              <a:rPr lang="zh-CN" altLang="en-US" b="1" dirty="0"/>
              <a:t>通过</a:t>
            </a:r>
            <a:r>
              <a:rPr lang="en-US" b="1" dirty="0" err="1" smtClean="0"/>
              <a:t>S</a:t>
            </a:r>
            <a:r>
              <a:rPr lang="en-US" altLang="zh-CN" b="1" dirty="0" err="1" smtClean="0"/>
              <a:t>agemaker</a:t>
            </a:r>
            <a:r>
              <a:rPr lang="zh-CN" altLang="en-US" b="1" dirty="0" smtClean="0"/>
              <a:t>的</a:t>
            </a:r>
            <a:r>
              <a:rPr lang="en-US" b="1" dirty="0"/>
              <a:t>notebook</a:t>
            </a:r>
            <a:r>
              <a:rPr lang="zh-CN" altLang="en-US" b="1" dirty="0"/>
              <a:t>实例可以与</a:t>
            </a:r>
            <a:r>
              <a:rPr lang="en-US" b="1" dirty="0"/>
              <a:t>EMR</a:t>
            </a:r>
            <a:r>
              <a:rPr lang="zh-CN" altLang="en-US" b="1" dirty="0"/>
              <a:t>的</a:t>
            </a:r>
            <a:r>
              <a:rPr lang="en-US" b="1" dirty="0"/>
              <a:t>spark</a:t>
            </a:r>
            <a:r>
              <a:rPr lang="zh-CN" altLang="en-US" b="1" dirty="0"/>
              <a:t>交互，从而在</a:t>
            </a:r>
            <a:r>
              <a:rPr lang="en-US" b="1" dirty="0"/>
              <a:t>EMR</a:t>
            </a:r>
            <a:r>
              <a:rPr lang="zh-CN" altLang="en-US" b="1" dirty="0"/>
              <a:t>集群上训练和预测</a:t>
            </a:r>
            <a:r>
              <a:rPr lang="zh-CN" altLang="en-US" dirty="0"/>
              <a:t>。</a:t>
            </a:r>
            <a:endParaRPr lang="en-US" dirty="0"/>
          </a:p>
          <a:p>
            <a:endParaRPr lang="en-US" dirty="0"/>
          </a:p>
        </p:txBody>
      </p:sp>
    </p:spTree>
    <p:extLst>
      <p:ext uri="{BB962C8B-B14F-4D97-AF65-F5344CB8AC3E}">
        <p14:creationId xmlns:p14="http://schemas.microsoft.com/office/powerpoint/2010/main" val="3131316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2656"/>
            <a:ext cx="10515600" cy="1325563"/>
          </a:xfrm>
        </p:spPr>
        <p:txBody>
          <a:bodyPr>
            <a:normAutofit/>
          </a:bodyPr>
          <a:lstStyle/>
          <a:p>
            <a:pPr algn="ctr"/>
            <a:r>
              <a:rPr lang="zh-CN" altLang="en-US" sz="6600" dirty="0" smtClean="0"/>
              <a:t>模型选择</a:t>
            </a:r>
            <a:endParaRPr lang="en-US" sz="6600" dirty="0"/>
          </a:p>
        </p:txBody>
      </p:sp>
    </p:spTree>
    <p:extLst>
      <p:ext uri="{BB962C8B-B14F-4D97-AF65-F5344CB8AC3E}">
        <p14:creationId xmlns:p14="http://schemas.microsoft.com/office/powerpoint/2010/main" val="3383746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优势是什么？</a:t>
            </a:r>
            <a:endParaRPr lang="en-US" altLang="zh-CN" dirty="0"/>
          </a:p>
        </p:txBody>
      </p:sp>
      <p:sp>
        <p:nvSpPr>
          <p:cNvPr id="3" name="Content Placeholder 2"/>
          <p:cNvSpPr>
            <a:spLocks noGrp="1"/>
          </p:cNvSpPr>
          <p:nvPr>
            <p:ph idx="1"/>
          </p:nvPr>
        </p:nvSpPr>
        <p:spPr>
          <a:xfrm>
            <a:off x="838200" y="1825624"/>
            <a:ext cx="10515600" cy="4590941"/>
          </a:xfrm>
        </p:spPr>
        <p:txBody>
          <a:bodyPr>
            <a:normAutofit fontScale="92500" lnSpcReduction="20000"/>
          </a:bodyPr>
          <a:lstStyle/>
          <a:p>
            <a:r>
              <a:rPr lang="zh-CN" altLang="en-US" dirty="0" smtClean="0"/>
              <a:t>提供完整的免运维的机器学习</a:t>
            </a:r>
            <a:r>
              <a:rPr lang="en-US" altLang="zh-CN" dirty="0" smtClean="0"/>
              <a:t>pipeline/</a:t>
            </a:r>
            <a:r>
              <a:rPr lang="zh-CN" altLang="en-US" dirty="0" smtClean="0"/>
              <a:t>生命周期。</a:t>
            </a:r>
            <a:endParaRPr lang="en-US" altLang="zh-CN" dirty="0" smtClean="0"/>
          </a:p>
          <a:p>
            <a:r>
              <a:rPr lang="zh-CN" altLang="en-US" dirty="0" smtClean="0"/>
              <a:t>提供了完整的数据标注</a:t>
            </a:r>
            <a:r>
              <a:rPr lang="en-US" altLang="zh-CN" dirty="0" smtClean="0"/>
              <a:t>workflow</a:t>
            </a:r>
            <a:r>
              <a:rPr lang="zh-CN" altLang="en-US" dirty="0" smtClean="0"/>
              <a:t>以及</a:t>
            </a:r>
            <a:r>
              <a:rPr lang="zh-CN" altLang="en-US" b="1" dirty="0" smtClean="0"/>
              <a:t>自动标注功能</a:t>
            </a:r>
            <a:r>
              <a:rPr lang="zh-CN" altLang="en-US" dirty="0" smtClean="0"/>
              <a:t>。</a:t>
            </a:r>
            <a:endParaRPr lang="en-US" altLang="zh-CN" dirty="0" smtClean="0"/>
          </a:p>
          <a:p>
            <a:r>
              <a:rPr lang="zh-CN" altLang="en-US" dirty="0"/>
              <a:t>提</a:t>
            </a:r>
            <a:r>
              <a:rPr lang="zh-CN" altLang="en-US" dirty="0" smtClean="0"/>
              <a:t>供了</a:t>
            </a:r>
            <a:r>
              <a:rPr lang="zh-CN" altLang="en-US" b="1" dirty="0" smtClean="0"/>
              <a:t>可视化的环境</a:t>
            </a:r>
            <a:r>
              <a:rPr lang="zh-CN" altLang="en-US" dirty="0" smtClean="0"/>
              <a:t>进行</a:t>
            </a:r>
            <a:r>
              <a:rPr lang="en-US" altLang="zh-CN" dirty="0" smtClean="0"/>
              <a:t>ML</a:t>
            </a:r>
            <a:r>
              <a:rPr lang="zh-CN" altLang="en-US" dirty="0" smtClean="0"/>
              <a:t>的探索。</a:t>
            </a:r>
            <a:endParaRPr lang="en-US" altLang="zh-CN" dirty="0" smtClean="0"/>
          </a:p>
          <a:p>
            <a:r>
              <a:rPr lang="zh-CN" altLang="en-US" dirty="0" smtClean="0"/>
              <a:t>提供了丰富的样例代码帮助你快速上手。</a:t>
            </a:r>
            <a:endParaRPr lang="en-US" altLang="zh-CN" dirty="0" smtClean="0"/>
          </a:p>
          <a:p>
            <a:pPr lvl="1"/>
            <a:r>
              <a:rPr lang="zh-CN" altLang="en-US" dirty="0" smtClean="0"/>
              <a:t>简单上手使用</a:t>
            </a:r>
            <a:r>
              <a:rPr lang="en-US" altLang="zh-CN" dirty="0" smtClean="0"/>
              <a:t>10</a:t>
            </a:r>
            <a:r>
              <a:rPr lang="zh-CN" altLang="en-US" dirty="0" smtClean="0"/>
              <a:t>多种常见的经过</a:t>
            </a:r>
            <a:r>
              <a:rPr lang="en-US" altLang="zh-CN" dirty="0" smtClean="0"/>
              <a:t>AWS</a:t>
            </a:r>
            <a:r>
              <a:rPr lang="zh-CN" altLang="en-US" dirty="0" smtClean="0"/>
              <a:t>优化的</a:t>
            </a:r>
            <a:r>
              <a:rPr lang="en-US" altLang="zh-CN" dirty="0" smtClean="0"/>
              <a:t>built-in</a:t>
            </a:r>
            <a:r>
              <a:rPr lang="zh-CN" altLang="en-US" dirty="0" smtClean="0"/>
              <a:t>模型完成任务。</a:t>
            </a:r>
            <a:endParaRPr lang="en-US" altLang="zh-CN" dirty="0" smtClean="0"/>
          </a:p>
          <a:p>
            <a:r>
              <a:rPr lang="zh-CN" altLang="en-US" dirty="0" smtClean="0"/>
              <a:t>提供了</a:t>
            </a:r>
            <a:r>
              <a:rPr lang="zh-CN" altLang="en-US" b="1" dirty="0" smtClean="0"/>
              <a:t>自动超参数优化和</a:t>
            </a:r>
            <a:r>
              <a:rPr lang="en-US" altLang="zh-CN" b="1" dirty="0" err="1" smtClean="0"/>
              <a:t>AutoML</a:t>
            </a:r>
            <a:r>
              <a:rPr lang="zh-CN" altLang="en-US" b="1" dirty="0" smtClean="0"/>
              <a:t>功能</a:t>
            </a:r>
            <a:r>
              <a:rPr lang="zh-CN" altLang="en-US" dirty="0" smtClean="0"/>
              <a:t>，进一步降低客户对</a:t>
            </a:r>
            <a:r>
              <a:rPr lang="en-US" altLang="zh-CN" dirty="0" smtClean="0"/>
              <a:t>ML</a:t>
            </a:r>
            <a:r>
              <a:rPr lang="zh-CN" altLang="en-US" dirty="0" smtClean="0"/>
              <a:t>的门槛。</a:t>
            </a:r>
            <a:endParaRPr lang="en-US" altLang="zh-CN" dirty="0" smtClean="0"/>
          </a:p>
          <a:p>
            <a:pPr lvl="1"/>
            <a:r>
              <a:rPr lang="zh-CN" altLang="en-US" dirty="0"/>
              <a:t>内</a:t>
            </a:r>
            <a:r>
              <a:rPr lang="zh-CN" altLang="en-US" dirty="0" smtClean="0"/>
              <a:t>建算法的自动超参数优化</a:t>
            </a:r>
            <a:r>
              <a:rPr lang="zh-CN" altLang="en-US" b="1" dirty="0" smtClean="0"/>
              <a:t>提供了建议的搜索空间</a:t>
            </a:r>
            <a:r>
              <a:rPr lang="zh-CN" altLang="en-US" dirty="0" smtClean="0"/>
              <a:t>。</a:t>
            </a:r>
            <a:endParaRPr lang="en-US" altLang="zh-CN" dirty="0" smtClean="0"/>
          </a:p>
          <a:p>
            <a:r>
              <a:rPr lang="zh-CN" altLang="en-US" dirty="0" smtClean="0"/>
              <a:t>非常强大的灵活性：你可以根据你的具体情况来选择如何建模。</a:t>
            </a:r>
            <a:endParaRPr lang="en-US" altLang="zh-CN" dirty="0" smtClean="0"/>
          </a:p>
          <a:p>
            <a:r>
              <a:rPr lang="zh-CN" altLang="en-US" dirty="0"/>
              <a:t>提</a:t>
            </a:r>
            <a:r>
              <a:rPr lang="zh-CN" altLang="en-US" dirty="0" smtClean="0"/>
              <a:t>供了</a:t>
            </a:r>
            <a:r>
              <a:rPr lang="zh-CN" altLang="en-US" b="1" dirty="0" smtClean="0"/>
              <a:t>直接对</a:t>
            </a:r>
            <a:r>
              <a:rPr lang="en-US" altLang="zh-CN" b="1" dirty="0" err="1" smtClean="0"/>
              <a:t>github</a:t>
            </a:r>
            <a:r>
              <a:rPr lang="zh-CN" altLang="en-US" b="1" dirty="0" smtClean="0"/>
              <a:t>中的代码进行训练</a:t>
            </a:r>
            <a:r>
              <a:rPr lang="zh-CN" altLang="en-US" dirty="0" smtClean="0"/>
              <a:t>的功能。</a:t>
            </a:r>
            <a:endParaRPr lang="en-US" altLang="zh-CN" dirty="0" smtClean="0"/>
          </a:p>
          <a:p>
            <a:r>
              <a:rPr lang="zh-CN" altLang="en-US" b="1" dirty="0" smtClean="0"/>
              <a:t>把数据预处理，特征工程，模型评估这些</a:t>
            </a:r>
            <a:r>
              <a:rPr lang="en-US" altLang="zh-CN" b="1" dirty="0" smtClean="0"/>
              <a:t>ML</a:t>
            </a:r>
            <a:r>
              <a:rPr lang="zh-CN" altLang="en-US" b="1" dirty="0" smtClean="0"/>
              <a:t>工作流也纳入了平台</a:t>
            </a:r>
            <a:r>
              <a:rPr lang="zh-CN" altLang="en-US" dirty="0" smtClean="0"/>
              <a:t>。</a:t>
            </a:r>
            <a:endParaRPr lang="en-US" altLang="zh-CN" dirty="0" smtClean="0"/>
          </a:p>
          <a:p>
            <a:r>
              <a:rPr lang="zh-CN" altLang="en-US" b="1" dirty="0"/>
              <a:t>使</a:t>
            </a:r>
            <a:r>
              <a:rPr lang="zh-CN" altLang="en-US" b="1" dirty="0" smtClean="0"/>
              <a:t>用竞价实例进行训练降低成本。</a:t>
            </a:r>
            <a:endParaRPr lang="en-US" altLang="zh-CN" b="1" dirty="0" smtClean="0"/>
          </a:p>
          <a:p>
            <a:endParaRPr lang="en-US" altLang="zh-CN" dirty="0" smtClean="0"/>
          </a:p>
          <a:p>
            <a:pPr lvl="1"/>
            <a:endParaRPr lang="en-US" dirty="0"/>
          </a:p>
        </p:txBody>
      </p:sp>
    </p:spTree>
    <p:extLst>
      <p:ext uri="{BB962C8B-B14F-4D97-AF65-F5344CB8AC3E}">
        <p14:creationId xmlns:p14="http://schemas.microsoft.com/office/powerpoint/2010/main" val="29141064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a:t>
            </a:r>
            <a:r>
              <a:rPr lang="zh-CN" altLang="en-US" dirty="0"/>
              <a:t>种算法选择</a:t>
            </a:r>
            <a:r>
              <a:rPr lang="en-US" b="1" dirty="0">
                <a:latin typeface="Amazon Ember"/>
                <a:ea typeface="Amazon Ember"/>
                <a:cs typeface="Amazon Ember"/>
                <a:sym typeface="Amazon Ember"/>
              </a:rPr>
              <a:t/>
            </a:r>
            <a:br>
              <a:rPr lang="en-US" b="1" dirty="0">
                <a:latin typeface="Amazon Ember"/>
                <a:ea typeface="Amazon Ember"/>
                <a:cs typeface="Amazon Ember"/>
                <a:sym typeface="Amazon Ember"/>
              </a:rPr>
            </a:br>
            <a:endParaRPr lang="en-US" dirty="0"/>
          </a:p>
        </p:txBody>
      </p:sp>
      <p:grpSp>
        <p:nvGrpSpPr>
          <p:cNvPr id="102" name="Group 101"/>
          <p:cNvGrpSpPr/>
          <p:nvPr/>
        </p:nvGrpSpPr>
        <p:grpSpPr>
          <a:xfrm>
            <a:off x="1" y="1225513"/>
            <a:ext cx="11819689" cy="5048675"/>
            <a:chOff x="123050" y="1443057"/>
            <a:chExt cx="14548502" cy="6445294"/>
          </a:xfrm>
        </p:grpSpPr>
        <p:cxnSp>
          <p:nvCxnSpPr>
            <p:cNvPr id="68" name="Straight Connector 67">
              <a:extLst>
                <a:ext uri="{FF2B5EF4-FFF2-40B4-BE49-F238E27FC236}">
                  <a16:creationId xmlns:a16="http://schemas.microsoft.com/office/drawing/2014/main" id="{FB0E4803-1700-1F4C-8CCB-BA8565DA5146}"/>
                </a:ext>
              </a:extLst>
            </p:cNvPr>
            <p:cNvCxnSpPr>
              <a:cxnSpLocks/>
            </p:cNvCxnSpPr>
            <p:nvPr/>
          </p:nvCxnSpPr>
          <p:spPr>
            <a:xfrm>
              <a:off x="6601968" y="1477336"/>
              <a:ext cx="1426464" cy="0"/>
            </a:xfrm>
            <a:prstGeom prst="line">
              <a:avLst/>
            </a:prstGeom>
            <a:ln w="12700">
              <a:solidFill>
                <a:srgbClr val="FA9B1C"/>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D18B097-09FE-8D4E-8C5E-BBE7333CCBBC}"/>
                </a:ext>
              </a:extLst>
            </p:cNvPr>
            <p:cNvCxnSpPr/>
            <p:nvPr/>
          </p:nvCxnSpPr>
          <p:spPr>
            <a:xfrm>
              <a:off x="123050" y="4736026"/>
              <a:ext cx="1419061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27C8FBB8-91BD-7D42-B391-454B5286A6EA}"/>
                </a:ext>
              </a:extLst>
            </p:cNvPr>
            <p:cNvCxnSpPr>
              <a:cxnSpLocks/>
            </p:cNvCxnSpPr>
            <p:nvPr/>
          </p:nvCxnSpPr>
          <p:spPr>
            <a:xfrm>
              <a:off x="7324350" y="1670554"/>
              <a:ext cx="0" cy="6217797"/>
            </a:xfrm>
            <a:prstGeom prst="line">
              <a:avLst/>
            </a:prstGeom>
          </p:spPr>
          <p:style>
            <a:lnRef idx="1">
              <a:schemeClr val="accent2"/>
            </a:lnRef>
            <a:fillRef idx="0">
              <a:schemeClr val="accent2"/>
            </a:fillRef>
            <a:effectRef idx="0">
              <a:schemeClr val="accent2"/>
            </a:effectRef>
            <a:fontRef idx="minor">
              <a:schemeClr val="tx1"/>
            </a:fontRef>
          </p:style>
        </p:cxnSp>
        <p:sp>
          <p:nvSpPr>
            <p:cNvPr id="71" name="Rectangle 70">
              <a:extLst>
                <a:ext uri="{FF2B5EF4-FFF2-40B4-BE49-F238E27FC236}">
                  <a16:creationId xmlns:a16="http://schemas.microsoft.com/office/drawing/2014/main" id="{A839EE59-6F04-8C4D-B034-E296A2FA1EA7}"/>
                </a:ext>
              </a:extLst>
            </p:cNvPr>
            <p:cNvSpPr/>
            <p:nvPr/>
          </p:nvSpPr>
          <p:spPr>
            <a:xfrm>
              <a:off x="589203" y="3182466"/>
              <a:ext cx="5556238" cy="1492840"/>
            </a:xfrm>
            <a:prstGeom prst="rect">
              <a:avLst/>
            </a:prstGeom>
          </p:spPr>
          <p:txBody>
            <a:bodyPr wrap="square">
              <a:spAutoFit/>
            </a:bodyPr>
            <a:lstStyle/>
            <a:p>
              <a:pPr algn="ctr"/>
              <a:r>
                <a:rPr lang="zh-CN" altLang="en-US" sz="2333" b="1" dirty="0">
                  <a:solidFill>
                    <a:srgbClr val="FA9B1C"/>
                  </a:solidFill>
                </a:rPr>
                <a:t>无需具备算法设计和优化能力，只要准备好数据，选择相应的内置算法训练即可</a:t>
              </a:r>
              <a:endParaRPr lang="en-US" sz="2333" dirty="0"/>
            </a:p>
          </p:txBody>
        </p:sp>
        <p:sp>
          <p:nvSpPr>
            <p:cNvPr id="72" name="Rectangle 71">
              <a:extLst>
                <a:ext uri="{FF2B5EF4-FFF2-40B4-BE49-F238E27FC236}">
                  <a16:creationId xmlns:a16="http://schemas.microsoft.com/office/drawing/2014/main" id="{AAB79156-001B-7B45-AA38-32434108143E}"/>
                </a:ext>
              </a:extLst>
            </p:cNvPr>
            <p:cNvSpPr/>
            <p:nvPr/>
          </p:nvSpPr>
          <p:spPr>
            <a:xfrm>
              <a:off x="1106587" y="2072105"/>
              <a:ext cx="398959" cy="1060876"/>
            </a:xfrm>
            <a:prstGeom prst="rect">
              <a:avLst/>
            </a:prstGeom>
          </p:spPr>
          <p:txBody>
            <a:bodyPr wrap="none">
              <a:spAutoFit/>
            </a:bodyPr>
            <a:lstStyle/>
            <a:p>
              <a:r>
                <a:rPr lang="zh-CN" altLang="en-US" sz="4800" b="1" dirty="0"/>
                <a:t> </a:t>
              </a:r>
              <a:endParaRPr lang="en-US" sz="4800" dirty="0"/>
            </a:p>
          </p:txBody>
        </p:sp>
        <p:sp>
          <p:nvSpPr>
            <p:cNvPr id="73" name="Rectangle 72">
              <a:extLst>
                <a:ext uri="{FF2B5EF4-FFF2-40B4-BE49-F238E27FC236}">
                  <a16:creationId xmlns:a16="http://schemas.microsoft.com/office/drawing/2014/main" id="{D1A3A0A5-2FF5-1F43-9108-3C9C8D424738}"/>
                </a:ext>
              </a:extLst>
            </p:cNvPr>
            <p:cNvSpPr/>
            <p:nvPr/>
          </p:nvSpPr>
          <p:spPr>
            <a:xfrm>
              <a:off x="2386527" y="1443057"/>
              <a:ext cx="2350343" cy="672707"/>
            </a:xfrm>
            <a:prstGeom prst="rect">
              <a:avLst/>
            </a:prstGeom>
          </p:spPr>
          <p:txBody>
            <a:bodyPr wrap="none">
              <a:spAutoFit/>
            </a:bodyPr>
            <a:lstStyle/>
            <a:p>
              <a:r>
                <a:rPr lang="en-US" altLang="zh-CN" sz="2824" dirty="0"/>
                <a:t>1.</a:t>
              </a:r>
              <a:r>
                <a:rPr lang="zh-CN" altLang="en-US" sz="2824" dirty="0"/>
                <a:t>内置算法</a:t>
              </a:r>
              <a:endParaRPr lang="en-US" sz="2824" dirty="0"/>
            </a:p>
          </p:txBody>
        </p:sp>
        <p:sp>
          <p:nvSpPr>
            <p:cNvPr id="74" name="Rectangle 73">
              <a:extLst>
                <a:ext uri="{FF2B5EF4-FFF2-40B4-BE49-F238E27FC236}">
                  <a16:creationId xmlns:a16="http://schemas.microsoft.com/office/drawing/2014/main" id="{FAEC4DC3-4046-904E-B454-6BAA6278CC36}"/>
                </a:ext>
              </a:extLst>
            </p:cNvPr>
            <p:cNvSpPr/>
            <p:nvPr/>
          </p:nvSpPr>
          <p:spPr>
            <a:xfrm>
              <a:off x="498964" y="2236861"/>
              <a:ext cx="6229199" cy="746542"/>
            </a:xfrm>
            <a:prstGeom prst="rect">
              <a:avLst/>
            </a:prstGeom>
          </p:spPr>
          <p:txBody>
            <a:bodyPr wrap="none">
              <a:spAutoFit/>
            </a:bodyPr>
            <a:lstStyle/>
            <a:p>
              <a:r>
                <a:rPr lang="zh-CN" altLang="en-US" sz="3200" b="1" dirty="0"/>
                <a:t>由 </a:t>
              </a:r>
              <a:r>
                <a:rPr lang="en-US" altLang="zh-CN" sz="3200" b="1" dirty="0"/>
                <a:t>Amazon</a:t>
              </a:r>
              <a:r>
                <a:rPr lang="zh-CN" altLang="en-US" sz="3200" b="1" dirty="0"/>
                <a:t> </a:t>
              </a:r>
              <a:r>
                <a:rPr lang="en-US" altLang="zh-CN" sz="3200" b="1" dirty="0"/>
                <a:t>SageMaker</a:t>
              </a:r>
              <a:r>
                <a:rPr lang="zh-CN" altLang="en-US" sz="3200" b="1" dirty="0"/>
                <a:t> 提供 </a:t>
              </a:r>
              <a:endParaRPr lang="en-US" sz="3200" dirty="0"/>
            </a:p>
          </p:txBody>
        </p:sp>
        <p:sp>
          <p:nvSpPr>
            <p:cNvPr id="75" name="Rectangle 74">
              <a:extLst>
                <a:ext uri="{FF2B5EF4-FFF2-40B4-BE49-F238E27FC236}">
                  <a16:creationId xmlns:a16="http://schemas.microsoft.com/office/drawing/2014/main" id="{89A5D4A0-6565-C449-86F5-4D227D8565D0}"/>
                </a:ext>
              </a:extLst>
            </p:cNvPr>
            <p:cNvSpPr/>
            <p:nvPr/>
          </p:nvSpPr>
          <p:spPr>
            <a:xfrm>
              <a:off x="7711137" y="1453902"/>
              <a:ext cx="6845200" cy="1196678"/>
            </a:xfrm>
            <a:prstGeom prst="rect">
              <a:avLst/>
            </a:prstGeom>
          </p:spPr>
          <p:txBody>
            <a:bodyPr wrap="square">
              <a:spAutoFit/>
            </a:bodyPr>
            <a:lstStyle/>
            <a:p>
              <a:r>
                <a:rPr lang="en-US" altLang="zh-CN" sz="2824" dirty="0"/>
                <a:t>2</a:t>
              </a:r>
              <a:r>
                <a:rPr lang="zh-CN" altLang="en-US" sz="2824" dirty="0"/>
                <a:t> </a:t>
              </a:r>
              <a:r>
                <a:rPr lang="zh-CN" altLang="en-US" sz="2667" dirty="0"/>
                <a:t>基于预置的机器学习框架来自定义算法</a:t>
              </a:r>
              <a:endParaRPr lang="en-US" sz="2667" dirty="0"/>
            </a:p>
          </p:txBody>
        </p:sp>
        <p:pic>
          <p:nvPicPr>
            <p:cNvPr id="76" name="Picture 27" descr="Picture 27">
              <a:extLst>
                <a:ext uri="{FF2B5EF4-FFF2-40B4-BE49-F238E27FC236}">
                  <a16:creationId xmlns:a16="http://schemas.microsoft.com/office/drawing/2014/main" id="{52DA5212-1A79-A041-A415-FB42C7528651}"/>
                </a:ext>
              </a:extLst>
            </p:cNvPr>
            <p:cNvPicPr>
              <a:picLocks noChangeAspect="1"/>
            </p:cNvPicPr>
            <p:nvPr/>
          </p:nvPicPr>
          <p:blipFill>
            <a:blip r:embed="rId2"/>
            <a:stretch>
              <a:fillRect/>
            </a:stretch>
          </p:blipFill>
          <p:spPr>
            <a:xfrm>
              <a:off x="8046733" y="2564944"/>
              <a:ext cx="1897408" cy="381347"/>
            </a:xfrm>
            <a:prstGeom prst="rect">
              <a:avLst/>
            </a:prstGeom>
            <a:ln w="12700" cap="flat">
              <a:noFill/>
              <a:miter lim="400000"/>
            </a:ln>
            <a:effectLst/>
          </p:spPr>
        </p:pic>
        <p:pic>
          <p:nvPicPr>
            <p:cNvPr id="77" name="Picture 25" descr="Picture 25">
              <a:extLst>
                <a:ext uri="{FF2B5EF4-FFF2-40B4-BE49-F238E27FC236}">
                  <a16:creationId xmlns:a16="http://schemas.microsoft.com/office/drawing/2014/main" id="{4B7B17F4-4A61-CF4C-966E-BAFE551B21A0}"/>
                </a:ext>
              </a:extLst>
            </p:cNvPr>
            <p:cNvPicPr>
              <a:picLocks noChangeAspect="1"/>
            </p:cNvPicPr>
            <p:nvPr/>
          </p:nvPicPr>
          <p:blipFill>
            <a:blip r:embed="rId3"/>
            <a:stretch>
              <a:fillRect/>
            </a:stretch>
          </p:blipFill>
          <p:spPr>
            <a:xfrm>
              <a:off x="12334348" y="2506950"/>
              <a:ext cx="1533258" cy="338949"/>
            </a:xfrm>
            <a:prstGeom prst="rect">
              <a:avLst/>
            </a:prstGeom>
            <a:ln w="12700">
              <a:miter lim="400000"/>
            </a:ln>
          </p:spPr>
        </p:pic>
        <p:pic>
          <p:nvPicPr>
            <p:cNvPr id="78" name="Picture 28" descr="Picture 28">
              <a:extLst>
                <a:ext uri="{FF2B5EF4-FFF2-40B4-BE49-F238E27FC236}">
                  <a16:creationId xmlns:a16="http://schemas.microsoft.com/office/drawing/2014/main" id="{CBCE2758-CBF2-8946-B82A-A21A0ED4C195}"/>
                </a:ext>
              </a:extLst>
            </p:cNvPr>
            <p:cNvPicPr>
              <a:picLocks noChangeAspect="1"/>
            </p:cNvPicPr>
            <p:nvPr/>
          </p:nvPicPr>
          <p:blipFill>
            <a:blip r:embed="rId4"/>
            <a:stretch>
              <a:fillRect/>
            </a:stretch>
          </p:blipFill>
          <p:spPr>
            <a:xfrm>
              <a:off x="10436804" y="2432175"/>
              <a:ext cx="1393869" cy="503765"/>
            </a:xfrm>
            <a:prstGeom prst="rect">
              <a:avLst/>
            </a:prstGeom>
            <a:ln w="12700">
              <a:miter lim="400000"/>
            </a:ln>
          </p:spPr>
        </p:pic>
        <p:pic>
          <p:nvPicPr>
            <p:cNvPr id="79" name="Picture 78">
              <a:extLst>
                <a:ext uri="{FF2B5EF4-FFF2-40B4-BE49-F238E27FC236}">
                  <a16:creationId xmlns:a16="http://schemas.microsoft.com/office/drawing/2014/main" id="{8E7CF68E-B89A-494B-8232-9602EC8DCB18}"/>
                </a:ext>
              </a:extLst>
            </p:cNvPr>
            <p:cNvPicPr>
              <a:picLocks noChangeAspect="1"/>
            </p:cNvPicPr>
            <p:nvPr/>
          </p:nvPicPr>
          <p:blipFill>
            <a:blip r:embed="rId5"/>
            <a:stretch>
              <a:fillRect/>
            </a:stretch>
          </p:blipFill>
          <p:spPr>
            <a:xfrm>
              <a:off x="8756528" y="3213182"/>
              <a:ext cx="1122042" cy="220656"/>
            </a:xfrm>
            <a:prstGeom prst="rect">
              <a:avLst/>
            </a:prstGeom>
          </p:spPr>
        </p:pic>
        <p:pic>
          <p:nvPicPr>
            <p:cNvPr id="80" name="Picture 79">
              <a:extLst>
                <a:ext uri="{FF2B5EF4-FFF2-40B4-BE49-F238E27FC236}">
                  <a16:creationId xmlns:a16="http://schemas.microsoft.com/office/drawing/2014/main" id="{A7CC4008-5C34-EA4F-B0BD-A0E1E87BC76E}"/>
                </a:ext>
              </a:extLst>
            </p:cNvPr>
            <p:cNvPicPr>
              <a:picLocks noChangeAspect="1"/>
            </p:cNvPicPr>
            <p:nvPr/>
          </p:nvPicPr>
          <p:blipFill>
            <a:blip r:embed="rId6"/>
            <a:stretch>
              <a:fillRect/>
            </a:stretch>
          </p:blipFill>
          <p:spPr>
            <a:xfrm>
              <a:off x="10409167" y="3023988"/>
              <a:ext cx="846107" cy="458958"/>
            </a:xfrm>
            <a:prstGeom prst="rect">
              <a:avLst/>
            </a:prstGeom>
          </p:spPr>
        </p:pic>
        <p:sp>
          <p:nvSpPr>
            <p:cNvPr id="82" name="Rectangle 81">
              <a:extLst>
                <a:ext uri="{FF2B5EF4-FFF2-40B4-BE49-F238E27FC236}">
                  <a16:creationId xmlns:a16="http://schemas.microsoft.com/office/drawing/2014/main" id="{EF1FE389-7479-E241-930B-05BF248D6B79}"/>
                </a:ext>
              </a:extLst>
            </p:cNvPr>
            <p:cNvSpPr/>
            <p:nvPr/>
          </p:nvSpPr>
          <p:spPr>
            <a:xfrm>
              <a:off x="1131243" y="4940600"/>
              <a:ext cx="6363605" cy="672707"/>
            </a:xfrm>
            <a:prstGeom prst="rect">
              <a:avLst/>
            </a:prstGeom>
          </p:spPr>
          <p:txBody>
            <a:bodyPr wrap="none">
              <a:spAutoFit/>
            </a:bodyPr>
            <a:lstStyle/>
            <a:p>
              <a:r>
                <a:rPr lang="en-US" altLang="zh-CN" sz="2824" dirty="0"/>
                <a:t>3.</a:t>
              </a:r>
              <a:r>
                <a:rPr lang="zh-CN" altLang="en-US" sz="2824" dirty="0"/>
                <a:t>自定义框架和自定义算法设计</a:t>
              </a:r>
              <a:endParaRPr lang="en-US" sz="2824" dirty="0"/>
            </a:p>
          </p:txBody>
        </p:sp>
        <p:sp>
          <p:nvSpPr>
            <p:cNvPr id="83" name="Rectangle 82">
              <a:extLst>
                <a:ext uri="{FF2B5EF4-FFF2-40B4-BE49-F238E27FC236}">
                  <a16:creationId xmlns:a16="http://schemas.microsoft.com/office/drawing/2014/main" id="{446A8F21-25A8-F04F-99CB-96DE306D0A75}"/>
                </a:ext>
              </a:extLst>
            </p:cNvPr>
            <p:cNvSpPr/>
            <p:nvPr/>
          </p:nvSpPr>
          <p:spPr>
            <a:xfrm>
              <a:off x="498963" y="5957818"/>
              <a:ext cx="6103005" cy="1492840"/>
            </a:xfrm>
            <a:prstGeom prst="rect">
              <a:avLst/>
            </a:prstGeom>
          </p:spPr>
          <p:txBody>
            <a:bodyPr wrap="square">
              <a:spAutoFit/>
            </a:bodyPr>
            <a:lstStyle/>
            <a:p>
              <a:pPr algn="ctr"/>
              <a:r>
                <a:rPr lang="zh-CN" altLang="en-US" sz="2333" b="1" dirty="0">
                  <a:solidFill>
                    <a:srgbClr val="FA9B1C"/>
                  </a:solidFill>
                </a:rPr>
                <a:t>自行准备数据、训练脚本和自定义框架的容器镜像，基于</a:t>
              </a:r>
              <a:r>
                <a:rPr lang="en-US" altLang="zh-CN" sz="2333" b="1" dirty="0">
                  <a:solidFill>
                    <a:srgbClr val="FA9B1C"/>
                  </a:solidFill>
                </a:rPr>
                <a:t>Amazon SageMaker</a:t>
              </a:r>
              <a:r>
                <a:rPr lang="zh-CN" altLang="en-US" sz="2333" b="1" dirty="0">
                  <a:solidFill>
                    <a:srgbClr val="FA9B1C"/>
                  </a:solidFill>
                </a:rPr>
                <a:t>容器机制执行训练</a:t>
              </a:r>
              <a:endParaRPr lang="en-US" sz="2333" b="1" dirty="0">
                <a:solidFill>
                  <a:srgbClr val="FA9B1C"/>
                </a:solidFill>
              </a:endParaRPr>
            </a:p>
          </p:txBody>
        </p:sp>
        <p:sp>
          <p:nvSpPr>
            <p:cNvPr id="84" name="Rectangle 83">
              <a:extLst>
                <a:ext uri="{FF2B5EF4-FFF2-40B4-BE49-F238E27FC236}">
                  <a16:creationId xmlns:a16="http://schemas.microsoft.com/office/drawing/2014/main" id="{5942DE42-08D5-6F47-BF4C-430BCFAEF7F3}"/>
                </a:ext>
              </a:extLst>
            </p:cNvPr>
            <p:cNvSpPr/>
            <p:nvPr/>
          </p:nvSpPr>
          <p:spPr>
            <a:xfrm>
              <a:off x="9675096" y="4853861"/>
              <a:ext cx="3688097" cy="672707"/>
            </a:xfrm>
            <a:prstGeom prst="rect">
              <a:avLst/>
            </a:prstGeom>
          </p:spPr>
          <p:txBody>
            <a:bodyPr wrap="none">
              <a:spAutoFit/>
            </a:bodyPr>
            <a:lstStyle/>
            <a:p>
              <a:r>
                <a:rPr lang="en-US" altLang="zh-CN" sz="2824" dirty="0"/>
                <a:t>4.</a:t>
              </a:r>
              <a:r>
                <a:rPr lang="zh-CN" altLang="en-US" sz="2824" dirty="0"/>
                <a:t>第三方应用市场</a:t>
              </a:r>
              <a:endParaRPr lang="en-US" sz="2824" dirty="0"/>
            </a:p>
          </p:txBody>
        </p:sp>
        <p:sp>
          <p:nvSpPr>
            <p:cNvPr id="85" name="Rectangle 84">
              <a:extLst>
                <a:ext uri="{FF2B5EF4-FFF2-40B4-BE49-F238E27FC236}">
                  <a16:creationId xmlns:a16="http://schemas.microsoft.com/office/drawing/2014/main" id="{593AF80F-066E-F34A-AB9D-F0594E21623F}"/>
                </a:ext>
              </a:extLst>
            </p:cNvPr>
            <p:cNvSpPr/>
            <p:nvPr/>
          </p:nvSpPr>
          <p:spPr>
            <a:xfrm>
              <a:off x="7356351" y="6575078"/>
              <a:ext cx="7315201" cy="1034518"/>
            </a:xfrm>
            <a:prstGeom prst="rect">
              <a:avLst/>
            </a:prstGeom>
          </p:spPr>
          <p:txBody>
            <a:bodyPr>
              <a:spAutoFit/>
            </a:bodyPr>
            <a:lstStyle/>
            <a:p>
              <a:pPr algn="ctr"/>
              <a:r>
                <a:rPr lang="zh-CN" altLang="en-US" sz="2333" b="1" dirty="0">
                  <a:solidFill>
                    <a:srgbClr val="FA9B1C"/>
                  </a:solidFill>
                </a:rPr>
                <a:t>在</a:t>
              </a:r>
              <a:r>
                <a:rPr lang="en-US" altLang="zh-CN" sz="2333" b="1" dirty="0">
                  <a:solidFill>
                    <a:srgbClr val="FA9B1C"/>
                  </a:solidFill>
                </a:rPr>
                <a:t>AWS</a:t>
              </a:r>
              <a:r>
                <a:rPr lang="zh-CN" altLang="en-US" sz="2333" b="1" dirty="0">
                  <a:solidFill>
                    <a:srgbClr val="FA9B1C"/>
                  </a:solidFill>
                </a:rPr>
                <a:t> </a:t>
              </a:r>
              <a:r>
                <a:rPr lang="en-US" altLang="zh-CN" sz="2333" b="1" dirty="0">
                  <a:solidFill>
                    <a:srgbClr val="FA9B1C"/>
                  </a:solidFill>
                </a:rPr>
                <a:t>Marketplace</a:t>
              </a:r>
              <a:r>
                <a:rPr lang="zh-CN" altLang="en-US" sz="2333" b="1" dirty="0">
                  <a:solidFill>
                    <a:srgbClr val="FA9B1C"/>
                  </a:solidFill>
                </a:rPr>
                <a:t>中挑选第三方算法包，直接在</a:t>
              </a:r>
              <a:r>
                <a:rPr lang="en-US" altLang="zh-CN" sz="2333" b="1" dirty="0">
                  <a:solidFill>
                    <a:srgbClr val="FA9B1C"/>
                  </a:solidFill>
                </a:rPr>
                <a:t>Amazon SageMaker</a:t>
              </a:r>
              <a:r>
                <a:rPr lang="zh-CN" altLang="en-US" sz="2333" b="1" dirty="0">
                  <a:solidFill>
                    <a:srgbClr val="FA9B1C"/>
                  </a:solidFill>
                </a:rPr>
                <a:t>中使用</a:t>
              </a:r>
              <a:endParaRPr lang="en-US" sz="2333" b="1" dirty="0">
                <a:solidFill>
                  <a:srgbClr val="FA9B1C"/>
                </a:solidFill>
              </a:endParaRPr>
            </a:p>
          </p:txBody>
        </p:sp>
        <p:grpSp>
          <p:nvGrpSpPr>
            <p:cNvPr id="86" name="Group 85">
              <a:extLst>
                <a:ext uri="{FF2B5EF4-FFF2-40B4-BE49-F238E27FC236}">
                  <a16:creationId xmlns:a16="http://schemas.microsoft.com/office/drawing/2014/main" id="{9A4EAE32-839A-3D40-A229-1B56B210D390}"/>
                </a:ext>
              </a:extLst>
            </p:cNvPr>
            <p:cNvGrpSpPr/>
            <p:nvPr/>
          </p:nvGrpSpPr>
          <p:grpSpPr>
            <a:xfrm>
              <a:off x="8641362" y="5636505"/>
              <a:ext cx="4974816" cy="780699"/>
              <a:chOff x="948799" y="2143212"/>
              <a:chExt cx="9064790" cy="1422540"/>
            </a:xfrm>
          </p:grpSpPr>
          <p:pic>
            <p:nvPicPr>
              <p:cNvPr id="87" name="Picture 86">
                <a:extLst>
                  <a:ext uri="{FF2B5EF4-FFF2-40B4-BE49-F238E27FC236}">
                    <a16:creationId xmlns:a16="http://schemas.microsoft.com/office/drawing/2014/main" id="{34FD483F-0605-344F-871B-4CC2908108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3386" y="3002675"/>
                <a:ext cx="1265375" cy="388770"/>
              </a:xfrm>
              <a:prstGeom prst="rect">
                <a:avLst/>
              </a:prstGeom>
            </p:spPr>
          </p:pic>
          <p:pic>
            <p:nvPicPr>
              <p:cNvPr id="88" name="Picture 87">
                <a:extLst>
                  <a:ext uri="{FF2B5EF4-FFF2-40B4-BE49-F238E27FC236}">
                    <a16:creationId xmlns:a16="http://schemas.microsoft.com/office/drawing/2014/main" id="{2E6E2ED5-BCE1-8548-BA70-FCEB39E00F7A}"/>
                  </a:ext>
                </a:extLst>
              </p:cNvPr>
              <p:cNvPicPr>
                <a:picLocks noChangeAspect="1"/>
              </p:cNvPicPr>
              <p:nvPr/>
            </p:nvPicPr>
            <p:blipFill rotWithShape="1">
              <a:blip r:embed="rId8"/>
              <a:srcRect t="71953"/>
              <a:stretch/>
            </p:blipFill>
            <p:spPr>
              <a:xfrm>
                <a:off x="948799" y="2276512"/>
                <a:ext cx="2875385" cy="227907"/>
              </a:xfrm>
              <a:prstGeom prst="rect">
                <a:avLst/>
              </a:prstGeom>
            </p:spPr>
          </p:pic>
          <p:pic>
            <p:nvPicPr>
              <p:cNvPr id="89" name="Picture 88">
                <a:extLst>
                  <a:ext uri="{FF2B5EF4-FFF2-40B4-BE49-F238E27FC236}">
                    <a16:creationId xmlns:a16="http://schemas.microsoft.com/office/drawing/2014/main" id="{B7D9B3D6-6D72-514B-AE0B-8AD054F1B3A3}"/>
                  </a:ext>
                </a:extLst>
              </p:cNvPr>
              <p:cNvPicPr>
                <a:picLocks noChangeAspect="1"/>
              </p:cNvPicPr>
              <p:nvPr/>
            </p:nvPicPr>
            <p:blipFill>
              <a:blip r:embed="rId9"/>
              <a:stretch>
                <a:fillRect/>
              </a:stretch>
            </p:blipFill>
            <p:spPr>
              <a:xfrm>
                <a:off x="987462" y="2728693"/>
                <a:ext cx="1036479" cy="828018"/>
              </a:xfrm>
              <a:prstGeom prst="rect">
                <a:avLst/>
              </a:prstGeom>
            </p:spPr>
          </p:pic>
          <p:grpSp>
            <p:nvGrpSpPr>
              <p:cNvPr id="90" name="Group 89">
                <a:extLst>
                  <a:ext uri="{FF2B5EF4-FFF2-40B4-BE49-F238E27FC236}">
                    <a16:creationId xmlns:a16="http://schemas.microsoft.com/office/drawing/2014/main" id="{BBE3624D-D58C-5E49-AF48-E162B0CB1553}"/>
                  </a:ext>
                </a:extLst>
              </p:cNvPr>
              <p:cNvGrpSpPr/>
              <p:nvPr/>
            </p:nvGrpSpPr>
            <p:grpSpPr>
              <a:xfrm>
                <a:off x="4349846" y="2163544"/>
                <a:ext cx="1573784" cy="408245"/>
                <a:chOff x="4349846" y="2163544"/>
                <a:chExt cx="1573784" cy="408245"/>
              </a:xfrm>
            </p:grpSpPr>
            <p:pic>
              <p:nvPicPr>
                <p:cNvPr id="100" name="Picture 4" descr="Image result for knime logo png">
                  <a:extLst>
                    <a:ext uri="{FF2B5EF4-FFF2-40B4-BE49-F238E27FC236}">
                      <a16:creationId xmlns:a16="http://schemas.microsoft.com/office/drawing/2014/main" id="{DA2DD354-E5DA-A44D-BC9F-D1277D58BD8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1" r="69207"/>
                <a:stretch/>
              </p:blipFill>
              <p:spPr bwMode="auto">
                <a:xfrm>
                  <a:off x="4349846" y="2163544"/>
                  <a:ext cx="488854" cy="40824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Image result for knime logo png">
                  <a:extLst>
                    <a:ext uri="{FF2B5EF4-FFF2-40B4-BE49-F238E27FC236}">
                      <a16:creationId xmlns:a16="http://schemas.microsoft.com/office/drawing/2014/main" id="{71780642-2BCC-B145-A850-04C4ED4E6E4D}"/>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30793"/>
                <a:stretch/>
              </p:blipFill>
              <p:spPr bwMode="auto">
                <a:xfrm>
                  <a:off x="4838699" y="2163544"/>
                  <a:ext cx="1084931" cy="4082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F0BD223A-1C79-9A4A-88D3-24B4E71D1C0E}"/>
                  </a:ext>
                </a:extLst>
              </p:cNvPr>
              <p:cNvGrpSpPr/>
              <p:nvPr/>
            </p:nvGrpSpPr>
            <p:grpSpPr>
              <a:xfrm>
                <a:off x="6268097" y="2143212"/>
                <a:ext cx="2059183" cy="671513"/>
                <a:chOff x="6268097" y="2143212"/>
                <a:chExt cx="2059183" cy="671513"/>
              </a:xfrm>
            </p:grpSpPr>
            <p:pic>
              <p:nvPicPr>
                <p:cNvPr id="98" name="Picture 4" descr="Image result for deep vision logo png">
                  <a:extLst>
                    <a:ext uri="{FF2B5EF4-FFF2-40B4-BE49-F238E27FC236}">
                      <a16:creationId xmlns:a16="http://schemas.microsoft.com/office/drawing/2014/main" id="{AB669157-B715-8947-91EE-F748419C6EC9}"/>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7825" r="68927" b="13267"/>
                <a:stretch/>
              </p:blipFill>
              <p:spPr bwMode="auto">
                <a:xfrm>
                  <a:off x="6268097" y="2143212"/>
                  <a:ext cx="708434" cy="67151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Image result for deep vision logo png">
                  <a:extLst>
                    <a:ext uri="{FF2B5EF4-FFF2-40B4-BE49-F238E27FC236}">
                      <a16:creationId xmlns:a16="http://schemas.microsoft.com/office/drawing/2014/main" id="{501072B1-A5FA-9B43-AFA6-A4ACDE542AC8}"/>
                    </a:ext>
                  </a:extLst>
                </p:cNvPr>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31723" t="27825" r="9680" b="13267"/>
                <a:stretch/>
              </p:blipFill>
              <p:spPr bwMode="auto">
                <a:xfrm>
                  <a:off x="6991349" y="2143212"/>
                  <a:ext cx="1335931" cy="6715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11630875-3293-E84A-BDCE-8F062616BFE2}"/>
                  </a:ext>
                </a:extLst>
              </p:cNvPr>
              <p:cNvGrpSpPr/>
              <p:nvPr/>
            </p:nvGrpSpPr>
            <p:grpSpPr>
              <a:xfrm>
                <a:off x="2413067" y="3002675"/>
                <a:ext cx="2347110" cy="348145"/>
                <a:chOff x="2413067" y="3002675"/>
                <a:chExt cx="2347110" cy="348145"/>
              </a:xfrm>
            </p:grpSpPr>
            <p:pic>
              <p:nvPicPr>
                <p:cNvPr id="96" name="Picture 6" descr="Image result for knowledgent logo png">
                  <a:extLst>
                    <a:ext uri="{FF2B5EF4-FFF2-40B4-BE49-F238E27FC236}">
                      <a16:creationId xmlns:a16="http://schemas.microsoft.com/office/drawing/2014/main" id="{9B679BE5-5742-224D-8AEC-3FE2B5FF8F7C}"/>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84717"/>
                <a:stretch/>
              </p:blipFill>
              <p:spPr bwMode="auto">
                <a:xfrm>
                  <a:off x="2413067" y="3002675"/>
                  <a:ext cx="358708" cy="34814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knowledgent logo png">
                  <a:extLst>
                    <a:ext uri="{FF2B5EF4-FFF2-40B4-BE49-F238E27FC236}">
                      <a16:creationId xmlns:a16="http://schemas.microsoft.com/office/drawing/2014/main" id="{26428BB6-3CB6-EE44-8BF1-27DE4BF19FBB}"/>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15283"/>
                <a:stretch/>
              </p:blipFill>
              <p:spPr bwMode="auto">
                <a:xfrm>
                  <a:off x="2771775" y="3002675"/>
                  <a:ext cx="1988402" cy="348145"/>
                </a:xfrm>
                <a:prstGeom prst="rect">
                  <a:avLst/>
                </a:prstGeom>
                <a:noFill/>
                <a:extLst>
                  <a:ext uri="{909E8E84-426E-40DD-AFC4-6F175D3DCCD1}">
                    <a14:hiddenFill xmlns:a14="http://schemas.microsoft.com/office/drawing/2010/main">
                      <a:solidFill>
                        <a:srgbClr val="FFFFFF"/>
                      </a:solidFill>
                    </a14:hiddenFill>
                  </a:ext>
                </a:extLst>
              </p:spPr>
            </p:pic>
          </p:grpSp>
          <p:pic>
            <p:nvPicPr>
              <p:cNvPr id="93" name="Picture 6" descr="Image result for figure eight logo png">
                <a:extLst>
                  <a:ext uri="{FF2B5EF4-FFF2-40B4-BE49-F238E27FC236}">
                    <a16:creationId xmlns:a16="http://schemas.microsoft.com/office/drawing/2014/main" id="{ED464CE1-AA87-DD4D-B006-0903A7686C2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40362" y="2923767"/>
                <a:ext cx="1766536" cy="64198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 descr="Image result for intel logo png">
                <a:extLst>
                  <a:ext uri="{FF2B5EF4-FFF2-40B4-BE49-F238E27FC236}">
                    <a16:creationId xmlns:a16="http://schemas.microsoft.com/office/drawing/2014/main" id="{D05A3445-5344-5047-B44C-C5473C1A303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87083" y="2882191"/>
                <a:ext cx="862674" cy="5715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h20.ai logo png">
                <a:extLst>
                  <a:ext uri="{FF2B5EF4-FFF2-40B4-BE49-F238E27FC236}">
                    <a16:creationId xmlns:a16="http://schemas.microsoft.com/office/drawing/2014/main" id="{58F30E60-C6E5-8F4D-932E-8EC771D90918}"/>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75339" y="2198762"/>
                <a:ext cx="1238250" cy="47482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7" name="Rectangle 136">
            <a:extLst>
              <a:ext uri="{FF2B5EF4-FFF2-40B4-BE49-F238E27FC236}">
                <a16:creationId xmlns:a16="http://schemas.microsoft.com/office/drawing/2014/main" id="{3E69A5BF-ACAE-304B-A6DA-3A37EB7D83A0}"/>
              </a:ext>
            </a:extLst>
          </p:cNvPr>
          <p:cNvSpPr/>
          <p:nvPr/>
        </p:nvSpPr>
        <p:spPr>
          <a:xfrm>
            <a:off x="6096000" y="3016317"/>
            <a:ext cx="6096000" cy="748795"/>
          </a:xfrm>
          <a:prstGeom prst="rect">
            <a:avLst/>
          </a:prstGeom>
        </p:spPr>
        <p:txBody>
          <a:bodyPr>
            <a:spAutoFit/>
          </a:bodyPr>
          <a:lstStyle/>
          <a:p>
            <a:pPr algn="ctr"/>
            <a:r>
              <a:rPr lang="zh-CN" altLang="en-US" sz="2133" b="1" dirty="0">
                <a:solidFill>
                  <a:srgbClr val="FA9B1C"/>
                </a:solidFill>
              </a:rPr>
              <a:t>自行准备数据、训练脚本，基于</a:t>
            </a:r>
            <a:r>
              <a:rPr lang="en-US" altLang="zh-CN" sz="2133" b="1" dirty="0">
                <a:solidFill>
                  <a:srgbClr val="FA9B1C"/>
                </a:solidFill>
              </a:rPr>
              <a:t>Amazon SageMaker</a:t>
            </a:r>
            <a:r>
              <a:rPr lang="zh-CN" altLang="en-US" sz="2133" b="1" dirty="0">
                <a:solidFill>
                  <a:srgbClr val="FA9B1C"/>
                </a:solidFill>
              </a:rPr>
              <a:t>预置优化的容器镜像执行训练</a:t>
            </a:r>
            <a:endParaRPr lang="en-US" sz="2133" b="1" dirty="0">
              <a:solidFill>
                <a:srgbClr val="FA9B1C"/>
              </a:solidFill>
            </a:endParaRPr>
          </a:p>
        </p:txBody>
      </p:sp>
      <p:pic>
        <p:nvPicPr>
          <p:cNvPr id="138" name="Picture 137"/>
          <p:cNvPicPr>
            <a:picLocks noChangeAspect="1"/>
          </p:cNvPicPr>
          <p:nvPr/>
        </p:nvPicPr>
        <p:blipFill>
          <a:blip r:embed="rId23"/>
          <a:stretch>
            <a:fillRect/>
          </a:stretch>
        </p:blipFill>
        <p:spPr>
          <a:xfrm>
            <a:off x="9796674" y="2479344"/>
            <a:ext cx="1002929" cy="385931"/>
          </a:xfrm>
          <a:prstGeom prst="rect">
            <a:avLst/>
          </a:prstGeom>
        </p:spPr>
      </p:pic>
    </p:spTree>
    <p:extLst>
      <p:ext uri="{BB962C8B-B14F-4D97-AF65-F5344CB8AC3E}">
        <p14:creationId xmlns:p14="http://schemas.microsoft.com/office/powerpoint/2010/main" val="173311644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1222381"/>
          </a:xfrm>
        </p:spPr>
        <p:txBody>
          <a:bodyPr/>
          <a:lstStyle/>
          <a:p>
            <a:r>
              <a:rPr lang="zh-CN" altLang="en-US" dirty="0" smtClean="0"/>
              <a:t>内</a:t>
            </a:r>
            <a:r>
              <a:rPr lang="zh-CN" altLang="en-US" dirty="0"/>
              <a:t>置算法种类</a:t>
            </a:r>
            <a:endParaRPr lang="en-US" dirty="0"/>
          </a:p>
        </p:txBody>
      </p:sp>
      <p:grpSp>
        <p:nvGrpSpPr>
          <p:cNvPr id="4" name="Group 3">
            <a:extLst>
              <a:ext uri="{FF2B5EF4-FFF2-40B4-BE49-F238E27FC236}">
                <a16:creationId xmlns:a16="http://schemas.microsoft.com/office/drawing/2014/main" id="{8518C3F0-9F0D-804E-AF1F-48863F3F7084}"/>
              </a:ext>
            </a:extLst>
          </p:cNvPr>
          <p:cNvGrpSpPr/>
          <p:nvPr/>
        </p:nvGrpSpPr>
        <p:grpSpPr>
          <a:xfrm>
            <a:off x="269875" y="1692097"/>
            <a:ext cx="11160124" cy="4728196"/>
            <a:chOff x="76906" y="1444031"/>
            <a:chExt cx="8903608" cy="3948199"/>
          </a:xfrm>
        </p:grpSpPr>
        <p:sp>
          <p:nvSpPr>
            <p:cNvPr id="5" name="Rectangle 4">
              <a:extLst>
                <a:ext uri="{FF2B5EF4-FFF2-40B4-BE49-F238E27FC236}">
                  <a16:creationId xmlns:a16="http://schemas.microsoft.com/office/drawing/2014/main" id="{6CA9DD3B-4CD3-B74D-8153-C3C9E35AB010}"/>
                </a:ext>
              </a:extLst>
            </p:cNvPr>
            <p:cNvSpPr/>
            <p:nvPr/>
          </p:nvSpPr>
          <p:spPr>
            <a:xfrm>
              <a:off x="368890" y="1444031"/>
              <a:ext cx="2383009" cy="1215114"/>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6" name="Rectangle 5">
              <a:extLst>
                <a:ext uri="{FF2B5EF4-FFF2-40B4-BE49-F238E27FC236}">
                  <a16:creationId xmlns:a16="http://schemas.microsoft.com/office/drawing/2014/main" id="{2D358B84-B8A5-E54A-9389-24ADA2B8D817}"/>
                </a:ext>
              </a:extLst>
            </p:cNvPr>
            <p:cNvSpPr/>
            <p:nvPr/>
          </p:nvSpPr>
          <p:spPr>
            <a:xfrm>
              <a:off x="3130764" y="1454560"/>
              <a:ext cx="2751251" cy="1215114"/>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7" name="Rectangle 6">
              <a:extLst>
                <a:ext uri="{FF2B5EF4-FFF2-40B4-BE49-F238E27FC236}">
                  <a16:creationId xmlns:a16="http://schemas.microsoft.com/office/drawing/2014/main" id="{75BB7FCA-4ED7-7A40-A420-336CB35F1431}"/>
                </a:ext>
              </a:extLst>
            </p:cNvPr>
            <p:cNvSpPr/>
            <p:nvPr/>
          </p:nvSpPr>
          <p:spPr>
            <a:xfrm>
              <a:off x="6143982" y="1469981"/>
              <a:ext cx="2815227" cy="610568"/>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8" name="Rectangle 7">
              <a:extLst>
                <a:ext uri="{FF2B5EF4-FFF2-40B4-BE49-F238E27FC236}">
                  <a16:creationId xmlns:a16="http://schemas.microsoft.com/office/drawing/2014/main" id="{A7BA50D9-F03D-8243-B55B-A45582BB253D}"/>
                </a:ext>
              </a:extLst>
            </p:cNvPr>
            <p:cNvSpPr/>
            <p:nvPr/>
          </p:nvSpPr>
          <p:spPr>
            <a:xfrm>
              <a:off x="357169" y="2799392"/>
              <a:ext cx="2394730" cy="137608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9" name="Rectangle 8">
              <a:extLst>
                <a:ext uri="{FF2B5EF4-FFF2-40B4-BE49-F238E27FC236}">
                  <a16:creationId xmlns:a16="http://schemas.microsoft.com/office/drawing/2014/main" id="{A91C4589-5D8A-6240-9FA1-084C35A5A909}"/>
                </a:ext>
              </a:extLst>
            </p:cNvPr>
            <p:cNvSpPr/>
            <p:nvPr/>
          </p:nvSpPr>
          <p:spPr>
            <a:xfrm>
              <a:off x="3129863" y="2765376"/>
              <a:ext cx="2738744" cy="77859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10" name="Rectangle 9">
              <a:extLst>
                <a:ext uri="{FF2B5EF4-FFF2-40B4-BE49-F238E27FC236}">
                  <a16:creationId xmlns:a16="http://schemas.microsoft.com/office/drawing/2014/main" id="{A25D860F-ACE2-B944-9716-4E5824B1D12D}"/>
                </a:ext>
              </a:extLst>
            </p:cNvPr>
            <p:cNvSpPr/>
            <p:nvPr/>
          </p:nvSpPr>
          <p:spPr>
            <a:xfrm>
              <a:off x="6143982" y="2175505"/>
              <a:ext cx="2815227" cy="84394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11" name="TextBox 10">
              <a:extLst>
                <a:ext uri="{FF2B5EF4-FFF2-40B4-BE49-F238E27FC236}">
                  <a16:creationId xmlns:a16="http://schemas.microsoft.com/office/drawing/2014/main" id="{921E8FFC-A652-5B41-91ED-56482A4DF835}"/>
                </a:ext>
              </a:extLst>
            </p:cNvPr>
            <p:cNvSpPr txBox="1"/>
            <p:nvPr/>
          </p:nvSpPr>
          <p:spPr>
            <a:xfrm>
              <a:off x="637178" y="1513523"/>
              <a:ext cx="1932089" cy="282704"/>
            </a:xfrm>
            <a:prstGeom prst="rect">
              <a:avLst/>
            </a:prstGeom>
            <a:noFill/>
          </p:spPr>
          <p:txBody>
            <a:bodyPr wrap="square" rtlCol="0">
              <a:spAutoFit/>
            </a:bodyPr>
            <a:lstStyle/>
            <a:p>
              <a:pPr algn="ctr"/>
              <a:r>
                <a:rPr lang="zh-CN" altLang="en-US" sz="1600" b="1" dirty="0"/>
                <a:t>结构化表格数据的分类</a:t>
              </a:r>
              <a:endParaRPr lang="en-US" sz="1600" b="1" dirty="0"/>
            </a:p>
          </p:txBody>
        </p:sp>
        <p:sp>
          <p:nvSpPr>
            <p:cNvPr id="12" name="TextBox 11">
              <a:extLst>
                <a:ext uri="{FF2B5EF4-FFF2-40B4-BE49-F238E27FC236}">
                  <a16:creationId xmlns:a16="http://schemas.microsoft.com/office/drawing/2014/main" id="{E630C8E9-B523-A94E-A91F-0F77B6E884A3}"/>
                </a:ext>
              </a:extLst>
            </p:cNvPr>
            <p:cNvSpPr txBox="1"/>
            <p:nvPr/>
          </p:nvSpPr>
          <p:spPr>
            <a:xfrm>
              <a:off x="3321087" y="1495534"/>
              <a:ext cx="2458508" cy="282704"/>
            </a:xfrm>
            <a:prstGeom prst="rect">
              <a:avLst/>
            </a:prstGeom>
            <a:noFill/>
          </p:spPr>
          <p:txBody>
            <a:bodyPr wrap="square" rtlCol="0">
              <a:spAutoFit/>
            </a:bodyPr>
            <a:lstStyle/>
            <a:p>
              <a:pPr algn="ctr"/>
              <a:r>
                <a:rPr lang="zh-CN" altLang="en-US" sz="1600" b="1" dirty="0"/>
                <a:t>计算机视觉</a:t>
              </a:r>
              <a:endParaRPr lang="en-US" sz="1600" b="1" dirty="0"/>
            </a:p>
          </p:txBody>
        </p:sp>
        <p:sp>
          <p:nvSpPr>
            <p:cNvPr id="13" name="TextBox 12">
              <a:extLst>
                <a:ext uri="{FF2B5EF4-FFF2-40B4-BE49-F238E27FC236}">
                  <a16:creationId xmlns:a16="http://schemas.microsoft.com/office/drawing/2014/main" id="{66BA93BF-DBC1-0943-8273-21D0F5BFC835}"/>
                </a:ext>
              </a:extLst>
            </p:cNvPr>
            <p:cNvSpPr txBox="1"/>
            <p:nvPr/>
          </p:nvSpPr>
          <p:spPr>
            <a:xfrm>
              <a:off x="6122676" y="1458823"/>
              <a:ext cx="2857838" cy="282704"/>
            </a:xfrm>
            <a:prstGeom prst="rect">
              <a:avLst/>
            </a:prstGeom>
            <a:noFill/>
          </p:spPr>
          <p:txBody>
            <a:bodyPr wrap="square" rtlCol="0">
              <a:spAutoFit/>
            </a:bodyPr>
            <a:lstStyle/>
            <a:p>
              <a:pPr algn="ctr"/>
              <a:r>
                <a:rPr lang="zh-CN" altLang="en-US" sz="1600" b="1" dirty="0"/>
                <a:t>主题建模</a:t>
              </a:r>
              <a:endParaRPr lang="en-US" sz="1600" b="1" dirty="0"/>
            </a:p>
          </p:txBody>
        </p:sp>
        <p:sp>
          <p:nvSpPr>
            <p:cNvPr id="14" name="TextBox 13">
              <a:extLst>
                <a:ext uri="{FF2B5EF4-FFF2-40B4-BE49-F238E27FC236}">
                  <a16:creationId xmlns:a16="http://schemas.microsoft.com/office/drawing/2014/main" id="{6682439D-5528-D943-8160-C910CF599D67}"/>
                </a:ext>
              </a:extLst>
            </p:cNvPr>
            <p:cNvSpPr txBox="1"/>
            <p:nvPr/>
          </p:nvSpPr>
          <p:spPr>
            <a:xfrm>
              <a:off x="305807" y="2928986"/>
              <a:ext cx="2392783" cy="282704"/>
            </a:xfrm>
            <a:prstGeom prst="rect">
              <a:avLst/>
            </a:prstGeom>
            <a:noFill/>
          </p:spPr>
          <p:txBody>
            <a:bodyPr wrap="square" rtlCol="0">
              <a:spAutoFit/>
            </a:bodyPr>
            <a:lstStyle/>
            <a:p>
              <a:pPr algn="ctr"/>
              <a:r>
                <a:rPr lang="zh-CN" altLang="en-US" sz="1600" b="1" dirty="0"/>
                <a:t>文本分类及词向量</a:t>
              </a:r>
              <a:endParaRPr lang="en-US" sz="1600" b="1" dirty="0"/>
            </a:p>
          </p:txBody>
        </p:sp>
        <p:sp>
          <p:nvSpPr>
            <p:cNvPr id="15" name="TextBox 14">
              <a:extLst>
                <a:ext uri="{FF2B5EF4-FFF2-40B4-BE49-F238E27FC236}">
                  <a16:creationId xmlns:a16="http://schemas.microsoft.com/office/drawing/2014/main" id="{35318F58-AC41-7E4D-8FE3-1D9D75355D54}"/>
                </a:ext>
              </a:extLst>
            </p:cNvPr>
            <p:cNvSpPr txBox="1"/>
            <p:nvPr/>
          </p:nvSpPr>
          <p:spPr>
            <a:xfrm>
              <a:off x="3414689" y="2820728"/>
              <a:ext cx="2212947" cy="282704"/>
            </a:xfrm>
            <a:prstGeom prst="rect">
              <a:avLst/>
            </a:prstGeom>
            <a:noFill/>
          </p:spPr>
          <p:txBody>
            <a:bodyPr wrap="square" rtlCol="0">
              <a:spAutoFit/>
            </a:bodyPr>
            <a:lstStyle/>
            <a:p>
              <a:pPr algn="ctr"/>
              <a:r>
                <a:rPr lang="zh-CN" altLang="en-US" sz="1600" b="1" dirty="0"/>
                <a:t>推荐系统的排序模型</a:t>
              </a:r>
              <a:endParaRPr lang="en-US" sz="1600" b="1" dirty="0"/>
            </a:p>
          </p:txBody>
        </p:sp>
        <p:sp>
          <p:nvSpPr>
            <p:cNvPr id="16" name="TextBox 15">
              <a:extLst>
                <a:ext uri="{FF2B5EF4-FFF2-40B4-BE49-F238E27FC236}">
                  <a16:creationId xmlns:a16="http://schemas.microsoft.com/office/drawing/2014/main" id="{F01C2C35-4569-7141-AC0E-5B5E22C238A1}"/>
                </a:ext>
              </a:extLst>
            </p:cNvPr>
            <p:cNvSpPr txBox="1"/>
            <p:nvPr/>
          </p:nvSpPr>
          <p:spPr>
            <a:xfrm>
              <a:off x="6667968" y="2223375"/>
              <a:ext cx="1767254" cy="282704"/>
            </a:xfrm>
            <a:prstGeom prst="rect">
              <a:avLst/>
            </a:prstGeom>
            <a:noFill/>
          </p:spPr>
          <p:txBody>
            <a:bodyPr wrap="square" rtlCol="0">
              <a:spAutoFit/>
            </a:bodyPr>
            <a:lstStyle/>
            <a:p>
              <a:pPr algn="ctr"/>
              <a:r>
                <a:rPr lang="zh-CN" altLang="en-US" sz="1600" b="1" dirty="0"/>
                <a:t>时间序列预测</a:t>
              </a:r>
              <a:endParaRPr lang="en-US" sz="1600" b="1" dirty="0"/>
            </a:p>
          </p:txBody>
        </p:sp>
        <p:sp>
          <p:nvSpPr>
            <p:cNvPr id="17" name="TextBox 16">
              <a:extLst>
                <a:ext uri="{FF2B5EF4-FFF2-40B4-BE49-F238E27FC236}">
                  <a16:creationId xmlns:a16="http://schemas.microsoft.com/office/drawing/2014/main" id="{CC9565D0-1429-3F47-9478-317885546B58}"/>
                </a:ext>
              </a:extLst>
            </p:cNvPr>
            <p:cNvSpPr txBox="1"/>
            <p:nvPr/>
          </p:nvSpPr>
          <p:spPr>
            <a:xfrm>
              <a:off x="454546" y="1728270"/>
              <a:ext cx="2114721" cy="925534"/>
            </a:xfrm>
            <a:prstGeom prst="rect">
              <a:avLst/>
            </a:prstGeom>
            <a:noFill/>
          </p:spPr>
          <p:txBody>
            <a:bodyPr wrap="square" rtlCol="0">
              <a:spAutoFit/>
            </a:bodyPr>
            <a:lstStyle/>
            <a:p>
              <a:pPr marL="380960" indent="-380960">
                <a:lnSpc>
                  <a:spcPct val="150000"/>
                </a:lnSpc>
                <a:buFont typeface="Arial" panose="020B0604020202020204" pitchFamily="34" charset="0"/>
                <a:buChar char="•"/>
              </a:pPr>
              <a:r>
                <a:rPr lang="zh-CN" altLang="en-US" sz="1467" dirty="0"/>
                <a:t>线性学习器</a:t>
              </a:r>
              <a:endParaRPr lang="en-US" altLang="zh-CN" sz="1467" dirty="0"/>
            </a:p>
            <a:p>
              <a:pPr marL="380960" indent="-380960">
                <a:lnSpc>
                  <a:spcPct val="150000"/>
                </a:lnSpc>
                <a:buFont typeface="Arial" panose="020B0604020202020204" pitchFamily="34" charset="0"/>
                <a:buChar char="•"/>
              </a:pPr>
              <a:r>
                <a:rPr lang="en-US" sz="1467" dirty="0"/>
                <a:t>XGBoost</a:t>
              </a:r>
            </a:p>
            <a:p>
              <a:pPr marL="380960" indent="-380960">
                <a:lnSpc>
                  <a:spcPct val="150000"/>
                </a:lnSpc>
                <a:buFont typeface="Arial" panose="020B0604020202020204" pitchFamily="34" charset="0"/>
                <a:buChar char="•"/>
              </a:pPr>
              <a:r>
                <a:rPr lang="en-US" sz="1467" dirty="0"/>
                <a:t>KNN</a:t>
              </a:r>
            </a:p>
          </p:txBody>
        </p:sp>
        <p:sp>
          <p:nvSpPr>
            <p:cNvPr id="18" name="TextBox 17">
              <a:extLst>
                <a:ext uri="{FF2B5EF4-FFF2-40B4-BE49-F238E27FC236}">
                  <a16:creationId xmlns:a16="http://schemas.microsoft.com/office/drawing/2014/main" id="{C488D6DB-EDCC-4349-BD6A-0D248953A89E}"/>
                </a:ext>
              </a:extLst>
            </p:cNvPr>
            <p:cNvSpPr txBox="1"/>
            <p:nvPr/>
          </p:nvSpPr>
          <p:spPr>
            <a:xfrm>
              <a:off x="3259538" y="1795856"/>
              <a:ext cx="2576364" cy="269853"/>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图像分类（</a:t>
              </a:r>
              <a:r>
                <a:rPr lang="zh-CN" altLang="en-US" sz="1500" b="1" dirty="0"/>
                <a:t>支持</a:t>
              </a:r>
              <a:r>
                <a:rPr lang="en-US" altLang="zh-CN" sz="1500" b="1" dirty="0"/>
                <a:t>multi-label</a:t>
              </a:r>
              <a:r>
                <a:rPr lang="zh-CN" altLang="en-US" sz="1500" b="1" dirty="0"/>
                <a:t>功能</a:t>
              </a:r>
              <a:r>
                <a:rPr lang="zh-CN" altLang="en-US" sz="1467" dirty="0"/>
                <a:t>）</a:t>
              </a:r>
              <a:endParaRPr lang="en-US" sz="1467" dirty="0"/>
            </a:p>
          </p:txBody>
        </p:sp>
        <p:sp>
          <p:nvSpPr>
            <p:cNvPr id="19" name="TextBox 18">
              <a:extLst>
                <a:ext uri="{FF2B5EF4-FFF2-40B4-BE49-F238E27FC236}">
                  <a16:creationId xmlns:a16="http://schemas.microsoft.com/office/drawing/2014/main" id="{AB64FAD4-3C9C-F944-B55B-9FB61DB4315F}"/>
                </a:ext>
              </a:extLst>
            </p:cNvPr>
            <p:cNvSpPr txBox="1"/>
            <p:nvPr/>
          </p:nvSpPr>
          <p:spPr>
            <a:xfrm>
              <a:off x="454546" y="3221243"/>
              <a:ext cx="2186685" cy="359912"/>
            </a:xfrm>
            <a:prstGeom prst="rect">
              <a:avLst/>
            </a:prstGeom>
            <a:noFill/>
          </p:spPr>
          <p:txBody>
            <a:bodyPr wrap="square" rtlCol="0">
              <a:spAutoFit/>
            </a:bodyPr>
            <a:lstStyle/>
            <a:p>
              <a:pPr marL="380960" indent="-380960">
                <a:lnSpc>
                  <a:spcPct val="150000"/>
                </a:lnSpc>
                <a:buFont typeface="Arial" panose="020B0604020202020204" pitchFamily="34" charset="0"/>
                <a:buChar char="•"/>
              </a:pPr>
              <a:r>
                <a:rPr lang="en-US" sz="1467" dirty="0" err="1"/>
                <a:t>BlazingText</a:t>
              </a:r>
              <a:endParaRPr lang="en-US" sz="1467" dirty="0"/>
            </a:p>
          </p:txBody>
        </p:sp>
        <p:sp>
          <p:nvSpPr>
            <p:cNvPr id="20" name="TextBox 19">
              <a:extLst>
                <a:ext uri="{FF2B5EF4-FFF2-40B4-BE49-F238E27FC236}">
                  <a16:creationId xmlns:a16="http://schemas.microsoft.com/office/drawing/2014/main" id="{E66F4F64-92D8-C249-8585-FFF7E481051F}"/>
                </a:ext>
              </a:extLst>
            </p:cNvPr>
            <p:cNvSpPr txBox="1"/>
            <p:nvPr/>
          </p:nvSpPr>
          <p:spPr>
            <a:xfrm>
              <a:off x="3259539" y="3172610"/>
              <a:ext cx="2246028"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因式分解机</a:t>
              </a:r>
              <a:endParaRPr lang="en-US" sz="1467" dirty="0"/>
            </a:p>
          </p:txBody>
        </p:sp>
        <p:sp>
          <p:nvSpPr>
            <p:cNvPr id="21" name="TextBox 20">
              <a:extLst>
                <a:ext uri="{FF2B5EF4-FFF2-40B4-BE49-F238E27FC236}">
                  <a16:creationId xmlns:a16="http://schemas.microsoft.com/office/drawing/2014/main" id="{BB4ED957-3A2E-654E-A587-EC94E4EDACAE}"/>
                </a:ext>
              </a:extLst>
            </p:cNvPr>
            <p:cNvSpPr txBox="1"/>
            <p:nvPr/>
          </p:nvSpPr>
          <p:spPr>
            <a:xfrm>
              <a:off x="6359890" y="2542337"/>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err="1"/>
                <a:t>DeepAR</a:t>
              </a:r>
              <a:endParaRPr lang="en-US" sz="1467" dirty="0"/>
            </a:p>
          </p:txBody>
        </p:sp>
        <p:sp>
          <p:nvSpPr>
            <p:cNvPr id="22" name="TextBox 21">
              <a:extLst>
                <a:ext uri="{FF2B5EF4-FFF2-40B4-BE49-F238E27FC236}">
                  <a16:creationId xmlns:a16="http://schemas.microsoft.com/office/drawing/2014/main" id="{8DF5A9A7-22CF-2349-B356-61E73230E2F0}"/>
                </a:ext>
              </a:extLst>
            </p:cNvPr>
            <p:cNvSpPr txBox="1"/>
            <p:nvPr/>
          </p:nvSpPr>
          <p:spPr>
            <a:xfrm>
              <a:off x="6359890" y="1738535"/>
              <a:ext cx="1733133" cy="265624"/>
            </a:xfrm>
            <a:prstGeom prst="rect">
              <a:avLst/>
            </a:prstGeom>
            <a:noFill/>
          </p:spPr>
          <p:txBody>
            <a:bodyPr wrap="square" numCol="2" rtlCol="0">
              <a:spAutoFit/>
            </a:bodyPr>
            <a:lstStyle/>
            <a:p>
              <a:pPr marL="380960" indent="-380960">
                <a:buFont typeface="Arial" panose="020B0604020202020204" pitchFamily="34" charset="0"/>
                <a:buChar char="•"/>
              </a:pPr>
              <a:r>
                <a:rPr lang="en-US" sz="1467" dirty="0"/>
                <a:t>LDA</a:t>
              </a:r>
            </a:p>
            <a:p>
              <a:pPr marL="380960" indent="-380960">
                <a:buFont typeface="Arial" panose="020B0604020202020204" pitchFamily="34" charset="0"/>
                <a:buChar char="•"/>
              </a:pPr>
              <a:r>
                <a:rPr lang="en-US" sz="1467" dirty="0"/>
                <a:t>NTM</a:t>
              </a:r>
            </a:p>
          </p:txBody>
        </p:sp>
        <p:sp>
          <p:nvSpPr>
            <p:cNvPr id="23" name="Rectangle 22">
              <a:extLst>
                <a:ext uri="{FF2B5EF4-FFF2-40B4-BE49-F238E27FC236}">
                  <a16:creationId xmlns:a16="http://schemas.microsoft.com/office/drawing/2014/main" id="{6B5FED75-FF3A-124D-B665-88E05E3FA4C9}"/>
                </a:ext>
              </a:extLst>
            </p:cNvPr>
            <p:cNvSpPr/>
            <p:nvPr/>
          </p:nvSpPr>
          <p:spPr>
            <a:xfrm>
              <a:off x="3115551" y="3636549"/>
              <a:ext cx="2753056" cy="884691"/>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24" name="TextBox 23">
              <a:extLst>
                <a:ext uri="{FF2B5EF4-FFF2-40B4-BE49-F238E27FC236}">
                  <a16:creationId xmlns:a16="http://schemas.microsoft.com/office/drawing/2014/main" id="{8309BB64-164A-034F-BACF-734062040C3E}"/>
                </a:ext>
              </a:extLst>
            </p:cNvPr>
            <p:cNvSpPr txBox="1"/>
            <p:nvPr/>
          </p:nvSpPr>
          <p:spPr>
            <a:xfrm>
              <a:off x="3396135" y="3672232"/>
              <a:ext cx="2340458" cy="282704"/>
            </a:xfrm>
            <a:prstGeom prst="rect">
              <a:avLst/>
            </a:prstGeom>
            <a:noFill/>
          </p:spPr>
          <p:txBody>
            <a:bodyPr wrap="square" rtlCol="0">
              <a:spAutoFit/>
            </a:bodyPr>
            <a:lstStyle/>
            <a:p>
              <a:pPr algn="ctr"/>
              <a:r>
                <a:rPr lang="zh-CN" altLang="en-US" sz="1600" b="1" dirty="0"/>
                <a:t>异常检测</a:t>
              </a:r>
              <a:endParaRPr lang="en-US" sz="1600" b="1" dirty="0"/>
            </a:p>
          </p:txBody>
        </p:sp>
        <p:sp>
          <p:nvSpPr>
            <p:cNvPr id="25" name="TextBox 24">
              <a:extLst>
                <a:ext uri="{FF2B5EF4-FFF2-40B4-BE49-F238E27FC236}">
                  <a16:creationId xmlns:a16="http://schemas.microsoft.com/office/drawing/2014/main" id="{B34702AD-2A5D-BD4E-AA64-E67D527530AF}"/>
                </a:ext>
              </a:extLst>
            </p:cNvPr>
            <p:cNvSpPr txBox="1"/>
            <p:nvPr/>
          </p:nvSpPr>
          <p:spPr>
            <a:xfrm>
              <a:off x="3259539" y="3984023"/>
              <a:ext cx="2377826"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随机砍伐森林</a:t>
              </a:r>
              <a:endParaRPr lang="en-US" sz="1467" dirty="0"/>
            </a:p>
          </p:txBody>
        </p:sp>
        <p:sp>
          <p:nvSpPr>
            <p:cNvPr id="26" name="Rectangle 25">
              <a:extLst>
                <a:ext uri="{FF2B5EF4-FFF2-40B4-BE49-F238E27FC236}">
                  <a16:creationId xmlns:a16="http://schemas.microsoft.com/office/drawing/2014/main" id="{0F4D1AC3-6258-4D40-BFCF-0B1938036402}"/>
                </a:ext>
              </a:extLst>
            </p:cNvPr>
            <p:cNvSpPr/>
            <p:nvPr/>
          </p:nvSpPr>
          <p:spPr>
            <a:xfrm>
              <a:off x="365487" y="4307861"/>
              <a:ext cx="2386412" cy="755467"/>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27" name="TextBox 26">
              <a:extLst>
                <a:ext uri="{FF2B5EF4-FFF2-40B4-BE49-F238E27FC236}">
                  <a16:creationId xmlns:a16="http://schemas.microsoft.com/office/drawing/2014/main" id="{E1764C54-545E-0C45-B46C-1F04BE483568}"/>
                </a:ext>
              </a:extLst>
            </p:cNvPr>
            <p:cNvSpPr txBox="1"/>
            <p:nvPr/>
          </p:nvSpPr>
          <p:spPr>
            <a:xfrm>
              <a:off x="76906" y="4340746"/>
              <a:ext cx="2823543" cy="282704"/>
            </a:xfrm>
            <a:prstGeom prst="rect">
              <a:avLst/>
            </a:prstGeom>
            <a:noFill/>
          </p:spPr>
          <p:txBody>
            <a:bodyPr wrap="square" rtlCol="0">
              <a:spAutoFit/>
            </a:bodyPr>
            <a:lstStyle/>
            <a:p>
              <a:pPr algn="ctr"/>
              <a:r>
                <a:rPr lang="zh-CN" altLang="en-US" sz="1600" b="1" dirty="0"/>
                <a:t>序列到序列建模</a:t>
              </a:r>
              <a:endParaRPr lang="en-US" sz="1600" b="1" dirty="0"/>
            </a:p>
          </p:txBody>
        </p:sp>
        <p:sp>
          <p:nvSpPr>
            <p:cNvPr id="28" name="TextBox 27">
              <a:extLst>
                <a:ext uri="{FF2B5EF4-FFF2-40B4-BE49-F238E27FC236}">
                  <a16:creationId xmlns:a16="http://schemas.microsoft.com/office/drawing/2014/main" id="{53840571-094F-3642-8FF9-C4CF0C4C7CFB}"/>
                </a:ext>
              </a:extLst>
            </p:cNvPr>
            <p:cNvSpPr txBox="1"/>
            <p:nvPr/>
          </p:nvSpPr>
          <p:spPr>
            <a:xfrm>
              <a:off x="456170" y="4701448"/>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Seq2Seq</a:t>
              </a:r>
            </a:p>
          </p:txBody>
        </p:sp>
        <p:sp>
          <p:nvSpPr>
            <p:cNvPr id="29" name="TextBox 28">
              <a:extLst>
                <a:ext uri="{FF2B5EF4-FFF2-40B4-BE49-F238E27FC236}">
                  <a16:creationId xmlns:a16="http://schemas.microsoft.com/office/drawing/2014/main" id="{08504EDC-5BAF-2247-A838-89A221FA5745}"/>
                </a:ext>
              </a:extLst>
            </p:cNvPr>
            <p:cNvSpPr txBox="1"/>
            <p:nvPr/>
          </p:nvSpPr>
          <p:spPr>
            <a:xfrm>
              <a:off x="3268503" y="2051588"/>
              <a:ext cx="2526642"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对象检测</a:t>
              </a:r>
              <a:endParaRPr lang="en-US" sz="1467" dirty="0"/>
            </a:p>
          </p:txBody>
        </p:sp>
        <p:sp>
          <p:nvSpPr>
            <p:cNvPr id="30" name="Rectangle 29">
              <a:extLst>
                <a:ext uri="{FF2B5EF4-FFF2-40B4-BE49-F238E27FC236}">
                  <a16:creationId xmlns:a16="http://schemas.microsoft.com/office/drawing/2014/main" id="{6DAB770D-E03D-184F-B2A4-A163D8656081}"/>
                </a:ext>
              </a:extLst>
            </p:cNvPr>
            <p:cNvSpPr/>
            <p:nvPr/>
          </p:nvSpPr>
          <p:spPr>
            <a:xfrm>
              <a:off x="6122676" y="3166685"/>
              <a:ext cx="2815226" cy="84394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31" name="TextBox 30">
              <a:extLst>
                <a:ext uri="{FF2B5EF4-FFF2-40B4-BE49-F238E27FC236}">
                  <a16:creationId xmlns:a16="http://schemas.microsoft.com/office/drawing/2014/main" id="{76671467-A208-5346-BF0F-7949F81F9EE8}"/>
                </a:ext>
              </a:extLst>
            </p:cNvPr>
            <p:cNvSpPr txBox="1"/>
            <p:nvPr/>
          </p:nvSpPr>
          <p:spPr>
            <a:xfrm>
              <a:off x="6695310" y="3220806"/>
              <a:ext cx="1767254" cy="282704"/>
            </a:xfrm>
            <a:prstGeom prst="rect">
              <a:avLst/>
            </a:prstGeom>
            <a:noFill/>
          </p:spPr>
          <p:txBody>
            <a:bodyPr wrap="square" rtlCol="0">
              <a:spAutoFit/>
            </a:bodyPr>
            <a:lstStyle/>
            <a:p>
              <a:pPr algn="ctr"/>
              <a:r>
                <a:rPr lang="zh-CN" altLang="en-US" sz="1600" b="1" dirty="0"/>
                <a:t>聚类</a:t>
              </a:r>
              <a:endParaRPr lang="en-US" sz="1600" b="1" dirty="0"/>
            </a:p>
          </p:txBody>
        </p:sp>
        <p:sp>
          <p:nvSpPr>
            <p:cNvPr id="32" name="TextBox 31">
              <a:extLst>
                <a:ext uri="{FF2B5EF4-FFF2-40B4-BE49-F238E27FC236}">
                  <a16:creationId xmlns:a16="http://schemas.microsoft.com/office/drawing/2014/main" id="{5A9C4CF5-8E0B-3F4F-8221-D94131871459}"/>
                </a:ext>
              </a:extLst>
            </p:cNvPr>
            <p:cNvSpPr txBox="1"/>
            <p:nvPr/>
          </p:nvSpPr>
          <p:spPr>
            <a:xfrm>
              <a:off x="6363554" y="3570147"/>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err="1"/>
                <a:t>KMeans</a:t>
              </a:r>
              <a:endParaRPr lang="en-US" sz="1467" dirty="0"/>
            </a:p>
          </p:txBody>
        </p:sp>
        <p:sp>
          <p:nvSpPr>
            <p:cNvPr id="33" name="Rectangle 32">
              <a:extLst>
                <a:ext uri="{FF2B5EF4-FFF2-40B4-BE49-F238E27FC236}">
                  <a16:creationId xmlns:a16="http://schemas.microsoft.com/office/drawing/2014/main" id="{254E6CC6-359C-1C46-A3E5-32858B1C212A}"/>
                </a:ext>
              </a:extLst>
            </p:cNvPr>
            <p:cNvSpPr/>
            <p:nvPr/>
          </p:nvSpPr>
          <p:spPr>
            <a:xfrm>
              <a:off x="6122676" y="4105586"/>
              <a:ext cx="2815227" cy="1029501"/>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34" name="TextBox 33">
              <a:extLst>
                <a:ext uri="{FF2B5EF4-FFF2-40B4-BE49-F238E27FC236}">
                  <a16:creationId xmlns:a16="http://schemas.microsoft.com/office/drawing/2014/main" id="{17F7FFA5-41C4-044C-8463-7C59AA819BD8}"/>
                </a:ext>
              </a:extLst>
            </p:cNvPr>
            <p:cNvSpPr txBox="1"/>
            <p:nvPr/>
          </p:nvSpPr>
          <p:spPr>
            <a:xfrm>
              <a:off x="6437384" y="4159706"/>
              <a:ext cx="2283108" cy="282704"/>
            </a:xfrm>
            <a:prstGeom prst="rect">
              <a:avLst/>
            </a:prstGeom>
            <a:noFill/>
          </p:spPr>
          <p:txBody>
            <a:bodyPr wrap="square" rtlCol="0">
              <a:spAutoFit/>
            </a:bodyPr>
            <a:lstStyle/>
            <a:p>
              <a:pPr algn="ctr"/>
              <a:r>
                <a:rPr lang="zh-CN" altLang="en-US" sz="1600" b="1" dirty="0"/>
                <a:t>特征降维及特征嵌入</a:t>
              </a:r>
              <a:endParaRPr lang="en-US" sz="1600" b="1" dirty="0"/>
            </a:p>
          </p:txBody>
        </p:sp>
        <p:sp>
          <p:nvSpPr>
            <p:cNvPr id="35" name="TextBox 34">
              <a:extLst>
                <a:ext uri="{FF2B5EF4-FFF2-40B4-BE49-F238E27FC236}">
                  <a16:creationId xmlns:a16="http://schemas.microsoft.com/office/drawing/2014/main" id="{BCE89BFA-B5DE-F944-8D7B-34345584F4F3}"/>
                </a:ext>
              </a:extLst>
            </p:cNvPr>
            <p:cNvSpPr txBox="1"/>
            <p:nvPr/>
          </p:nvSpPr>
          <p:spPr>
            <a:xfrm>
              <a:off x="6363555" y="4464222"/>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PCA</a:t>
              </a:r>
            </a:p>
          </p:txBody>
        </p:sp>
        <p:sp>
          <p:nvSpPr>
            <p:cNvPr id="36" name="Rectangle 35">
              <a:extLst>
                <a:ext uri="{FF2B5EF4-FFF2-40B4-BE49-F238E27FC236}">
                  <a16:creationId xmlns:a16="http://schemas.microsoft.com/office/drawing/2014/main" id="{485F70C2-D6CB-6F42-B3EC-6D28252436B5}"/>
                </a:ext>
              </a:extLst>
            </p:cNvPr>
            <p:cNvSpPr/>
            <p:nvPr/>
          </p:nvSpPr>
          <p:spPr>
            <a:xfrm>
              <a:off x="3103116" y="4620336"/>
              <a:ext cx="2753056" cy="754736"/>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37" name="TextBox 36">
              <a:extLst>
                <a:ext uri="{FF2B5EF4-FFF2-40B4-BE49-F238E27FC236}">
                  <a16:creationId xmlns:a16="http://schemas.microsoft.com/office/drawing/2014/main" id="{FB91CC8A-6C1A-2F40-A8C3-2885C1612F45}"/>
                </a:ext>
              </a:extLst>
            </p:cNvPr>
            <p:cNvSpPr txBox="1"/>
            <p:nvPr/>
          </p:nvSpPr>
          <p:spPr>
            <a:xfrm>
              <a:off x="3350934" y="4622357"/>
              <a:ext cx="2340458" cy="282704"/>
            </a:xfrm>
            <a:prstGeom prst="rect">
              <a:avLst/>
            </a:prstGeom>
            <a:noFill/>
          </p:spPr>
          <p:txBody>
            <a:bodyPr wrap="square" rtlCol="0">
              <a:spAutoFit/>
            </a:bodyPr>
            <a:lstStyle/>
            <a:p>
              <a:pPr algn="ctr"/>
              <a:r>
                <a:rPr lang="zh-CN" altLang="en-US" sz="1600" b="1" dirty="0"/>
                <a:t>结构化表格数据的回归</a:t>
              </a:r>
              <a:endParaRPr lang="en-US" sz="1600" b="1" dirty="0"/>
            </a:p>
          </p:txBody>
        </p:sp>
        <p:sp>
          <p:nvSpPr>
            <p:cNvPr id="38" name="TextBox 37">
              <a:extLst>
                <a:ext uri="{FF2B5EF4-FFF2-40B4-BE49-F238E27FC236}">
                  <a16:creationId xmlns:a16="http://schemas.microsoft.com/office/drawing/2014/main" id="{C235EE34-D03A-5344-8406-D5F9D4D7B892}"/>
                </a:ext>
              </a:extLst>
            </p:cNvPr>
            <p:cNvSpPr txBox="1"/>
            <p:nvPr/>
          </p:nvSpPr>
          <p:spPr>
            <a:xfrm>
              <a:off x="3321999" y="4843795"/>
              <a:ext cx="2522525" cy="548435"/>
            </a:xfrm>
            <a:prstGeom prst="rect">
              <a:avLst/>
            </a:prstGeom>
            <a:noFill/>
          </p:spPr>
          <p:txBody>
            <a:bodyPr wrap="square" numCol="2" rtlCol="0">
              <a:spAutoFit/>
            </a:bodyPr>
            <a:lstStyle/>
            <a:p>
              <a:pPr marL="380960" indent="-380960">
                <a:lnSpc>
                  <a:spcPct val="150000"/>
                </a:lnSpc>
                <a:buFont typeface="Arial" panose="020B0604020202020204" pitchFamily="34" charset="0"/>
                <a:buChar char="•"/>
              </a:pPr>
              <a:r>
                <a:rPr lang="zh-CN" altLang="en-US" sz="1467" dirty="0"/>
                <a:t>线性学习器</a:t>
              </a:r>
              <a:endParaRPr lang="en-US" sz="1467" dirty="0"/>
            </a:p>
            <a:p>
              <a:pPr marL="380960" indent="-380960">
                <a:buFont typeface="Arial" panose="020B0604020202020204" pitchFamily="34" charset="0"/>
                <a:buChar char="•"/>
              </a:pPr>
              <a:r>
                <a:rPr lang="en-US" sz="1467" dirty="0" err="1"/>
                <a:t>XGBoost</a:t>
              </a:r>
              <a:endParaRPr lang="en-US" sz="1467" dirty="0"/>
            </a:p>
            <a:p>
              <a:pPr marL="380960" indent="-380960">
                <a:buFont typeface="Arial" panose="020B0604020202020204" pitchFamily="34" charset="0"/>
                <a:buChar char="•"/>
              </a:pPr>
              <a:endParaRPr lang="en-US" sz="1467" dirty="0"/>
            </a:p>
            <a:p>
              <a:pPr marL="380960" indent="-380960">
                <a:buFont typeface="Arial" panose="020B0604020202020204" pitchFamily="34" charset="0"/>
                <a:buChar char="•"/>
              </a:pPr>
              <a:r>
                <a:rPr lang="en-US" sz="1467" dirty="0"/>
                <a:t> KNN</a:t>
              </a:r>
            </a:p>
          </p:txBody>
        </p:sp>
        <p:sp>
          <p:nvSpPr>
            <p:cNvPr id="39" name="TextBox 38">
              <a:extLst>
                <a:ext uri="{FF2B5EF4-FFF2-40B4-BE49-F238E27FC236}">
                  <a16:creationId xmlns:a16="http://schemas.microsoft.com/office/drawing/2014/main" id="{4DE5FE39-6D4E-AD4F-862C-EE899473B734}"/>
                </a:ext>
              </a:extLst>
            </p:cNvPr>
            <p:cNvSpPr txBox="1"/>
            <p:nvPr/>
          </p:nvSpPr>
          <p:spPr>
            <a:xfrm>
              <a:off x="3268503" y="4178682"/>
              <a:ext cx="2377826"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IP</a:t>
              </a:r>
              <a:r>
                <a:rPr lang="zh-CN" altLang="en-US" sz="1467" dirty="0"/>
                <a:t>见解</a:t>
              </a:r>
              <a:endParaRPr lang="en-US" sz="1467" dirty="0"/>
            </a:p>
          </p:txBody>
        </p:sp>
        <p:sp>
          <p:nvSpPr>
            <p:cNvPr id="40" name="TextBox 39">
              <a:extLst>
                <a:ext uri="{FF2B5EF4-FFF2-40B4-BE49-F238E27FC236}">
                  <a16:creationId xmlns:a16="http://schemas.microsoft.com/office/drawing/2014/main" id="{9AD4F019-EFAE-BE42-849D-529AF6A521B9}"/>
                </a:ext>
              </a:extLst>
            </p:cNvPr>
            <p:cNvSpPr txBox="1"/>
            <p:nvPr/>
          </p:nvSpPr>
          <p:spPr>
            <a:xfrm>
              <a:off x="3259540" y="2336275"/>
              <a:ext cx="2697316"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语义分割</a:t>
              </a:r>
              <a:endParaRPr lang="en-US" sz="1467" dirty="0"/>
            </a:p>
          </p:txBody>
        </p:sp>
        <p:sp>
          <p:nvSpPr>
            <p:cNvPr id="41" name="TextBox 40">
              <a:extLst>
                <a:ext uri="{FF2B5EF4-FFF2-40B4-BE49-F238E27FC236}">
                  <a16:creationId xmlns:a16="http://schemas.microsoft.com/office/drawing/2014/main" id="{A50F2E29-7420-5F49-9A94-CEF6D79B3F7C}"/>
                </a:ext>
              </a:extLst>
            </p:cNvPr>
            <p:cNvSpPr txBox="1"/>
            <p:nvPr/>
          </p:nvSpPr>
          <p:spPr>
            <a:xfrm>
              <a:off x="6359890" y="4787279"/>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Object2Vec</a:t>
              </a:r>
            </a:p>
          </p:txBody>
        </p:sp>
      </p:grpSp>
    </p:spTree>
    <p:extLst>
      <p:ext uri="{BB962C8B-B14F-4D97-AF65-F5344CB8AC3E}">
        <p14:creationId xmlns:p14="http://schemas.microsoft.com/office/powerpoint/2010/main" val="48858434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AWS </a:t>
            </a:r>
            <a:r>
              <a:rPr lang="en-US" altLang="zh-CN" dirty="0" err="1" smtClean="0"/>
              <a:t>Sagemaker</a:t>
            </a:r>
            <a:r>
              <a:rPr lang="en-US" altLang="zh-CN" dirty="0" smtClean="0"/>
              <a:t> Marketplace</a:t>
            </a:r>
            <a:endParaRPr lang="en-US" dirty="0"/>
          </a:p>
        </p:txBody>
      </p:sp>
      <p:sp>
        <p:nvSpPr>
          <p:cNvPr id="3" name="Content Placeholder 2"/>
          <p:cNvSpPr>
            <a:spLocks noGrp="1"/>
          </p:cNvSpPr>
          <p:nvPr>
            <p:ph idx="1"/>
          </p:nvPr>
        </p:nvSpPr>
        <p:spPr>
          <a:xfrm>
            <a:off x="838200" y="1825625"/>
            <a:ext cx="10515600" cy="4693162"/>
          </a:xfrm>
        </p:spPr>
        <p:txBody>
          <a:bodyPr>
            <a:normAutofit/>
          </a:bodyPr>
          <a:lstStyle/>
          <a:p>
            <a:r>
              <a:rPr lang="en-US" altLang="zh-CN" dirty="0" err="1" smtClean="0"/>
              <a:t>Sagemaker</a:t>
            </a:r>
            <a:r>
              <a:rPr lang="en-US" altLang="zh-CN" dirty="0" smtClean="0"/>
              <a:t> Marketplace</a:t>
            </a:r>
            <a:r>
              <a:rPr lang="zh-CN" altLang="en-US" dirty="0" smtClean="0"/>
              <a:t>有两种类型的产品：</a:t>
            </a:r>
            <a:endParaRPr lang="en-US" altLang="zh-CN" dirty="0"/>
          </a:p>
          <a:p>
            <a:pPr lvl="1"/>
            <a:r>
              <a:rPr lang="zh-CN" altLang="en-US" dirty="0" smtClean="0"/>
              <a:t>算法</a:t>
            </a:r>
            <a:r>
              <a:rPr lang="en-US" altLang="zh-CN" dirty="0" smtClean="0"/>
              <a:t>/</a:t>
            </a:r>
            <a:r>
              <a:rPr lang="zh-CN" altLang="en-US" dirty="0" smtClean="0"/>
              <a:t>模型</a:t>
            </a:r>
            <a:endParaRPr lang="en-US" altLang="zh-CN" dirty="0" smtClean="0"/>
          </a:p>
          <a:p>
            <a:pPr lvl="1"/>
            <a:r>
              <a:rPr lang="en-US" altLang="zh-CN" dirty="0" smtClean="0"/>
              <a:t>Pre-trained</a:t>
            </a:r>
            <a:r>
              <a:rPr lang="zh-CN" altLang="en-US" dirty="0" smtClean="0"/>
              <a:t>的模型</a:t>
            </a:r>
            <a:endParaRPr lang="en-US" altLang="zh-CN" dirty="0" smtClean="0"/>
          </a:p>
          <a:p>
            <a:r>
              <a:rPr lang="zh-CN" altLang="en-US" dirty="0" smtClean="0"/>
              <a:t>如何使用</a:t>
            </a:r>
            <a:r>
              <a:rPr lang="en-US" altLang="zh-CN" dirty="0" smtClean="0"/>
              <a:t>Marketplace</a:t>
            </a:r>
            <a:r>
              <a:rPr lang="zh-CN" altLang="en-US" dirty="0" smtClean="0"/>
              <a:t>的算法或者预训练的模型？</a:t>
            </a:r>
            <a:endParaRPr lang="en-US" altLang="zh-CN" dirty="0" smtClean="0"/>
          </a:p>
          <a:p>
            <a:pPr lvl="1"/>
            <a:r>
              <a:rPr lang="zh-CN" altLang="en-US" dirty="0"/>
              <a:t>首</a:t>
            </a:r>
            <a:r>
              <a:rPr lang="zh-CN" altLang="en-US" dirty="0" smtClean="0"/>
              <a:t>先到</a:t>
            </a:r>
            <a:r>
              <a:rPr lang="en-US" altLang="zh-CN" dirty="0" err="1" smtClean="0"/>
              <a:t>Sagemaker</a:t>
            </a:r>
            <a:r>
              <a:rPr lang="en-US" altLang="zh-CN" dirty="0" smtClean="0"/>
              <a:t> Marketplace console</a:t>
            </a:r>
            <a:r>
              <a:rPr lang="zh-CN" altLang="en-US" dirty="0" smtClean="0"/>
              <a:t>通过关键词搜索你感兴趣的算法或者预训练的模型。</a:t>
            </a:r>
            <a:endParaRPr lang="en-US" altLang="zh-CN" dirty="0" smtClean="0"/>
          </a:p>
          <a:p>
            <a:pPr lvl="1"/>
            <a:r>
              <a:rPr lang="zh-CN" altLang="en-US" dirty="0"/>
              <a:t>然</a:t>
            </a:r>
            <a:r>
              <a:rPr lang="zh-CN" altLang="en-US" dirty="0" smtClean="0"/>
              <a:t>后对搜到的结果进入具体的产品页查看更详细的信息，如果满足你的需求，就点击订阅。</a:t>
            </a:r>
            <a:endParaRPr lang="en-US" altLang="zh-CN" dirty="0" smtClean="0"/>
          </a:p>
          <a:p>
            <a:pPr lvl="1"/>
            <a:r>
              <a:rPr lang="zh-CN" altLang="en-US" dirty="0"/>
              <a:t>订</a:t>
            </a:r>
            <a:r>
              <a:rPr lang="zh-CN" altLang="en-US" dirty="0" smtClean="0"/>
              <a:t>阅之后，可以在</a:t>
            </a:r>
            <a:r>
              <a:rPr lang="en-US" altLang="zh-CN" dirty="0" err="1" smtClean="0"/>
              <a:t>Sagemaker</a:t>
            </a:r>
            <a:r>
              <a:rPr lang="zh-CN" altLang="en-US" dirty="0" smtClean="0"/>
              <a:t>的</a:t>
            </a:r>
            <a:r>
              <a:rPr lang="en-US" altLang="zh-CN" dirty="0" smtClean="0"/>
              <a:t>console</a:t>
            </a:r>
            <a:r>
              <a:rPr lang="zh-CN" altLang="en-US" dirty="0" smtClean="0"/>
              <a:t>中查看算法或者模型包下面订阅的产品的</a:t>
            </a:r>
            <a:r>
              <a:rPr lang="en-US" altLang="zh-CN" dirty="0" smtClean="0"/>
              <a:t>AWS ARN</a:t>
            </a:r>
            <a:r>
              <a:rPr lang="zh-CN" altLang="en-US" dirty="0" smtClean="0"/>
              <a:t>。</a:t>
            </a:r>
            <a:endParaRPr lang="en-US" altLang="zh-CN" dirty="0" smtClean="0"/>
          </a:p>
          <a:p>
            <a:pPr lvl="1"/>
            <a:r>
              <a:rPr lang="zh-CN" altLang="en-US" dirty="0"/>
              <a:t>之</a:t>
            </a:r>
            <a:r>
              <a:rPr lang="zh-CN" altLang="en-US" dirty="0" smtClean="0"/>
              <a:t>后训练模型或者直接部署模型包与使用</a:t>
            </a:r>
            <a:r>
              <a:rPr lang="en-US" altLang="zh-CN" dirty="0" smtClean="0"/>
              <a:t>BYOS</a:t>
            </a:r>
            <a:r>
              <a:rPr lang="zh-CN" altLang="en-US" dirty="0" smtClean="0"/>
              <a:t>的过程类似，只是使用不同的</a:t>
            </a:r>
            <a:r>
              <a:rPr lang="en-US" altLang="zh-CN" dirty="0" err="1" smtClean="0"/>
              <a:t>Sagemaker</a:t>
            </a:r>
            <a:r>
              <a:rPr lang="en-US" altLang="zh-CN" dirty="0" smtClean="0"/>
              <a:t> python API</a:t>
            </a:r>
            <a:r>
              <a:rPr lang="zh-CN" altLang="en-US" dirty="0" smtClean="0"/>
              <a:t>。</a:t>
            </a:r>
            <a:endParaRPr lang="en-US" dirty="0"/>
          </a:p>
        </p:txBody>
      </p:sp>
    </p:spTree>
    <p:extLst>
      <p:ext uri="{BB962C8B-B14F-4D97-AF65-F5344CB8AC3E}">
        <p14:creationId xmlns:p14="http://schemas.microsoft.com/office/powerpoint/2010/main" val="2971600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69" y="2777249"/>
            <a:ext cx="10515600" cy="1325563"/>
          </a:xfrm>
        </p:spPr>
        <p:txBody>
          <a:bodyPr>
            <a:normAutofit/>
          </a:bodyPr>
          <a:lstStyle/>
          <a:p>
            <a:pPr algn="ctr"/>
            <a:r>
              <a:rPr lang="zh-CN" altLang="en-US" sz="6600" dirty="0"/>
              <a:t>模型训</a:t>
            </a:r>
            <a:r>
              <a:rPr lang="zh-CN" altLang="en-US" sz="6600" dirty="0" smtClean="0"/>
              <a:t>练</a:t>
            </a:r>
            <a:endParaRPr lang="en-US" sz="6600" dirty="0"/>
          </a:p>
        </p:txBody>
      </p:sp>
    </p:spTree>
    <p:extLst>
      <p:ext uri="{BB962C8B-B14F-4D97-AF65-F5344CB8AC3E}">
        <p14:creationId xmlns:p14="http://schemas.microsoft.com/office/powerpoint/2010/main" val="201327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12900"/>
          </a:xfrm>
        </p:spPr>
        <p:txBody>
          <a:bodyPr/>
          <a:lstStyle/>
          <a:p>
            <a:r>
              <a:rPr lang="en-US" altLang="zh-CN" dirty="0" err="1" smtClean="0"/>
              <a:t>SageMaker</a:t>
            </a:r>
            <a:r>
              <a:rPr lang="en-US" altLang="zh-CN" dirty="0" smtClean="0"/>
              <a:t> </a:t>
            </a:r>
            <a:r>
              <a:rPr lang="zh-CN" altLang="en-US" dirty="0" smtClean="0"/>
              <a:t>分布式训练介绍</a:t>
            </a:r>
            <a:endParaRPr lang="en-US" dirty="0"/>
          </a:p>
        </p:txBody>
      </p:sp>
      <p:sp>
        <p:nvSpPr>
          <p:cNvPr id="3" name="Content Placeholder 2"/>
          <p:cNvSpPr>
            <a:spLocks noGrp="1"/>
          </p:cNvSpPr>
          <p:nvPr>
            <p:ph idx="1"/>
          </p:nvPr>
        </p:nvSpPr>
        <p:spPr>
          <a:xfrm>
            <a:off x="838200" y="2160905"/>
            <a:ext cx="10515600" cy="4057015"/>
          </a:xfrm>
        </p:spPr>
        <p:txBody>
          <a:bodyPr>
            <a:normAutofit/>
          </a:bodyPr>
          <a:lstStyle/>
          <a:p>
            <a:r>
              <a:rPr lang="zh-CN" altLang="en-US" dirty="0"/>
              <a:t>对于</a:t>
            </a:r>
            <a:r>
              <a:rPr lang="en-US" altLang="zh-CN" dirty="0" err="1" smtClean="0"/>
              <a:t>Sagemaker</a:t>
            </a:r>
            <a:r>
              <a:rPr lang="zh-CN" altLang="en-US" dirty="0" smtClean="0"/>
              <a:t>的内建模型：</a:t>
            </a:r>
            <a:endParaRPr lang="en-US" altLang="zh-CN" dirty="0" smtClean="0"/>
          </a:p>
          <a:p>
            <a:pPr lvl="1"/>
            <a:r>
              <a:rPr lang="zh-CN" altLang="en-US" dirty="0" smtClean="0"/>
              <a:t>如</a:t>
            </a:r>
            <a:r>
              <a:rPr lang="zh-CN" altLang="en-US" dirty="0"/>
              <a:t>果内建模型是支持分布式训练的</a:t>
            </a:r>
            <a:r>
              <a:rPr lang="zh-CN" altLang="en-US" dirty="0" smtClean="0"/>
              <a:t>话，设置训练实例的数量大于</a:t>
            </a:r>
            <a:r>
              <a:rPr lang="en-US" altLang="zh-CN" dirty="0" smtClean="0"/>
              <a:t>1</a:t>
            </a:r>
            <a:r>
              <a:rPr lang="zh-CN" altLang="en-US" dirty="0"/>
              <a:t>即</a:t>
            </a:r>
            <a:r>
              <a:rPr lang="zh-CN" altLang="en-US" dirty="0" smtClean="0"/>
              <a:t>可；</a:t>
            </a:r>
            <a:endParaRPr lang="en-US" altLang="zh-CN" dirty="0" smtClean="0"/>
          </a:p>
          <a:p>
            <a:pPr lvl="1"/>
            <a:r>
              <a:rPr lang="zh-CN" altLang="en-US" dirty="0" smtClean="0"/>
              <a:t>有的内建模型还支持设置梯度更新是同步更新还是异步更新。</a:t>
            </a:r>
            <a:endParaRPr lang="en-US" altLang="zh-CN" dirty="0" smtClean="0"/>
          </a:p>
          <a:p>
            <a:r>
              <a:rPr lang="zh-CN" altLang="en-US" dirty="0"/>
              <a:t>对</a:t>
            </a:r>
            <a:r>
              <a:rPr lang="zh-CN" altLang="en-US" dirty="0" smtClean="0"/>
              <a:t>于</a:t>
            </a:r>
            <a:r>
              <a:rPr lang="en-US" altLang="zh-CN" dirty="0" err="1" smtClean="0"/>
              <a:t>SageMaker</a:t>
            </a:r>
            <a:r>
              <a:rPr lang="zh-CN" altLang="en-US" dirty="0" smtClean="0"/>
              <a:t>的内建框架：</a:t>
            </a:r>
            <a:endParaRPr lang="en-US" altLang="zh-CN" dirty="0" smtClean="0"/>
          </a:p>
          <a:p>
            <a:pPr lvl="1"/>
            <a:r>
              <a:rPr lang="zh-CN" altLang="en-US" dirty="0"/>
              <a:t>不</a:t>
            </a:r>
            <a:r>
              <a:rPr lang="zh-CN" altLang="en-US" dirty="0" smtClean="0"/>
              <a:t>同的内建框架对分布式训练的支持都不同。（后面会介绍）</a:t>
            </a:r>
            <a:endParaRPr lang="en-US" altLang="zh-CN" dirty="0" smtClean="0"/>
          </a:p>
          <a:p>
            <a:r>
              <a:rPr lang="zh-CN" altLang="en-US" dirty="0" smtClean="0"/>
              <a:t>对于安装了</a:t>
            </a:r>
            <a:r>
              <a:rPr lang="en-US" altLang="zh-CN" dirty="0" err="1" smtClean="0"/>
              <a:t>sagemaker</a:t>
            </a:r>
            <a:r>
              <a:rPr lang="en-US" altLang="zh-CN" dirty="0" smtClean="0"/>
              <a:t>-containers</a:t>
            </a:r>
            <a:r>
              <a:rPr lang="zh-CN" altLang="en-US" dirty="0" smtClean="0"/>
              <a:t>包的情况：</a:t>
            </a:r>
            <a:endParaRPr lang="en-US" altLang="zh-CN" dirty="0" smtClean="0"/>
          </a:p>
          <a:p>
            <a:pPr lvl="1"/>
            <a:r>
              <a:rPr lang="zh-CN" altLang="en-US" dirty="0" smtClean="0"/>
              <a:t>可以利用</a:t>
            </a:r>
            <a:r>
              <a:rPr lang="en-US" altLang="zh-CN" dirty="0" smtClean="0"/>
              <a:t>parameter server</a:t>
            </a:r>
            <a:r>
              <a:rPr lang="zh-CN" altLang="en-US" dirty="0" smtClean="0"/>
              <a:t>方式或者</a:t>
            </a:r>
            <a:r>
              <a:rPr lang="en-US" altLang="zh-CN" dirty="0" err="1" smtClean="0"/>
              <a:t>horovod</a:t>
            </a:r>
            <a:r>
              <a:rPr lang="zh-CN" altLang="en-US" dirty="0" smtClean="0"/>
              <a:t>方式来分布式训练。</a:t>
            </a:r>
            <a:endParaRPr lang="en-US" altLang="zh-CN" dirty="0" smtClean="0"/>
          </a:p>
          <a:p>
            <a:pPr lvl="1"/>
            <a:endParaRPr lang="en-US" altLang="zh-CN" dirty="0" smtClean="0"/>
          </a:p>
          <a:p>
            <a:pPr lvl="1"/>
            <a:endParaRPr lang="en-US" dirty="0"/>
          </a:p>
        </p:txBody>
      </p:sp>
    </p:spTree>
    <p:extLst>
      <p:ext uri="{BB962C8B-B14F-4D97-AF65-F5344CB8AC3E}">
        <p14:creationId xmlns:p14="http://schemas.microsoft.com/office/powerpoint/2010/main" val="26010501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内</a:t>
            </a:r>
            <a:r>
              <a:rPr lang="zh-CN" altLang="en-US" dirty="0" smtClean="0"/>
              <a:t>建</a:t>
            </a:r>
            <a:r>
              <a:rPr lang="zh-CN" altLang="en-US" dirty="0"/>
              <a:t>框</a:t>
            </a:r>
            <a:r>
              <a:rPr lang="zh-CN" altLang="en-US" dirty="0" smtClean="0"/>
              <a:t>架对分布式训练的支持</a:t>
            </a:r>
            <a:endParaRPr lang="en-US" dirty="0"/>
          </a:p>
        </p:txBody>
      </p:sp>
      <p:sp>
        <p:nvSpPr>
          <p:cNvPr id="3" name="Content Placeholder 2"/>
          <p:cNvSpPr>
            <a:spLocks noGrp="1"/>
          </p:cNvSpPr>
          <p:nvPr>
            <p:ph idx="1"/>
          </p:nvPr>
        </p:nvSpPr>
        <p:spPr/>
        <p:txBody>
          <a:bodyPr>
            <a:normAutofit lnSpcReduction="10000"/>
          </a:bodyPr>
          <a:lstStyle/>
          <a:p>
            <a:r>
              <a:rPr lang="zh-CN" altLang="en-US" dirty="0"/>
              <a:t>内</a:t>
            </a:r>
            <a:r>
              <a:rPr lang="zh-CN" altLang="en-US" dirty="0" smtClean="0"/>
              <a:t>建</a:t>
            </a:r>
            <a:r>
              <a:rPr lang="en-US" altLang="zh-CN" dirty="0" err="1" smtClean="0"/>
              <a:t>tensorflow</a:t>
            </a:r>
            <a:r>
              <a:rPr lang="zh-CN" altLang="en-US" dirty="0"/>
              <a:t>支</a:t>
            </a:r>
            <a:r>
              <a:rPr lang="zh-CN" altLang="en-US" dirty="0" smtClean="0"/>
              <a:t>持的分布式训练方式：</a:t>
            </a:r>
            <a:endParaRPr lang="en-US" altLang="zh-CN" dirty="0" smtClean="0"/>
          </a:p>
          <a:p>
            <a:pPr lvl="1"/>
            <a:r>
              <a:rPr lang="en-US" altLang="zh-CN" dirty="0" smtClean="0"/>
              <a:t>parameter server</a:t>
            </a:r>
            <a:r>
              <a:rPr lang="zh-CN" altLang="en-US" dirty="0"/>
              <a:t>方式</a:t>
            </a:r>
            <a:endParaRPr lang="en-US" altLang="zh-CN" dirty="0" smtClean="0"/>
          </a:p>
          <a:p>
            <a:pPr lvl="1"/>
            <a:r>
              <a:rPr lang="en-US" altLang="zh-CN" dirty="0" err="1" smtClean="0"/>
              <a:t>Horovod</a:t>
            </a:r>
            <a:r>
              <a:rPr lang="zh-CN" altLang="en-US" dirty="0" smtClean="0"/>
              <a:t>方式</a:t>
            </a:r>
            <a:endParaRPr lang="en-US" dirty="0" smtClean="0"/>
          </a:p>
          <a:p>
            <a:r>
              <a:rPr lang="zh-CN" altLang="en-US" dirty="0"/>
              <a:t>内建</a:t>
            </a:r>
            <a:r>
              <a:rPr lang="en-US" dirty="0" err="1" smtClean="0"/>
              <a:t>mxnet</a:t>
            </a:r>
            <a:r>
              <a:rPr lang="zh-CN" altLang="en-US" dirty="0"/>
              <a:t>支持的分布式训练方</a:t>
            </a:r>
            <a:r>
              <a:rPr lang="zh-CN" altLang="en-US" dirty="0" smtClean="0"/>
              <a:t>式：</a:t>
            </a:r>
            <a:endParaRPr lang="en-US" altLang="zh-CN" dirty="0" smtClean="0"/>
          </a:p>
          <a:p>
            <a:pPr lvl="1"/>
            <a:r>
              <a:rPr lang="en-US" dirty="0" smtClean="0"/>
              <a:t>parameter </a:t>
            </a:r>
            <a:r>
              <a:rPr lang="en-US" dirty="0"/>
              <a:t>server</a:t>
            </a:r>
            <a:r>
              <a:rPr lang="zh-CN" altLang="en-US" dirty="0"/>
              <a:t>方</a:t>
            </a:r>
            <a:r>
              <a:rPr lang="zh-CN" altLang="en-US" dirty="0" smtClean="0"/>
              <a:t>式</a:t>
            </a:r>
            <a:endParaRPr lang="en-US" altLang="zh-CN" dirty="0" smtClean="0"/>
          </a:p>
          <a:p>
            <a:r>
              <a:rPr lang="zh-CN" altLang="en-US" dirty="0" smtClean="0"/>
              <a:t>内建</a:t>
            </a:r>
            <a:r>
              <a:rPr lang="en-US" dirty="0" err="1"/>
              <a:t>pytorch</a:t>
            </a:r>
            <a:r>
              <a:rPr lang="zh-CN" altLang="en-US" dirty="0" smtClean="0"/>
              <a:t>支</a:t>
            </a:r>
            <a:r>
              <a:rPr lang="zh-CN" altLang="en-US" dirty="0"/>
              <a:t>持的分布式训练方式</a:t>
            </a:r>
            <a:r>
              <a:rPr lang="zh-CN" altLang="en-US" dirty="0" smtClean="0"/>
              <a:t>：</a:t>
            </a:r>
            <a:endParaRPr lang="en-US" altLang="zh-CN" dirty="0" smtClean="0"/>
          </a:p>
          <a:p>
            <a:pPr lvl="1"/>
            <a:r>
              <a:rPr lang="zh-CN" altLang="en-US" dirty="0"/>
              <a:t>与</a:t>
            </a:r>
            <a:r>
              <a:rPr lang="zh-CN" altLang="en-US" dirty="0" smtClean="0"/>
              <a:t>内建</a:t>
            </a:r>
            <a:r>
              <a:rPr lang="en-US" altLang="zh-CN" dirty="0" err="1" smtClean="0"/>
              <a:t>tensorflow</a:t>
            </a:r>
            <a:r>
              <a:rPr lang="zh-CN" altLang="en-US" dirty="0" smtClean="0"/>
              <a:t>不同，内建</a:t>
            </a:r>
            <a:r>
              <a:rPr lang="en-US" altLang="zh-CN" dirty="0" err="1" smtClean="0"/>
              <a:t>Pytorch</a:t>
            </a:r>
            <a:r>
              <a:rPr lang="zh-CN" altLang="en-US" dirty="0" smtClean="0"/>
              <a:t>自己来支持</a:t>
            </a:r>
            <a:r>
              <a:rPr lang="en-US" altLang="zh-CN" dirty="0" err="1" smtClean="0"/>
              <a:t>horovod</a:t>
            </a:r>
            <a:r>
              <a:rPr lang="zh-CN" altLang="en-US" dirty="0" smtClean="0"/>
              <a:t>，不需要也没有办法利用</a:t>
            </a:r>
            <a:r>
              <a:rPr lang="en-US" altLang="zh-CN" dirty="0" err="1" smtClean="0"/>
              <a:t>SageMaker</a:t>
            </a:r>
            <a:r>
              <a:rPr lang="en-US" altLang="zh-CN" dirty="0" smtClean="0"/>
              <a:t> high level </a:t>
            </a:r>
            <a:r>
              <a:rPr lang="en-US" altLang="zh-CN" dirty="0" err="1" smtClean="0"/>
              <a:t>pytorch</a:t>
            </a:r>
            <a:r>
              <a:rPr lang="en-US" altLang="zh-CN" dirty="0" smtClean="0"/>
              <a:t> estimator API</a:t>
            </a:r>
            <a:r>
              <a:rPr lang="zh-CN" altLang="en-US" dirty="0" smtClean="0"/>
              <a:t>来设置分布式训练方式。</a:t>
            </a:r>
            <a:endParaRPr lang="en-US" altLang="zh-CN" dirty="0"/>
          </a:p>
          <a:p>
            <a:r>
              <a:rPr lang="zh-CN" altLang="en-US" dirty="0"/>
              <a:t>内</a:t>
            </a:r>
            <a:r>
              <a:rPr lang="zh-CN" altLang="en-US" dirty="0" smtClean="0"/>
              <a:t>建</a:t>
            </a:r>
            <a:r>
              <a:rPr lang="en-US" dirty="0" err="1"/>
              <a:t>chainer</a:t>
            </a:r>
            <a:r>
              <a:rPr lang="zh-CN" altLang="en-US" dirty="0" smtClean="0"/>
              <a:t>支</a:t>
            </a:r>
            <a:r>
              <a:rPr lang="zh-CN" altLang="en-US" dirty="0"/>
              <a:t>持的分布式训练方式：</a:t>
            </a:r>
            <a:endParaRPr lang="en-US" altLang="zh-CN" dirty="0"/>
          </a:p>
          <a:p>
            <a:pPr lvl="1"/>
            <a:r>
              <a:rPr lang="zh-CN" altLang="en-US" dirty="0" smtClean="0"/>
              <a:t>区别于内建</a:t>
            </a:r>
            <a:r>
              <a:rPr lang="en-US" altLang="zh-CN" dirty="0" err="1" smtClean="0"/>
              <a:t>tensorflow</a:t>
            </a:r>
            <a:r>
              <a:rPr lang="zh-CN" altLang="en-US" dirty="0" smtClean="0"/>
              <a:t>和</a:t>
            </a:r>
            <a:r>
              <a:rPr lang="en-US" altLang="zh-CN" dirty="0" err="1" smtClean="0"/>
              <a:t>pytorch</a:t>
            </a:r>
            <a:r>
              <a:rPr lang="zh-CN" altLang="en-US" dirty="0" smtClean="0"/>
              <a:t>，通过设置</a:t>
            </a:r>
            <a:r>
              <a:rPr lang="en-US" altLang="zh-CN" dirty="0" err="1" smtClean="0"/>
              <a:t>SageMaker</a:t>
            </a:r>
            <a:r>
              <a:rPr lang="en-US" altLang="zh-CN" dirty="0" smtClean="0"/>
              <a:t> high level </a:t>
            </a:r>
            <a:r>
              <a:rPr lang="en-US" altLang="zh-CN" dirty="0" err="1" smtClean="0"/>
              <a:t>chainer</a:t>
            </a:r>
            <a:r>
              <a:rPr lang="en-US" altLang="zh-CN" dirty="0" smtClean="0"/>
              <a:t> estimator API</a:t>
            </a:r>
            <a:r>
              <a:rPr lang="zh-CN" altLang="en-US" dirty="0" smtClean="0"/>
              <a:t>的几个参数来实现支持。</a:t>
            </a:r>
            <a:endParaRPr lang="en-US" dirty="0" smtClean="0"/>
          </a:p>
          <a:p>
            <a:endParaRPr lang="en-US" dirty="0"/>
          </a:p>
        </p:txBody>
      </p:sp>
    </p:spTree>
    <p:extLst>
      <p:ext uri="{BB962C8B-B14F-4D97-AF65-F5344CB8AC3E}">
        <p14:creationId xmlns:p14="http://schemas.microsoft.com/office/powerpoint/2010/main" val="25883441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zh-CN" altLang="en-US" dirty="0" smtClean="0"/>
              <a:t>内建</a:t>
            </a:r>
            <a:r>
              <a:rPr lang="en-US" altLang="zh-CN" dirty="0" err="1" smtClean="0"/>
              <a:t>tensorflow</a:t>
            </a:r>
            <a:r>
              <a:rPr lang="zh-CN" altLang="en-US" dirty="0" smtClean="0"/>
              <a:t>分布式训练方法</a:t>
            </a:r>
            <a:endParaRPr lang="en-US" dirty="0"/>
          </a:p>
        </p:txBody>
      </p:sp>
      <p:sp>
        <p:nvSpPr>
          <p:cNvPr id="3" name="Content Placeholder 2"/>
          <p:cNvSpPr>
            <a:spLocks noGrp="1"/>
          </p:cNvSpPr>
          <p:nvPr>
            <p:ph idx="1"/>
          </p:nvPr>
        </p:nvSpPr>
        <p:spPr/>
        <p:txBody>
          <a:bodyPr/>
          <a:lstStyle/>
          <a:p>
            <a:r>
              <a:rPr lang="en-US" altLang="zh-CN" dirty="0" smtClean="0"/>
              <a:t>Parameter server</a:t>
            </a:r>
            <a:r>
              <a:rPr lang="zh-CN" altLang="en-US" dirty="0" smtClean="0"/>
              <a:t>方式：</a:t>
            </a:r>
            <a:endParaRPr lang="en-US" altLang="zh-CN" dirty="0" smtClean="0"/>
          </a:p>
          <a:p>
            <a:pPr lvl="1"/>
            <a:r>
              <a:rPr lang="zh-CN" altLang="en-US" dirty="0" smtClean="0"/>
              <a:t>每个训练实例启动一个</a:t>
            </a:r>
            <a:r>
              <a:rPr lang="en-US" altLang="zh-CN" dirty="0" smtClean="0"/>
              <a:t>parameter server</a:t>
            </a:r>
            <a:r>
              <a:rPr lang="zh-CN" altLang="en-US" dirty="0" smtClean="0"/>
              <a:t>进程和一个</a:t>
            </a:r>
            <a:r>
              <a:rPr lang="en-US" altLang="zh-CN" dirty="0" smtClean="0"/>
              <a:t>worker</a:t>
            </a:r>
            <a:r>
              <a:rPr lang="zh-CN" altLang="en-US" dirty="0" smtClean="0"/>
              <a:t>进程。</a:t>
            </a:r>
            <a:endParaRPr lang="en-US" altLang="zh-CN" dirty="0" smtClean="0"/>
          </a:p>
          <a:p>
            <a:pPr lvl="1"/>
            <a:r>
              <a:rPr lang="zh-CN" altLang="en-US" dirty="0"/>
              <a:t>每</a:t>
            </a:r>
            <a:r>
              <a:rPr lang="zh-CN" altLang="en-US" dirty="0" smtClean="0"/>
              <a:t>个</a:t>
            </a:r>
            <a:r>
              <a:rPr lang="en-US" altLang="zh-CN" dirty="0" smtClean="0"/>
              <a:t>parameter server</a:t>
            </a:r>
            <a:r>
              <a:rPr lang="zh-CN" altLang="en-US" dirty="0" smtClean="0"/>
              <a:t>只负责一部分模型参数</a:t>
            </a:r>
            <a:endParaRPr lang="en-US" altLang="zh-CN" dirty="0" smtClean="0"/>
          </a:p>
          <a:p>
            <a:pPr lvl="1"/>
            <a:r>
              <a:rPr lang="zh-CN" altLang="en-US" dirty="0"/>
              <a:t>采</a:t>
            </a:r>
            <a:r>
              <a:rPr lang="zh-CN" altLang="en-US" dirty="0" smtClean="0"/>
              <a:t>用的</a:t>
            </a:r>
            <a:r>
              <a:rPr lang="zh-CN" altLang="en-US" b="1" dirty="0" smtClean="0"/>
              <a:t>梯度异步更新</a:t>
            </a:r>
            <a:r>
              <a:rPr lang="zh-CN" altLang="en-US" dirty="0" smtClean="0"/>
              <a:t>方式</a:t>
            </a:r>
            <a:endParaRPr lang="en-US" altLang="zh-CN" dirty="0" smtClean="0"/>
          </a:p>
          <a:p>
            <a:pPr lvl="2"/>
            <a:r>
              <a:rPr lang="zh-CN" altLang="en-US" b="1" dirty="0" smtClean="0">
                <a:solidFill>
                  <a:srgbClr val="FF0000"/>
                </a:solidFill>
              </a:rPr>
              <a:t>为了更好的让训练收敛，适当降低学习率</a:t>
            </a:r>
            <a:r>
              <a:rPr lang="zh-CN" altLang="en-US" dirty="0" smtClean="0"/>
              <a:t>。</a:t>
            </a:r>
            <a:endParaRPr lang="en-US" altLang="zh-CN" dirty="0" smtClean="0"/>
          </a:p>
          <a:p>
            <a:pPr lvl="1"/>
            <a:r>
              <a:rPr lang="zh-CN" altLang="en-US" dirty="0"/>
              <a:t>缺省</a:t>
            </a:r>
            <a:r>
              <a:rPr lang="zh-CN" altLang="en-US" dirty="0" smtClean="0"/>
              <a:t>只是多机单卡训练</a:t>
            </a:r>
            <a:endParaRPr lang="en-US" altLang="zh-CN"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709" y="4213218"/>
            <a:ext cx="7877426" cy="2098682"/>
          </a:xfrm>
          <a:prstGeom prst="rect">
            <a:avLst/>
          </a:prstGeom>
        </p:spPr>
      </p:pic>
    </p:spTree>
    <p:extLst>
      <p:ext uri="{BB962C8B-B14F-4D97-AF65-F5344CB8AC3E}">
        <p14:creationId xmlns:p14="http://schemas.microsoft.com/office/powerpoint/2010/main" val="12056596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260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15291"/>
            <a:ext cx="10515600" cy="4661672"/>
          </a:xfrm>
        </p:spPr>
        <p:txBody>
          <a:bodyPr/>
          <a:lstStyle/>
          <a:p>
            <a:r>
              <a:rPr lang="en-US" altLang="zh-CN" dirty="0" err="1" smtClean="0"/>
              <a:t>Horovod</a:t>
            </a:r>
            <a:r>
              <a:rPr lang="zh-CN" altLang="en-US" dirty="0" smtClean="0"/>
              <a:t>方式：</a:t>
            </a:r>
            <a:endParaRPr lang="en-US" altLang="zh-CN" dirty="0" smtClean="0"/>
          </a:p>
          <a:p>
            <a:pPr lvl="1"/>
            <a:r>
              <a:rPr lang="en-US" altLang="zh-CN" dirty="0" smtClean="0"/>
              <a:t>All ring reduce</a:t>
            </a:r>
            <a:r>
              <a:rPr lang="zh-CN" altLang="en-US" dirty="0"/>
              <a:t> </a:t>
            </a:r>
            <a:r>
              <a:rPr lang="en-US" altLang="zh-CN" dirty="0" smtClean="0"/>
              <a:t>+ </a:t>
            </a:r>
            <a:r>
              <a:rPr lang="zh-CN" altLang="en-US" dirty="0" smtClean="0"/>
              <a:t>梯度同步更新方式：</a:t>
            </a:r>
            <a:endParaRPr lang="en-US" altLang="zh-CN" dirty="0" smtClean="0"/>
          </a:p>
          <a:p>
            <a:pPr lvl="1"/>
            <a:endParaRPr lang="en-US" altLang="zh-CN" dirty="0" smtClean="0"/>
          </a:p>
        </p:txBody>
      </p:sp>
      <p:pic>
        <p:nvPicPr>
          <p:cNvPr id="4" name="Picture 3" descr="https://pic4.zhimg.com/80/v2-c5099519420bbb106e6f400877f6ffb7_hd.jpg"/>
          <p:cNvPicPr/>
          <p:nvPr/>
        </p:nvPicPr>
        <p:blipFill>
          <a:blip r:embed="rId3">
            <a:extLst>
              <a:ext uri="{28A0092B-C50C-407E-A947-70E740481C1C}">
                <a14:useLocalDpi xmlns:a14="http://schemas.microsoft.com/office/drawing/2010/main" val="0"/>
              </a:ext>
            </a:extLst>
          </a:blip>
          <a:srcRect/>
          <a:stretch>
            <a:fillRect/>
          </a:stretch>
        </p:blipFill>
        <p:spPr bwMode="auto">
          <a:xfrm>
            <a:off x="838199" y="2364378"/>
            <a:ext cx="4987413" cy="3947522"/>
          </a:xfrm>
          <a:prstGeom prst="rect">
            <a:avLst/>
          </a:prstGeom>
          <a:noFill/>
          <a:ln>
            <a:noFill/>
          </a:ln>
        </p:spPr>
      </p:pic>
      <p:pic>
        <p:nvPicPr>
          <p:cNvPr id="5" name="Picture 4" descr="https://pic2.zhimg.com/80/v2-9354a8dbdbc4259dbfcec32eefdbda3d_hd.jpg"/>
          <p:cNvPicPr/>
          <p:nvPr/>
        </p:nvPicPr>
        <p:blipFill>
          <a:blip r:embed="rId4">
            <a:extLst>
              <a:ext uri="{28A0092B-C50C-407E-A947-70E740481C1C}">
                <a14:useLocalDpi xmlns:a14="http://schemas.microsoft.com/office/drawing/2010/main" val="0"/>
              </a:ext>
            </a:extLst>
          </a:blip>
          <a:srcRect/>
          <a:stretch>
            <a:fillRect/>
          </a:stretch>
        </p:blipFill>
        <p:spPr bwMode="auto">
          <a:xfrm>
            <a:off x="6356555" y="2364378"/>
            <a:ext cx="4997245" cy="3947521"/>
          </a:xfrm>
          <a:prstGeom prst="rect">
            <a:avLst/>
          </a:prstGeom>
          <a:noFill/>
          <a:ln>
            <a:noFill/>
          </a:ln>
        </p:spPr>
      </p:pic>
    </p:spTree>
    <p:extLst>
      <p:ext uri="{BB962C8B-B14F-4D97-AF65-F5344CB8AC3E}">
        <p14:creationId xmlns:p14="http://schemas.microsoft.com/office/powerpoint/2010/main" val="41958787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8039"/>
          </a:xfrm>
        </p:spPr>
        <p:txBody>
          <a:bodyPr/>
          <a:lstStyle/>
          <a:p>
            <a:r>
              <a:rPr lang="en-US" altLang="zh-CN" dirty="0" err="1"/>
              <a:t>Sagemaker</a:t>
            </a:r>
            <a:r>
              <a:rPr lang="zh-CN" altLang="en-US" dirty="0"/>
              <a:t>内建</a:t>
            </a:r>
            <a:r>
              <a:rPr lang="en-US" altLang="zh-CN" dirty="0" err="1"/>
              <a:t>tensorflow</a:t>
            </a:r>
            <a:r>
              <a:rPr lang="zh-CN" altLang="en-US" dirty="0"/>
              <a:t>的训练场景</a:t>
            </a:r>
            <a:endParaRPr lang="en-US" dirty="0"/>
          </a:p>
        </p:txBody>
      </p:sp>
      <p:sp>
        <p:nvSpPr>
          <p:cNvPr id="3" name="Content Placeholder 2"/>
          <p:cNvSpPr>
            <a:spLocks noGrp="1"/>
          </p:cNvSpPr>
          <p:nvPr>
            <p:ph idx="1"/>
          </p:nvPr>
        </p:nvSpPr>
        <p:spPr>
          <a:xfrm>
            <a:off x="838200" y="1662545"/>
            <a:ext cx="10515600" cy="4876800"/>
          </a:xfrm>
        </p:spPr>
        <p:txBody>
          <a:bodyPr>
            <a:normAutofit fontScale="62500" lnSpcReduction="20000"/>
          </a:bodyPr>
          <a:lstStyle/>
          <a:p>
            <a:r>
              <a:rPr lang="zh-CN" altLang="en-US" dirty="0" smtClean="0"/>
              <a:t>单机训练 </a:t>
            </a:r>
            <a:r>
              <a:rPr lang="en-US" altLang="zh-CN" dirty="0" smtClean="0"/>
              <a:t>VS </a:t>
            </a:r>
            <a:r>
              <a:rPr lang="zh-CN" altLang="en-US" dirty="0" smtClean="0"/>
              <a:t>多机训练</a:t>
            </a:r>
            <a:endParaRPr lang="en-US" altLang="zh-CN" dirty="0" smtClean="0"/>
          </a:p>
          <a:p>
            <a:r>
              <a:rPr lang="zh-CN" altLang="en-US" dirty="0" smtClean="0"/>
              <a:t>纯</a:t>
            </a:r>
            <a:r>
              <a:rPr lang="en-US" altLang="zh-CN" dirty="0" smtClean="0"/>
              <a:t>CPU</a:t>
            </a:r>
            <a:r>
              <a:rPr lang="zh-CN" altLang="en-US" dirty="0" smtClean="0"/>
              <a:t>训练 </a:t>
            </a:r>
            <a:r>
              <a:rPr lang="en-US" altLang="zh-CN" dirty="0" smtClean="0"/>
              <a:t>VS GPU</a:t>
            </a:r>
            <a:r>
              <a:rPr lang="zh-CN" altLang="en-US" dirty="0" smtClean="0"/>
              <a:t>训练</a:t>
            </a:r>
            <a:endParaRPr lang="en-US" altLang="zh-CN" dirty="0" smtClean="0"/>
          </a:p>
          <a:p>
            <a:r>
              <a:rPr lang="zh-CN" altLang="en-US" dirty="0"/>
              <a:t>单</a:t>
            </a:r>
            <a:r>
              <a:rPr lang="zh-CN" altLang="en-US" dirty="0" smtClean="0"/>
              <a:t>机单卡 </a:t>
            </a:r>
            <a:r>
              <a:rPr lang="en-US" altLang="zh-CN" dirty="0" smtClean="0"/>
              <a:t>VS </a:t>
            </a:r>
            <a:r>
              <a:rPr lang="zh-CN" altLang="en-US" dirty="0" smtClean="0"/>
              <a:t>单机多卡</a:t>
            </a:r>
            <a:endParaRPr lang="en-US" altLang="zh-CN" dirty="0" smtClean="0"/>
          </a:p>
          <a:p>
            <a:r>
              <a:rPr lang="zh-CN" altLang="en-US" dirty="0"/>
              <a:t>多</a:t>
            </a:r>
            <a:r>
              <a:rPr lang="zh-CN" altLang="en-US" dirty="0" smtClean="0"/>
              <a:t>机单卡 </a:t>
            </a:r>
            <a:r>
              <a:rPr lang="en-US" altLang="zh-CN" dirty="0" smtClean="0"/>
              <a:t>VS </a:t>
            </a:r>
            <a:r>
              <a:rPr lang="zh-CN" altLang="en-US" dirty="0" smtClean="0"/>
              <a:t>多机多卡</a:t>
            </a:r>
            <a:endParaRPr lang="en-US" altLang="zh-CN" dirty="0" smtClean="0"/>
          </a:p>
          <a:p>
            <a:pPr lvl="1"/>
            <a:r>
              <a:rPr lang="en-US" altLang="zh-CN" b="1" dirty="0" err="1" smtClean="0"/>
              <a:t>SageMaker</a:t>
            </a:r>
            <a:r>
              <a:rPr lang="zh-CN" altLang="en-US" b="1" dirty="0" smtClean="0"/>
              <a:t>内建</a:t>
            </a:r>
            <a:r>
              <a:rPr lang="en-US" altLang="zh-CN" b="1" dirty="0" err="1" smtClean="0"/>
              <a:t>tensorflow</a:t>
            </a:r>
            <a:r>
              <a:rPr lang="zh-CN" altLang="en-US" b="1" dirty="0" smtClean="0"/>
              <a:t>的</a:t>
            </a:r>
            <a:r>
              <a:rPr lang="en-US" altLang="zh-CN" b="1" dirty="0" smtClean="0"/>
              <a:t>parameter server</a:t>
            </a:r>
            <a:r>
              <a:rPr lang="zh-CN" altLang="en-US" b="1" dirty="0"/>
              <a:t>分布式训</a:t>
            </a:r>
            <a:r>
              <a:rPr lang="zh-CN" altLang="en-US" b="1" dirty="0" smtClean="0"/>
              <a:t>练方式缺省就是多机单卡的。</a:t>
            </a:r>
            <a:r>
              <a:rPr lang="en-US" altLang="zh-CN" dirty="0" smtClean="0"/>
              <a:t> </a:t>
            </a:r>
          </a:p>
          <a:p>
            <a:r>
              <a:rPr lang="zh-CN" altLang="en-US" dirty="0"/>
              <a:t>分布</a:t>
            </a:r>
            <a:r>
              <a:rPr lang="zh-CN" altLang="en-US" dirty="0" smtClean="0"/>
              <a:t>式训练方式：</a:t>
            </a:r>
            <a:endParaRPr lang="en-US" altLang="zh-CN" dirty="0" smtClean="0"/>
          </a:p>
          <a:p>
            <a:pPr lvl="1"/>
            <a:r>
              <a:rPr lang="en-US" altLang="zh-CN" dirty="0" smtClean="0"/>
              <a:t>Parameter server</a:t>
            </a:r>
          </a:p>
          <a:p>
            <a:pPr lvl="1"/>
            <a:r>
              <a:rPr lang="en-US" altLang="zh-CN" dirty="0" err="1" smtClean="0"/>
              <a:t>Horovod</a:t>
            </a:r>
            <a:endParaRPr lang="en-US" altLang="zh-CN" dirty="0" smtClean="0"/>
          </a:p>
          <a:p>
            <a:pPr lvl="1"/>
            <a:r>
              <a:rPr lang="en-US" altLang="zh-CN" dirty="0" smtClean="0"/>
              <a:t>Native </a:t>
            </a:r>
            <a:r>
              <a:rPr lang="en-US" altLang="zh-CN" dirty="0" err="1" smtClean="0"/>
              <a:t>tensorflow</a:t>
            </a:r>
            <a:r>
              <a:rPr lang="en-US" altLang="zh-CN" dirty="0" smtClean="0"/>
              <a:t> distributed strategy</a:t>
            </a:r>
          </a:p>
          <a:p>
            <a:r>
              <a:rPr lang="en-US" altLang="zh-CN" dirty="0" smtClean="0"/>
              <a:t>File mode Vs pipe mode</a:t>
            </a:r>
          </a:p>
          <a:p>
            <a:r>
              <a:rPr lang="en-US" altLang="zh-CN" dirty="0" smtClean="0"/>
              <a:t>S3 side data shard or </a:t>
            </a:r>
            <a:r>
              <a:rPr lang="en-US" altLang="zh-CN" dirty="0" err="1" smtClean="0"/>
              <a:t>tensorflow</a:t>
            </a:r>
            <a:r>
              <a:rPr lang="en-US" altLang="zh-CN" dirty="0" smtClean="0"/>
              <a:t> side data shard</a:t>
            </a:r>
          </a:p>
          <a:p>
            <a:r>
              <a:rPr lang="en-US" altLang="zh-CN" dirty="0" err="1" smtClean="0"/>
              <a:t>Tensorflow</a:t>
            </a:r>
            <a:r>
              <a:rPr lang="en-US" altLang="zh-CN" dirty="0" smtClean="0"/>
              <a:t> input data pipeline</a:t>
            </a:r>
            <a:r>
              <a:rPr lang="zh-CN" altLang="en-US" dirty="0" smtClean="0"/>
              <a:t>：</a:t>
            </a:r>
            <a:endParaRPr lang="en-US" altLang="zh-CN" dirty="0" smtClean="0"/>
          </a:p>
          <a:p>
            <a:pPr lvl="1"/>
            <a:r>
              <a:rPr lang="en-US" altLang="zh-CN" dirty="0" err="1" smtClean="0"/>
              <a:t>Libsvm</a:t>
            </a:r>
            <a:r>
              <a:rPr lang="zh-CN" altLang="en-US" dirty="0" smtClean="0"/>
              <a:t>格式 </a:t>
            </a:r>
            <a:r>
              <a:rPr lang="en-US" altLang="zh-CN" dirty="0" smtClean="0"/>
              <a:t>vs </a:t>
            </a:r>
            <a:r>
              <a:rPr lang="en-US" altLang="zh-CN" dirty="0" err="1" smtClean="0"/>
              <a:t>tfrecord</a:t>
            </a:r>
            <a:r>
              <a:rPr lang="zh-CN" altLang="en-US" dirty="0" smtClean="0"/>
              <a:t>格式</a:t>
            </a:r>
            <a:endParaRPr lang="en-US" altLang="zh-CN" dirty="0" smtClean="0"/>
          </a:p>
          <a:p>
            <a:pPr lvl="1"/>
            <a:r>
              <a:rPr lang="en-US" altLang="zh-CN" dirty="0" smtClean="0"/>
              <a:t>Scalar map vs </a:t>
            </a:r>
            <a:r>
              <a:rPr lang="en-US" altLang="zh-CN" dirty="0" err="1" smtClean="0"/>
              <a:t>Vectorized</a:t>
            </a:r>
            <a:r>
              <a:rPr lang="en-US" altLang="zh-CN" dirty="0" smtClean="0"/>
              <a:t> map</a:t>
            </a:r>
          </a:p>
          <a:p>
            <a:pPr lvl="1"/>
            <a:r>
              <a:rPr lang="en-US" altLang="zh-CN" dirty="0" err="1" smtClean="0"/>
              <a:t>Tensorflow</a:t>
            </a:r>
            <a:r>
              <a:rPr lang="en-US" altLang="zh-CN" dirty="0" smtClean="0"/>
              <a:t> Dataset API</a:t>
            </a:r>
            <a:r>
              <a:rPr lang="zh-CN" altLang="en-US" dirty="0" smtClean="0"/>
              <a:t>的各种</a:t>
            </a:r>
            <a:r>
              <a:rPr lang="en-US" altLang="zh-CN" dirty="0" smtClean="0"/>
              <a:t>transformation API</a:t>
            </a:r>
            <a:r>
              <a:rPr lang="zh-CN" altLang="en-US" dirty="0" smtClean="0"/>
              <a:t>的合理调用顺序</a:t>
            </a:r>
            <a:r>
              <a:rPr lang="en-US" altLang="zh-CN" dirty="0" smtClean="0"/>
              <a:t> </a:t>
            </a:r>
          </a:p>
          <a:p>
            <a:r>
              <a:rPr lang="zh-CN" altLang="en-US" dirty="0" smtClean="0"/>
              <a:t>训练中的</a:t>
            </a:r>
            <a:r>
              <a:rPr lang="en-US" altLang="zh-CN" dirty="0" smtClean="0"/>
              <a:t>CPU</a:t>
            </a:r>
            <a:r>
              <a:rPr lang="zh-CN" altLang="en-US" dirty="0" smtClean="0"/>
              <a:t>或</a:t>
            </a:r>
            <a:r>
              <a:rPr lang="en-US" altLang="zh-CN" dirty="0" smtClean="0"/>
              <a:t>GPU</a:t>
            </a:r>
            <a:r>
              <a:rPr lang="zh-CN" altLang="en-US" dirty="0" smtClean="0"/>
              <a:t>使用率优化</a:t>
            </a:r>
            <a:endParaRPr lang="en-US" altLang="zh-CN" dirty="0" smtClean="0"/>
          </a:p>
          <a:p>
            <a:r>
              <a:rPr lang="zh-CN" altLang="en-US" dirty="0" smtClean="0"/>
              <a:t>自动混合精度训练</a:t>
            </a:r>
            <a:endParaRPr lang="en-US" dirty="0"/>
          </a:p>
        </p:txBody>
      </p:sp>
    </p:spTree>
    <p:extLst>
      <p:ext uri="{BB962C8B-B14F-4D97-AF65-F5344CB8AC3E}">
        <p14:creationId xmlns:p14="http://schemas.microsoft.com/office/powerpoint/2010/main" val="5488257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8766"/>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10145"/>
            <a:ext cx="10515600" cy="4862946"/>
          </a:xfrm>
        </p:spPr>
        <p:txBody>
          <a:bodyPr>
            <a:normAutofit fontScale="77500" lnSpcReduction="20000"/>
          </a:bodyPr>
          <a:lstStyle/>
          <a:p>
            <a:r>
              <a:rPr lang="zh-CN" altLang="en-US" b="1" dirty="0" smtClean="0"/>
              <a:t>影</a:t>
            </a:r>
            <a:r>
              <a:rPr lang="zh-CN" altLang="en-US" b="1" dirty="0"/>
              <a:t>响训练速度的因素是非常多的</a:t>
            </a:r>
            <a:r>
              <a:rPr lang="zh-CN" altLang="en-US" dirty="0"/>
              <a:t>：</a:t>
            </a:r>
            <a:endParaRPr lang="en-US" dirty="0"/>
          </a:p>
          <a:p>
            <a:pPr lvl="1"/>
            <a:r>
              <a:rPr lang="en-US" dirty="0"/>
              <a:t>TF data input pipeline</a:t>
            </a:r>
            <a:r>
              <a:rPr lang="zh-CN" altLang="en-US" dirty="0"/>
              <a:t>的优</a:t>
            </a:r>
            <a:r>
              <a:rPr lang="zh-CN" altLang="en-US" dirty="0" smtClean="0"/>
              <a:t>化</a:t>
            </a:r>
            <a:endParaRPr lang="en-US" altLang="zh-CN" dirty="0" smtClean="0"/>
          </a:p>
          <a:p>
            <a:pPr lvl="2"/>
            <a:r>
              <a:rPr lang="en-US" altLang="zh-CN" dirty="0" smtClean="0"/>
              <a:t>cache() API</a:t>
            </a:r>
            <a:r>
              <a:rPr lang="zh-CN" altLang="en-US" dirty="0" smtClean="0"/>
              <a:t>，</a:t>
            </a:r>
            <a:r>
              <a:rPr lang="en-US" altLang="zh-CN" dirty="0" err="1" smtClean="0"/>
              <a:t>Prefetch</a:t>
            </a:r>
            <a:r>
              <a:rPr lang="en-US" altLang="zh-CN" dirty="0" smtClean="0"/>
              <a:t> API</a:t>
            </a:r>
          </a:p>
          <a:p>
            <a:pPr lvl="2"/>
            <a:r>
              <a:rPr lang="zh-CN" altLang="en-US" dirty="0" smtClean="0"/>
              <a:t>数量很多的小文件 </a:t>
            </a:r>
            <a:r>
              <a:rPr lang="en-US" altLang="zh-CN" dirty="0" smtClean="0"/>
              <a:t>vs </a:t>
            </a:r>
            <a:r>
              <a:rPr lang="zh-CN" altLang="en-US" dirty="0" smtClean="0"/>
              <a:t>数量很少的大文件</a:t>
            </a:r>
            <a:endParaRPr lang="en-US" dirty="0"/>
          </a:p>
          <a:p>
            <a:pPr lvl="1"/>
            <a:r>
              <a:rPr lang="en-US" dirty="0"/>
              <a:t>TF </a:t>
            </a:r>
            <a:r>
              <a:rPr lang="en-US" dirty="0" err="1"/>
              <a:t>inter_op</a:t>
            </a:r>
            <a:r>
              <a:rPr lang="zh-CN" altLang="en-US" dirty="0"/>
              <a:t>线程池，</a:t>
            </a:r>
            <a:r>
              <a:rPr lang="en-US" dirty="0"/>
              <a:t>TF </a:t>
            </a:r>
            <a:r>
              <a:rPr lang="en-US" dirty="0" err="1"/>
              <a:t>intra_op</a:t>
            </a:r>
            <a:r>
              <a:rPr lang="zh-CN" altLang="en-US" dirty="0"/>
              <a:t>线程池，</a:t>
            </a:r>
            <a:r>
              <a:rPr lang="en-US" dirty="0"/>
              <a:t>MKLDNN</a:t>
            </a:r>
            <a:r>
              <a:rPr lang="zh-CN" altLang="en-US" dirty="0"/>
              <a:t>的环境变量的设</a:t>
            </a:r>
            <a:r>
              <a:rPr lang="zh-CN" altLang="en-US" dirty="0" smtClean="0"/>
              <a:t>置</a:t>
            </a:r>
            <a:endParaRPr lang="en-US" altLang="zh-CN" dirty="0" smtClean="0"/>
          </a:p>
          <a:p>
            <a:pPr lvl="2"/>
            <a:r>
              <a:rPr lang="zh-CN" altLang="en-US" dirty="0"/>
              <a:t>常</a:t>
            </a:r>
            <a:r>
              <a:rPr lang="zh-CN" altLang="en-US" dirty="0" smtClean="0"/>
              <a:t>见的会把他们设置为</a:t>
            </a:r>
            <a:r>
              <a:rPr lang="en-US" altLang="zh-CN" dirty="0" smtClean="0"/>
              <a:t>VCPU</a:t>
            </a:r>
            <a:r>
              <a:rPr lang="zh-CN" altLang="en-US" dirty="0" smtClean="0"/>
              <a:t>数量或者物理</a:t>
            </a:r>
            <a:r>
              <a:rPr lang="en-US" altLang="zh-CN" dirty="0" smtClean="0"/>
              <a:t>core</a:t>
            </a:r>
            <a:r>
              <a:rPr lang="zh-CN" altLang="en-US" dirty="0" smtClean="0"/>
              <a:t>的数量，具体哪种设置好是</a:t>
            </a:r>
            <a:r>
              <a:rPr lang="en-US" altLang="zh-CN" dirty="0" smtClean="0"/>
              <a:t>case by case</a:t>
            </a:r>
            <a:r>
              <a:rPr lang="zh-CN" altLang="en-US" dirty="0" smtClean="0"/>
              <a:t>的。</a:t>
            </a:r>
            <a:endParaRPr lang="en-US" dirty="0"/>
          </a:p>
          <a:p>
            <a:pPr lvl="1"/>
            <a:r>
              <a:rPr lang="en-US" dirty="0"/>
              <a:t>CPU</a:t>
            </a:r>
            <a:r>
              <a:rPr lang="zh-CN" altLang="en-US" dirty="0"/>
              <a:t>实例</a:t>
            </a:r>
            <a:r>
              <a:rPr lang="en-US" dirty="0"/>
              <a:t>or GPU</a:t>
            </a:r>
            <a:r>
              <a:rPr lang="zh-CN" altLang="en-US" dirty="0"/>
              <a:t>实例，实例类型大小的选</a:t>
            </a:r>
            <a:r>
              <a:rPr lang="zh-CN" altLang="en-US" dirty="0" smtClean="0"/>
              <a:t>择</a:t>
            </a:r>
            <a:endParaRPr lang="en-US" altLang="zh-CN" dirty="0" smtClean="0"/>
          </a:p>
          <a:p>
            <a:pPr lvl="2"/>
            <a:r>
              <a:rPr lang="zh-CN" altLang="en-US" dirty="0"/>
              <a:t>并不</a:t>
            </a:r>
            <a:r>
              <a:rPr lang="zh-CN" altLang="en-US" dirty="0" smtClean="0"/>
              <a:t>是机型越大，训练速度越快</a:t>
            </a:r>
            <a:endParaRPr lang="en-US" dirty="0"/>
          </a:p>
          <a:p>
            <a:pPr lvl="1"/>
            <a:r>
              <a:rPr lang="zh-CN" altLang="en-US" dirty="0"/>
              <a:t>分布式训练的方式的选</a:t>
            </a:r>
            <a:r>
              <a:rPr lang="zh-CN" altLang="en-US" dirty="0" smtClean="0"/>
              <a:t>择，使用训练实例的数量</a:t>
            </a:r>
            <a:endParaRPr lang="en-US" altLang="zh-CN" dirty="0" smtClean="0"/>
          </a:p>
          <a:p>
            <a:pPr lvl="2"/>
            <a:r>
              <a:rPr lang="zh-CN" altLang="en-US" dirty="0" smtClean="0"/>
              <a:t>常见的是</a:t>
            </a:r>
            <a:r>
              <a:rPr lang="en-US" altLang="zh-CN" dirty="0" smtClean="0"/>
              <a:t>Parameter for CPU</a:t>
            </a:r>
            <a:r>
              <a:rPr lang="zh-CN" altLang="en-US" dirty="0" smtClean="0"/>
              <a:t>， </a:t>
            </a:r>
            <a:r>
              <a:rPr lang="en-US" altLang="zh-CN" dirty="0" err="1" smtClean="0"/>
              <a:t>horovod</a:t>
            </a:r>
            <a:r>
              <a:rPr lang="en-US" altLang="zh-CN" dirty="0" smtClean="0"/>
              <a:t> for GPU </a:t>
            </a:r>
          </a:p>
          <a:p>
            <a:pPr lvl="2"/>
            <a:r>
              <a:rPr lang="zh-CN" altLang="en-US" dirty="0"/>
              <a:t>训练速</a:t>
            </a:r>
            <a:r>
              <a:rPr lang="zh-CN" altLang="en-US" dirty="0" smtClean="0"/>
              <a:t>度并不是一定随训练实例数量的增加而增加，会有一个极值出现。</a:t>
            </a:r>
            <a:endParaRPr lang="en-US" dirty="0"/>
          </a:p>
          <a:p>
            <a:pPr lvl="1"/>
            <a:r>
              <a:rPr lang="zh-CN" altLang="en-US" dirty="0"/>
              <a:t>模型大小，</a:t>
            </a:r>
            <a:r>
              <a:rPr lang="en-US" dirty="0"/>
              <a:t>batch size</a:t>
            </a:r>
            <a:r>
              <a:rPr lang="zh-CN" altLang="en-US" dirty="0"/>
              <a:t>大</a:t>
            </a:r>
            <a:r>
              <a:rPr lang="zh-CN" altLang="en-US" dirty="0" smtClean="0"/>
              <a:t>小</a:t>
            </a:r>
            <a:endParaRPr lang="en-US" altLang="zh-CN" dirty="0" smtClean="0"/>
          </a:p>
          <a:p>
            <a:pPr lvl="2"/>
            <a:r>
              <a:rPr lang="en-US" altLang="zh-CN" dirty="0" smtClean="0"/>
              <a:t>Batch size</a:t>
            </a:r>
            <a:r>
              <a:rPr lang="zh-CN" altLang="en-US" dirty="0" smtClean="0"/>
              <a:t>不同，不管是对于</a:t>
            </a:r>
            <a:r>
              <a:rPr lang="en-US" altLang="zh-CN" dirty="0" smtClean="0"/>
              <a:t>CPU</a:t>
            </a:r>
            <a:r>
              <a:rPr lang="zh-CN" altLang="en-US" dirty="0" smtClean="0"/>
              <a:t>还是</a:t>
            </a:r>
            <a:r>
              <a:rPr lang="en-US" altLang="zh-CN" dirty="0" smtClean="0"/>
              <a:t>GPU</a:t>
            </a:r>
            <a:r>
              <a:rPr lang="zh-CN" altLang="en-US" dirty="0" smtClean="0"/>
              <a:t>训练，速度都会有影响。</a:t>
            </a:r>
            <a:endParaRPr lang="en-US" dirty="0"/>
          </a:p>
          <a:p>
            <a:pPr lvl="1"/>
            <a:r>
              <a:rPr lang="en-US" dirty="0"/>
              <a:t>TF</a:t>
            </a:r>
            <a:r>
              <a:rPr lang="zh-CN" altLang="en-US" dirty="0"/>
              <a:t>框架的</a:t>
            </a:r>
            <a:r>
              <a:rPr lang="en-US" dirty="0"/>
              <a:t>API</a:t>
            </a:r>
            <a:r>
              <a:rPr lang="zh-CN" altLang="en-US" dirty="0"/>
              <a:t>的特性的使</a:t>
            </a:r>
            <a:r>
              <a:rPr lang="zh-CN" altLang="en-US" dirty="0" smtClean="0"/>
              <a:t>用</a:t>
            </a:r>
            <a:endParaRPr lang="en-US" altLang="zh-CN" dirty="0" smtClean="0"/>
          </a:p>
          <a:p>
            <a:pPr lvl="2"/>
            <a:r>
              <a:rPr lang="zh-CN" altLang="en-US" dirty="0"/>
              <a:t>是否</a:t>
            </a:r>
            <a:r>
              <a:rPr lang="zh-CN" altLang="en-US" dirty="0" smtClean="0"/>
              <a:t>设置</a:t>
            </a:r>
            <a:r>
              <a:rPr lang="en-US" altLang="zh-CN" dirty="0" smtClean="0"/>
              <a:t>XLA</a:t>
            </a:r>
            <a:r>
              <a:rPr lang="zh-CN" altLang="en-US" dirty="0" smtClean="0"/>
              <a:t>编译计算图</a:t>
            </a:r>
            <a:endParaRPr lang="en-US" altLang="zh-CN" dirty="0" smtClean="0"/>
          </a:p>
          <a:p>
            <a:pPr lvl="2"/>
            <a:r>
              <a:rPr lang="zh-CN" altLang="en-US" dirty="0" smtClean="0"/>
              <a:t>是否</a:t>
            </a:r>
            <a:r>
              <a:rPr lang="en-US" altLang="zh-CN" dirty="0" smtClean="0"/>
              <a:t>disable eager</a:t>
            </a:r>
          </a:p>
          <a:p>
            <a:pPr lvl="2"/>
            <a:r>
              <a:rPr lang="zh-CN" altLang="en-US" dirty="0"/>
              <a:t>是</a:t>
            </a:r>
            <a:r>
              <a:rPr lang="zh-CN" altLang="en-US" dirty="0" smtClean="0"/>
              <a:t>否使用了</a:t>
            </a:r>
            <a:r>
              <a:rPr lang="en-US" altLang="zh-CN" dirty="0" err="1" smtClean="0"/>
              <a:t>tensorboard</a:t>
            </a:r>
            <a:r>
              <a:rPr lang="en-US" altLang="zh-CN" dirty="0" smtClean="0"/>
              <a:t> callback</a:t>
            </a:r>
            <a:r>
              <a:rPr lang="zh-CN" altLang="en-US" dirty="0" smtClean="0"/>
              <a:t>来频繁的</a:t>
            </a:r>
            <a:r>
              <a:rPr lang="en-US" altLang="zh-CN" dirty="0" smtClean="0"/>
              <a:t>profile</a:t>
            </a:r>
            <a:r>
              <a:rPr lang="zh-CN" altLang="en-US" dirty="0" smtClean="0"/>
              <a:t>，直方图数据收集等等</a:t>
            </a:r>
            <a:endParaRPr lang="en-US" altLang="zh-CN" dirty="0" smtClean="0"/>
          </a:p>
          <a:p>
            <a:pPr lvl="1"/>
            <a:r>
              <a:rPr lang="en-US" altLang="zh-CN" dirty="0" smtClean="0"/>
              <a:t>File mode</a:t>
            </a:r>
            <a:r>
              <a:rPr lang="zh-CN" altLang="en-US" dirty="0" smtClean="0"/>
              <a:t>还是</a:t>
            </a:r>
            <a:r>
              <a:rPr lang="en-US" altLang="zh-CN" dirty="0" smtClean="0"/>
              <a:t>pipe mode</a:t>
            </a:r>
          </a:p>
          <a:p>
            <a:pPr lvl="1"/>
            <a:r>
              <a:rPr lang="en-US" dirty="0" err="1" smtClean="0"/>
              <a:t>Sagemaker</a:t>
            </a:r>
            <a:r>
              <a:rPr lang="en-US" dirty="0" smtClean="0"/>
              <a:t> </a:t>
            </a:r>
            <a:r>
              <a:rPr lang="en-US" dirty="0" err="1"/>
              <a:t>pipemode</a:t>
            </a:r>
            <a:r>
              <a:rPr lang="zh-CN" altLang="en-US" dirty="0"/>
              <a:t>的正确使用姿</a:t>
            </a:r>
            <a:r>
              <a:rPr lang="zh-CN" altLang="en-US" dirty="0" smtClean="0"/>
              <a:t>势</a:t>
            </a:r>
            <a:endParaRPr lang="en-US" dirty="0"/>
          </a:p>
          <a:p>
            <a:endParaRPr lang="en-US" dirty="0"/>
          </a:p>
        </p:txBody>
      </p:sp>
    </p:spTree>
    <p:extLst>
      <p:ext uri="{BB962C8B-B14F-4D97-AF65-F5344CB8AC3E}">
        <p14:creationId xmlns:p14="http://schemas.microsoft.com/office/powerpoint/2010/main" val="4188915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7944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44566"/>
            <a:ext cx="10515600" cy="4801330"/>
          </a:xfrm>
        </p:spPr>
        <p:txBody>
          <a:bodyPr>
            <a:normAutofit lnSpcReduction="10000"/>
          </a:bodyPr>
          <a:lstStyle/>
          <a:p>
            <a:r>
              <a:rPr lang="zh-CN" altLang="en-US" dirty="0" smtClean="0"/>
              <a:t>提供了对</a:t>
            </a:r>
            <a:r>
              <a:rPr lang="zh-CN" altLang="en-US" b="1" dirty="0" smtClean="0"/>
              <a:t>训练中的模型进行近实时的</a:t>
            </a:r>
            <a:r>
              <a:rPr lang="en-US" altLang="zh-CN" b="1" dirty="0" smtClean="0"/>
              <a:t>debug</a:t>
            </a:r>
            <a:r>
              <a:rPr lang="zh-CN" altLang="en-US" b="1" dirty="0" smtClean="0"/>
              <a:t>功能</a:t>
            </a:r>
            <a:r>
              <a:rPr lang="zh-CN" altLang="en-US" dirty="0" smtClean="0"/>
              <a:t>。</a:t>
            </a:r>
            <a:endParaRPr lang="en-US" altLang="zh-CN" dirty="0" smtClean="0"/>
          </a:p>
          <a:p>
            <a:r>
              <a:rPr lang="zh-CN" altLang="en-US" b="1" dirty="0" smtClean="0"/>
              <a:t>使用</a:t>
            </a:r>
            <a:r>
              <a:rPr lang="en-US" altLang="zh-CN" b="1" dirty="0" smtClean="0"/>
              <a:t>Neo</a:t>
            </a:r>
            <a:r>
              <a:rPr lang="zh-CN" altLang="en-US" b="1" dirty="0" smtClean="0"/>
              <a:t>来对模型进行优化从而加速预测速度</a:t>
            </a:r>
            <a:r>
              <a:rPr lang="zh-CN" altLang="en-US" dirty="0" smtClean="0"/>
              <a:t>：</a:t>
            </a:r>
            <a:endParaRPr lang="en-US" altLang="zh-CN" dirty="0" smtClean="0"/>
          </a:p>
          <a:p>
            <a:r>
              <a:rPr lang="zh-CN" altLang="en-US" dirty="0" smtClean="0"/>
              <a:t>根据业务场景可方便的选择离线预测还是在线预测。</a:t>
            </a:r>
            <a:endParaRPr lang="en-US" altLang="zh-CN" dirty="0" smtClean="0"/>
          </a:p>
          <a:p>
            <a:r>
              <a:rPr lang="zh-CN" altLang="en-US" dirty="0"/>
              <a:t>提</a:t>
            </a:r>
            <a:r>
              <a:rPr lang="zh-CN" altLang="en-US" dirty="0" smtClean="0"/>
              <a:t>供</a:t>
            </a:r>
            <a:r>
              <a:rPr lang="zh-CN" altLang="en-US" b="1" dirty="0" smtClean="0"/>
              <a:t>对在线部署模型的监控，快速发现数据是否发生漂移并报警</a:t>
            </a:r>
            <a:r>
              <a:rPr lang="zh-CN" altLang="en-US" dirty="0" smtClean="0"/>
              <a:t>。</a:t>
            </a:r>
            <a:endParaRPr lang="en-US" altLang="zh-CN" dirty="0" smtClean="0"/>
          </a:p>
          <a:p>
            <a:r>
              <a:rPr lang="zh-CN" altLang="en-US" dirty="0"/>
              <a:t>提</a:t>
            </a:r>
            <a:r>
              <a:rPr lang="zh-CN" altLang="en-US" dirty="0" smtClean="0"/>
              <a:t>供对</a:t>
            </a:r>
            <a:r>
              <a:rPr lang="zh-CN" altLang="en-US" b="1" dirty="0" smtClean="0"/>
              <a:t>在线模型的自动伸缩以及</a:t>
            </a:r>
            <a:r>
              <a:rPr lang="en-US" altLang="zh-CN" b="1" dirty="0" smtClean="0"/>
              <a:t>A/B test</a:t>
            </a:r>
            <a:r>
              <a:rPr lang="zh-CN" altLang="en-US" dirty="0" smtClean="0"/>
              <a:t>。</a:t>
            </a:r>
            <a:endParaRPr lang="en-US" altLang="zh-CN" dirty="0" smtClean="0"/>
          </a:p>
          <a:p>
            <a:r>
              <a:rPr lang="zh-CN" altLang="en-US" dirty="0"/>
              <a:t>提</a:t>
            </a:r>
            <a:r>
              <a:rPr lang="zh-CN" altLang="en-US" dirty="0" smtClean="0"/>
              <a:t>供了</a:t>
            </a:r>
            <a:r>
              <a:rPr lang="zh-CN" altLang="en-US" b="1" dirty="0" smtClean="0"/>
              <a:t>节省成本的多个模型部署在一个</a:t>
            </a:r>
            <a:r>
              <a:rPr lang="en-US" altLang="zh-CN" b="1" dirty="0" smtClean="0"/>
              <a:t>endpoint</a:t>
            </a:r>
            <a:r>
              <a:rPr lang="zh-CN" altLang="en-US" b="1" dirty="0" smtClean="0"/>
              <a:t>的功能</a:t>
            </a:r>
            <a:r>
              <a:rPr lang="zh-CN" altLang="en-US" dirty="0" smtClean="0"/>
              <a:t>。</a:t>
            </a:r>
            <a:endParaRPr lang="en-US" altLang="zh-CN" dirty="0" smtClean="0"/>
          </a:p>
          <a:p>
            <a:r>
              <a:rPr lang="zh-CN" altLang="en-US" dirty="0" smtClean="0"/>
              <a:t>提供了强化学习</a:t>
            </a:r>
            <a:r>
              <a:rPr lang="en-US" altLang="zh-CN" dirty="0" smtClean="0"/>
              <a:t>RL</a:t>
            </a:r>
            <a:r>
              <a:rPr lang="zh-CN" altLang="en-US" dirty="0" smtClean="0"/>
              <a:t>的常用环境以及流行的</a:t>
            </a:r>
            <a:r>
              <a:rPr lang="en-US" altLang="zh-CN" dirty="0" smtClean="0"/>
              <a:t>RL</a:t>
            </a:r>
            <a:r>
              <a:rPr lang="zh-CN" altLang="en-US" dirty="0" smtClean="0"/>
              <a:t>的模型。</a:t>
            </a:r>
            <a:endParaRPr lang="en-US" altLang="zh-CN" dirty="0" smtClean="0"/>
          </a:p>
          <a:p>
            <a:r>
              <a:rPr lang="zh-CN" altLang="en-US" b="1" dirty="0"/>
              <a:t>在</a:t>
            </a:r>
            <a:r>
              <a:rPr lang="en-US" altLang="zh-CN" b="1" dirty="0" err="1"/>
              <a:t>SageMaker</a:t>
            </a:r>
            <a:r>
              <a:rPr lang="zh-CN" altLang="en-US" b="1" dirty="0"/>
              <a:t>的</a:t>
            </a:r>
            <a:r>
              <a:rPr lang="en-US" altLang="zh-CN" b="1" dirty="0"/>
              <a:t>Marketplace</a:t>
            </a:r>
            <a:r>
              <a:rPr lang="zh-CN" altLang="en-US" b="1" dirty="0"/>
              <a:t>进行算法</a:t>
            </a:r>
            <a:r>
              <a:rPr lang="en-US" altLang="zh-CN" b="1" dirty="0"/>
              <a:t>/</a:t>
            </a:r>
            <a:r>
              <a:rPr lang="zh-CN" altLang="en-US" b="1" dirty="0"/>
              <a:t>模型和预训练模型的买卖</a:t>
            </a:r>
            <a:r>
              <a:rPr lang="zh-CN" altLang="en-US" dirty="0"/>
              <a:t>。</a:t>
            </a:r>
            <a:endParaRPr lang="en-US" altLang="zh-CN" dirty="0"/>
          </a:p>
          <a:p>
            <a:r>
              <a:rPr lang="zh-CN" altLang="en-US" b="1" dirty="0" smtClean="0"/>
              <a:t>与</a:t>
            </a:r>
            <a:r>
              <a:rPr lang="en-US" altLang="zh-CN" b="1" dirty="0" smtClean="0"/>
              <a:t>AWS</a:t>
            </a:r>
            <a:r>
              <a:rPr lang="zh-CN" altLang="en-US" b="1" dirty="0" smtClean="0"/>
              <a:t>其他服务的紧密集成</a:t>
            </a:r>
            <a:r>
              <a:rPr lang="zh-CN" altLang="en-US" dirty="0" smtClean="0"/>
              <a:t>：</a:t>
            </a:r>
            <a:endParaRPr lang="en-US" altLang="zh-CN" dirty="0" smtClean="0"/>
          </a:p>
          <a:p>
            <a:pPr lvl="1"/>
            <a:r>
              <a:rPr lang="en-US" altLang="zh-CN" dirty="0" smtClean="0"/>
              <a:t>VPC</a:t>
            </a:r>
            <a:r>
              <a:rPr lang="zh-CN" altLang="en-US" dirty="0" smtClean="0"/>
              <a:t>，</a:t>
            </a:r>
            <a:r>
              <a:rPr lang="en-US" altLang="zh-CN" dirty="0" smtClean="0"/>
              <a:t>EKS</a:t>
            </a:r>
            <a:r>
              <a:rPr lang="zh-CN" altLang="en-US" dirty="0" smtClean="0"/>
              <a:t>，</a:t>
            </a:r>
            <a:r>
              <a:rPr lang="en-US" dirty="0"/>
              <a:t> </a:t>
            </a:r>
            <a:r>
              <a:rPr lang="en-US" dirty="0" err="1"/>
              <a:t>Fargate</a:t>
            </a:r>
            <a:r>
              <a:rPr lang="en-US" dirty="0"/>
              <a:t> </a:t>
            </a:r>
            <a:r>
              <a:rPr lang="en-US" altLang="zh-CN" dirty="0"/>
              <a:t>for EKS </a:t>
            </a:r>
            <a:r>
              <a:rPr lang="zh-CN" altLang="en-US" dirty="0" smtClean="0"/>
              <a:t>，</a:t>
            </a:r>
            <a:r>
              <a:rPr lang="en-US" altLang="zh-CN" dirty="0" smtClean="0"/>
              <a:t>EMR</a:t>
            </a:r>
            <a:r>
              <a:rPr lang="zh-CN" altLang="en-US" dirty="0" smtClean="0"/>
              <a:t>，</a:t>
            </a:r>
            <a:r>
              <a:rPr lang="en-US" altLang="zh-CN" dirty="0" err="1" smtClean="0"/>
              <a:t>Cloudwatch</a:t>
            </a:r>
            <a:r>
              <a:rPr lang="zh-CN" altLang="en-US" dirty="0" smtClean="0"/>
              <a:t>等。</a:t>
            </a:r>
            <a:endParaRPr lang="en-US" altLang="zh-CN" dirty="0" smtClean="0"/>
          </a:p>
        </p:txBody>
      </p:sp>
    </p:spTree>
    <p:extLst>
      <p:ext uri="{BB962C8B-B14F-4D97-AF65-F5344CB8AC3E}">
        <p14:creationId xmlns:p14="http://schemas.microsoft.com/office/powerpoint/2010/main" val="38563153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9338"/>
          </a:xfrm>
        </p:spPr>
        <p:txBody>
          <a:bodyPr/>
          <a:lstStyle/>
          <a:p>
            <a:r>
              <a:rPr lang="en-US" altLang="zh-CN" dirty="0" err="1" smtClean="0"/>
              <a:t>SageMaker</a:t>
            </a:r>
            <a:r>
              <a:rPr lang="zh-CN" altLang="en-US" dirty="0" smtClean="0"/>
              <a:t>内建</a:t>
            </a:r>
            <a:r>
              <a:rPr lang="en-US" altLang="zh-CN" dirty="0" err="1" smtClean="0"/>
              <a:t>tensorflow</a:t>
            </a:r>
            <a:r>
              <a:rPr lang="zh-CN" altLang="en-US" dirty="0" smtClean="0"/>
              <a:t>训练小结：</a:t>
            </a:r>
            <a:endParaRPr lang="en-US" dirty="0"/>
          </a:p>
        </p:txBody>
      </p:sp>
      <p:sp>
        <p:nvSpPr>
          <p:cNvPr id="3" name="Content Placeholder 2"/>
          <p:cNvSpPr>
            <a:spLocks noGrp="1"/>
          </p:cNvSpPr>
          <p:nvPr>
            <p:ph idx="1"/>
          </p:nvPr>
        </p:nvSpPr>
        <p:spPr>
          <a:xfrm>
            <a:off x="838200" y="1600200"/>
            <a:ext cx="10515600" cy="4786313"/>
          </a:xfrm>
        </p:spPr>
        <p:txBody>
          <a:bodyPr>
            <a:normAutofit/>
          </a:bodyPr>
          <a:lstStyle/>
          <a:p>
            <a:r>
              <a:rPr lang="zh-CN" altLang="en-US" dirty="0" smtClean="0"/>
              <a:t>在</a:t>
            </a:r>
            <a:r>
              <a:rPr lang="en-US" dirty="0" err="1" smtClean="0"/>
              <a:t>Sagemaker</a:t>
            </a:r>
            <a:r>
              <a:rPr lang="zh-CN" altLang="en-US" dirty="0"/>
              <a:t>中</a:t>
            </a:r>
            <a:r>
              <a:rPr lang="zh-CN" altLang="en-US" dirty="0" smtClean="0"/>
              <a:t>进行训练的话，</a:t>
            </a:r>
            <a:r>
              <a:rPr lang="zh-CN" altLang="en-US" b="1" dirty="0" smtClean="0"/>
              <a:t>建议的训练尝试顺序</a:t>
            </a:r>
            <a:r>
              <a:rPr lang="zh-CN" altLang="en-US" dirty="0" smtClean="0"/>
              <a:t>：</a:t>
            </a:r>
            <a:endParaRPr lang="en-US" dirty="0" smtClean="0"/>
          </a:p>
          <a:p>
            <a:pPr lvl="1"/>
            <a:r>
              <a:rPr lang="zh-CN" altLang="en-US" dirty="0" smtClean="0"/>
              <a:t>先单机多</a:t>
            </a:r>
            <a:r>
              <a:rPr lang="en-US" dirty="0" smtClean="0"/>
              <a:t>CPU</a:t>
            </a:r>
            <a:r>
              <a:rPr lang="zh-CN" altLang="en-US" dirty="0" smtClean="0"/>
              <a:t>或者单机单</a:t>
            </a:r>
            <a:r>
              <a:rPr lang="en-US" dirty="0" smtClean="0"/>
              <a:t>GPU</a:t>
            </a:r>
            <a:r>
              <a:rPr lang="zh-CN" altLang="en-US" dirty="0" smtClean="0"/>
              <a:t>来训练，如果</a:t>
            </a:r>
            <a:r>
              <a:rPr lang="en-US" dirty="0" smtClean="0"/>
              <a:t>CPU</a:t>
            </a:r>
            <a:r>
              <a:rPr lang="zh-CN" altLang="en-US" dirty="0" smtClean="0"/>
              <a:t>或者</a:t>
            </a:r>
            <a:r>
              <a:rPr lang="en-US" dirty="0" smtClean="0"/>
              <a:t>GPU</a:t>
            </a:r>
            <a:r>
              <a:rPr lang="zh-CN" altLang="en-US" dirty="0" smtClean="0"/>
              <a:t>卡的使用率很高比如快到</a:t>
            </a:r>
            <a:r>
              <a:rPr lang="en-US" dirty="0" smtClean="0"/>
              <a:t>90%</a:t>
            </a:r>
            <a:r>
              <a:rPr lang="zh-CN" altLang="en-US" dirty="0" smtClean="0"/>
              <a:t>，尝试下一步。</a:t>
            </a:r>
            <a:endParaRPr lang="en-US" dirty="0" smtClean="0"/>
          </a:p>
          <a:p>
            <a:pPr lvl="1"/>
            <a:r>
              <a:rPr lang="zh-CN" altLang="en-US" dirty="0" smtClean="0"/>
              <a:t>单机更多的</a:t>
            </a:r>
            <a:r>
              <a:rPr lang="en-US" dirty="0" smtClean="0"/>
              <a:t>CPU</a:t>
            </a:r>
            <a:r>
              <a:rPr lang="zh-CN" altLang="en-US" dirty="0" smtClean="0"/>
              <a:t>或者单机更多的</a:t>
            </a:r>
            <a:r>
              <a:rPr lang="en-US" dirty="0" smtClean="0"/>
              <a:t>GPU</a:t>
            </a:r>
            <a:r>
              <a:rPr lang="zh-CN" altLang="en-US" dirty="0" smtClean="0"/>
              <a:t>卡（当前</a:t>
            </a:r>
            <a:r>
              <a:rPr lang="en-US" dirty="0" smtClean="0"/>
              <a:t>AWS</a:t>
            </a:r>
            <a:r>
              <a:rPr lang="zh-CN" altLang="en-US" dirty="0" smtClean="0"/>
              <a:t>的</a:t>
            </a:r>
            <a:r>
              <a:rPr lang="en-US" dirty="0" smtClean="0"/>
              <a:t>GPU</a:t>
            </a:r>
            <a:r>
              <a:rPr lang="zh-CN" altLang="en-US" dirty="0" smtClean="0"/>
              <a:t>实例最多是</a:t>
            </a:r>
            <a:r>
              <a:rPr lang="en-US" dirty="0" smtClean="0"/>
              <a:t>8</a:t>
            </a:r>
            <a:r>
              <a:rPr lang="zh-CN" altLang="en-US" dirty="0" smtClean="0"/>
              <a:t>卡）来训练，继续观察</a:t>
            </a:r>
            <a:r>
              <a:rPr lang="en-US" dirty="0" smtClean="0"/>
              <a:t>CPU</a:t>
            </a:r>
            <a:r>
              <a:rPr lang="zh-CN" altLang="en-US" dirty="0" smtClean="0"/>
              <a:t>和</a:t>
            </a:r>
            <a:r>
              <a:rPr lang="en-US" dirty="0" smtClean="0"/>
              <a:t>GPU</a:t>
            </a:r>
            <a:r>
              <a:rPr lang="zh-CN" altLang="en-US" dirty="0" smtClean="0"/>
              <a:t>卡的使用率是否很高比如达到单机最大的</a:t>
            </a:r>
            <a:r>
              <a:rPr lang="en-US" dirty="0" smtClean="0"/>
              <a:t>CPU</a:t>
            </a:r>
            <a:r>
              <a:rPr lang="zh-CN" altLang="en-US" dirty="0" smtClean="0"/>
              <a:t>数量或者单机最大的</a:t>
            </a:r>
            <a:r>
              <a:rPr lang="en-US" dirty="0" smtClean="0"/>
              <a:t>GPU</a:t>
            </a:r>
            <a:r>
              <a:rPr lang="zh-CN" altLang="en-US" dirty="0" smtClean="0"/>
              <a:t>卡数量，如果是尝试下一步。</a:t>
            </a:r>
            <a:endParaRPr lang="en-US" dirty="0" smtClean="0"/>
          </a:p>
          <a:p>
            <a:pPr lvl="1"/>
            <a:r>
              <a:rPr lang="zh-CN" altLang="en-US" dirty="0" smtClean="0"/>
              <a:t>多机多</a:t>
            </a:r>
            <a:r>
              <a:rPr lang="en-US" altLang="zh-CN" dirty="0" smtClean="0"/>
              <a:t>CPU</a:t>
            </a:r>
            <a:r>
              <a:rPr lang="zh-CN" altLang="en-US" dirty="0" smtClean="0"/>
              <a:t>或者多机多</a:t>
            </a:r>
            <a:r>
              <a:rPr lang="en-US" altLang="zh-CN" dirty="0" smtClean="0"/>
              <a:t>GPU</a:t>
            </a:r>
            <a:r>
              <a:rPr lang="zh-CN" altLang="en-US" dirty="0" smtClean="0"/>
              <a:t>卡的分布式训练：</a:t>
            </a:r>
            <a:endParaRPr lang="en-US" dirty="0" smtClean="0"/>
          </a:p>
          <a:p>
            <a:pPr lvl="2"/>
            <a:r>
              <a:rPr lang="zh-CN" altLang="en-US" dirty="0" smtClean="0"/>
              <a:t>不管使用</a:t>
            </a:r>
            <a:r>
              <a:rPr lang="en-US" altLang="zh-CN" dirty="0" smtClean="0"/>
              <a:t>PS</a:t>
            </a:r>
            <a:r>
              <a:rPr lang="zh-CN" altLang="en-US" dirty="0" smtClean="0"/>
              <a:t>还是</a:t>
            </a:r>
            <a:r>
              <a:rPr lang="en-US" altLang="zh-CN" dirty="0" err="1" smtClean="0"/>
              <a:t>horovod</a:t>
            </a:r>
            <a:r>
              <a:rPr lang="zh-CN" altLang="en-US" dirty="0" smtClean="0"/>
              <a:t>方式，都需要修改一些代码，而且对于</a:t>
            </a:r>
            <a:r>
              <a:rPr lang="en-US" dirty="0" err="1" smtClean="0"/>
              <a:t>tensorflow</a:t>
            </a:r>
            <a:r>
              <a:rPr lang="zh-CN" altLang="en-US" dirty="0" smtClean="0"/>
              <a:t>三种不同的</a:t>
            </a:r>
            <a:r>
              <a:rPr lang="en-US" dirty="0" smtClean="0"/>
              <a:t>API</a:t>
            </a:r>
            <a:r>
              <a:rPr lang="zh-CN" altLang="en-US" dirty="0" smtClean="0"/>
              <a:t>（</a:t>
            </a:r>
            <a:r>
              <a:rPr lang="en-US" dirty="0" smtClean="0"/>
              <a:t>custom loop train</a:t>
            </a:r>
            <a:r>
              <a:rPr lang="zh-CN" altLang="en-US" dirty="0" smtClean="0"/>
              <a:t>，</a:t>
            </a:r>
            <a:r>
              <a:rPr lang="en-US" altLang="zh-CN" dirty="0" err="1" smtClean="0"/>
              <a:t>tf.</a:t>
            </a:r>
            <a:r>
              <a:rPr lang="en-US" dirty="0" err="1" smtClean="0"/>
              <a:t>estimator</a:t>
            </a:r>
            <a:r>
              <a:rPr lang="zh-CN" altLang="en-US" dirty="0" smtClean="0"/>
              <a:t>，</a:t>
            </a:r>
            <a:r>
              <a:rPr lang="en-US" dirty="0" smtClean="0"/>
              <a:t> </a:t>
            </a:r>
            <a:r>
              <a:rPr lang="en-US" dirty="0" err="1" smtClean="0"/>
              <a:t>tf.keras</a:t>
            </a:r>
            <a:r>
              <a:rPr lang="zh-CN" altLang="en-US" dirty="0" smtClean="0"/>
              <a:t>）修改的方法都不太一样，根据实际情况来进行选择使用哪一种。</a:t>
            </a:r>
            <a:endParaRPr lang="en-US" dirty="0" smtClean="0"/>
          </a:p>
          <a:p>
            <a:pPr lvl="2"/>
            <a:r>
              <a:rPr lang="en-US" altLang="zh-CN" b="1" dirty="0" smtClean="0"/>
              <a:t>PS</a:t>
            </a:r>
            <a:r>
              <a:rPr lang="zh-CN" altLang="en-US" b="1" dirty="0" smtClean="0"/>
              <a:t>和</a:t>
            </a:r>
            <a:r>
              <a:rPr lang="en-US" altLang="zh-CN" b="1" dirty="0" err="1" smtClean="0"/>
              <a:t>horovod</a:t>
            </a:r>
            <a:r>
              <a:rPr lang="zh-CN" altLang="en-US" b="1" dirty="0"/>
              <a:t>哪种</a:t>
            </a:r>
            <a:r>
              <a:rPr lang="zh-CN" altLang="en-US" b="1" dirty="0" smtClean="0"/>
              <a:t>训练速度一定快呢？不一定，所以有时间和成本的话，都可以尝试一下。</a:t>
            </a:r>
            <a:endParaRPr lang="en-US" b="1" dirty="0" smtClean="0"/>
          </a:p>
          <a:p>
            <a:pPr lvl="2"/>
            <a:endParaRPr lang="en-US" dirty="0"/>
          </a:p>
        </p:txBody>
      </p:sp>
    </p:spTree>
    <p:extLst>
      <p:ext uri="{BB962C8B-B14F-4D97-AF65-F5344CB8AC3E}">
        <p14:creationId xmlns:p14="http://schemas.microsoft.com/office/powerpoint/2010/main" val="19425775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4"/>
            <a:ext cx="10515600" cy="4532313"/>
          </a:xfrm>
        </p:spPr>
        <p:txBody>
          <a:bodyPr>
            <a:normAutofit/>
          </a:bodyPr>
          <a:lstStyle/>
          <a:p>
            <a:r>
              <a:rPr lang="zh-CN" altLang="en-US" dirty="0" smtClean="0"/>
              <a:t>简单说就是：</a:t>
            </a:r>
            <a:endParaRPr lang="en-US" altLang="zh-CN" dirty="0" smtClean="0"/>
          </a:p>
          <a:p>
            <a:pPr lvl="1"/>
            <a:r>
              <a:rPr lang="zh-CN" altLang="en-US" b="1" dirty="0" smtClean="0"/>
              <a:t>先</a:t>
            </a:r>
            <a:r>
              <a:rPr lang="en-US" b="1" dirty="0" smtClean="0"/>
              <a:t>scaling up</a:t>
            </a:r>
            <a:r>
              <a:rPr lang="zh-CN" altLang="en-US" b="1" dirty="0" smtClean="0"/>
              <a:t>再</a:t>
            </a:r>
            <a:r>
              <a:rPr lang="en-US" b="1" dirty="0" smtClean="0"/>
              <a:t>scaling out</a:t>
            </a:r>
            <a:r>
              <a:rPr lang="zh-CN" altLang="en-US" b="1" dirty="0" smtClean="0"/>
              <a:t>；</a:t>
            </a:r>
            <a:endParaRPr lang="en-US" altLang="zh-CN" b="1" dirty="0" smtClean="0"/>
          </a:p>
          <a:p>
            <a:pPr lvl="1"/>
            <a:r>
              <a:rPr lang="en-US" b="1" dirty="0" smtClean="0"/>
              <a:t>scaling</a:t>
            </a:r>
            <a:r>
              <a:rPr lang="zh-CN" altLang="en-US" b="1" dirty="0" smtClean="0"/>
              <a:t>之前查看</a:t>
            </a:r>
            <a:r>
              <a:rPr lang="en-US" b="1" dirty="0" smtClean="0"/>
              <a:t>GPU</a:t>
            </a:r>
            <a:r>
              <a:rPr lang="zh-CN" altLang="en-US" b="1" dirty="0" smtClean="0"/>
              <a:t>或者</a:t>
            </a:r>
            <a:r>
              <a:rPr lang="en-US" b="1" dirty="0" smtClean="0"/>
              <a:t>CPU</a:t>
            </a:r>
            <a:r>
              <a:rPr lang="zh-CN" altLang="en-US" b="1" dirty="0" smtClean="0"/>
              <a:t>的使用率，先优化数据预处理</a:t>
            </a:r>
            <a:r>
              <a:rPr lang="en-US" b="1" dirty="0" smtClean="0"/>
              <a:t>pipeline</a:t>
            </a:r>
            <a:r>
              <a:rPr lang="zh-CN" altLang="en-US" b="1" dirty="0" smtClean="0"/>
              <a:t>，让单机的</a:t>
            </a:r>
            <a:r>
              <a:rPr lang="en-US" b="1" dirty="0" smtClean="0"/>
              <a:t>CPU</a:t>
            </a:r>
            <a:r>
              <a:rPr lang="zh-CN" altLang="en-US" b="1" dirty="0" smtClean="0"/>
              <a:t>和</a:t>
            </a:r>
            <a:r>
              <a:rPr lang="en-US" b="1" dirty="0" smtClean="0"/>
              <a:t>GPU</a:t>
            </a:r>
            <a:r>
              <a:rPr lang="zh-CN" altLang="en-US" b="1" dirty="0" smtClean="0"/>
              <a:t>处理能在时间上</a:t>
            </a:r>
            <a:r>
              <a:rPr lang="en-US" b="1" dirty="0" smtClean="0"/>
              <a:t>overlap</a:t>
            </a:r>
            <a:r>
              <a:rPr lang="zh-CN" altLang="en-US" b="1" dirty="0" smtClean="0"/>
              <a:t>从而真正并行算力；</a:t>
            </a:r>
            <a:endParaRPr lang="en-US" altLang="zh-CN" b="1" dirty="0" smtClean="0"/>
          </a:p>
          <a:p>
            <a:pPr lvl="1"/>
            <a:endParaRPr lang="en-US" altLang="zh-CN" b="1" dirty="0"/>
          </a:p>
          <a:p>
            <a:pPr lvl="1"/>
            <a:endParaRPr lang="en-US" altLang="zh-CN" b="1" dirty="0" smtClean="0"/>
          </a:p>
          <a:p>
            <a:pPr lvl="1"/>
            <a:endParaRPr lang="en-US" altLang="zh-CN" b="1" dirty="0"/>
          </a:p>
          <a:p>
            <a:pPr lvl="1"/>
            <a:endParaRPr lang="en-US" altLang="zh-CN" b="1" dirty="0" smtClean="0"/>
          </a:p>
          <a:p>
            <a:pPr lvl="1"/>
            <a:endParaRPr lang="en-US" altLang="zh-CN" b="1" dirty="0" smtClean="0"/>
          </a:p>
          <a:p>
            <a:pPr lvl="1"/>
            <a:endParaRPr lang="en-US" altLang="zh-CN" b="1" dirty="0"/>
          </a:p>
          <a:p>
            <a:pPr lvl="1"/>
            <a:r>
              <a:rPr lang="zh-CN" altLang="en-US" b="1" dirty="0" smtClean="0"/>
              <a:t>如果在优化之后</a:t>
            </a:r>
            <a:r>
              <a:rPr lang="en-US" b="1" dirty="0" smtClean="0"/>
              <a:t>GPU</a:t>
            </a:r>
            <a:r>
              <a:rPr lang="zh-CN" altLang="en-US" b="1" dirty="0" smtClean="0"/>
              <a:t>利用率实在不怎么高，考虑尝试使用</a:t>
            </a:r>
            <a:r>
              <a:rPr lang="en-US" b="1" dirty="0" smtClean="0"/>
              <a:t>CPU</a:t>
            </a:r>
            <a:r>
              <a:rPr lang="zh-CN" altLang="en-US" b="1" dirty="0" smtClean="0"/>
              <a:t>训练。</a:t>
            </a:r>
            <a:endParaRPr lang="en-US" altLang="zh-CN" b="1" dirty="0" smtClean="0"/>
          </a:p>
          <a:p>
            <a:pPr lvl="1"/>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793" y="3470175"/>
            <a:ext cx="7334251" cy="2047875"/>
          </a:xfrm>
          <a:prstGeom prst="rect">
            <a:avLst/>
          </a:prstGeom>
        </p:spPr>
      </p:pic>
    </p:spTree>
    <p:extLst>
      <p:ext uri="{BB962C8B-B14F-4D97-AF65-F5344CB8AC3E}">
        <p14:creationId xmlns:p14="http://schemas.microsoft.com/office/powerpoint/2010/main" val="42909659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31314"/>
          </a:xfrm>
        </p:spPr>
        <p:txBody>
          <a:bodyPr/>
          <a:lstStyle/>
          <a:p>
            <a:r>
              <a:rPr lang="en-US" altLang="zh-CN" dirty="0" err="1" smtClean="0"/>
              <a:t>Sagemaker</a:t>
            </a:r>
            <a:r>
              <a:rPr lang="zh-CN" altLang="en-US" dirty="0" smtClean="0"/>
              <a:t>的</a:t>
            </a:r>
            <a:r>
              <a:rPr lang="en-US" altLang="zh-CN" dirty="0" smtClean="0"/>
              <a:t>spot + checkpoint</a:t>
            </a:r>
            <a:endParaRPr lang="en-US" dirty="0"/>
          </a:p>
        </p:txBody>
      </p:sp>
      <p:sp>
        <p:nvSpPr>
          <p:cNvPr id="3" name="Content Placeholder 2"/>
          <p:cNvSpPr>
            <a:spLocks noGrp="1"/>
          </p:cNvSpPr>
          <p:nvPr>
            <p:ph idx="1"/>
          </p:nvPr>
        </p:nvSpPr>
        <p:spPr>
          <a:xfrm>
            <a:off x="838200" y="1996439"/>
            <a:ext cx="10515600" cy="4562015"/>
          </a:xfrm>
        </p:spPr>
        <p:txBody>
          <a:bodyPr>
            <a:normAutofit/>
          </a:bodyPr>
          <a:lstStyle/>
          <a:p>
            <a:r>
              <a:rPr lang="zh-CN" altLang="en-US" b="1" dirty="0" smtClean="0"/>
              <a:t>支</a:t>
            </a:r>
            <a:r>
              <a:rPr lang="zh-CN" altLang="en-US" b="1" dirty="0"/>
              <a:t>持使</a:t>
            </a:r>
            <a:r>
              <a:rPr lang="zh-CN" altLang="en-US" b="1" dirty="0" smtClean="0"/>
              <a:t>用</a:t>
            </a:r>
            <a:r>
              <a:rPr lang="en-US" altLang="zh-CN" b="1" dirty="0" smtClean="0"/>
              <a:t>spot</a:t>
            </a:r>
            <a:r>
              <a:rPr lang="zh-CN" altLang="en-US" b="1" dirty="0" smtClean="0"/>
              <a:t>竞</a:t>
            </a:r>
            <a:r>
              <a:rPr lang="zh-CN" altLang="en-US" b="1" dirty="0"/>
              <a:t>价实例进行训</a:t>
            </a:r>
            <a:r>
              <a:rPr lang="zh-CN" altLang="en-US" b="1" dirty="0" smtClean="0"/>
              <a:t>练</a:t>
            </a:r>
            <a:r>
              <a:rPr lang="zh-CN" altLang="en-US" dirty="0" smtClean="0"/>
              <a:t>：</a:t>
            </a:r>
            <a:endParaRPr lang="en-US" altLang="zh-CN" dirty="0" smtClean="0"/>
          </a:p>
          <a:p>
            <a:pPr lvl="1"/>
            <a:r>
              <a:rPr lang="zh-CN" altLang="en-US" dirty="0" smtClean="0"/>
              <a:t>还可以指</a:t>
            </a:r>
            <a:r>
              <a:rPr lang="zh-CN" altLang="en-US" dirty="0"/>
              <a:t>定等待满足所有需要数量和类型的竞价实例的最大时间</a:t>
            </a:r>
            <a:r>
              <a:rPr lang="zh-CN" altLang="en-US" dirty="0" smtClean="0"/>
              <a:t>。</a:t>
            </a:r>
            <a:endParaRPr lang="en-US" altLang="zh-CN" dirty="0" smtClean="0"/>
          </a:p>
          <a:p>
            <a:r>
              <a:rPr lang="en-US" dirty="0" err="1" smtClean="0"/>
              <a:t>S</a:t>
            </a:r>
            <a:r>
              <a:rPr lang="en-US" altLang="zh-CN" dirty="0" err="1" smtClean="0"/>
              <a:t>agemaker</a:t>
            </a:r>
            <a:r>
              <a:rPr lang="zh-CN" altLang="en-US" dirty="0" smtClean="0"/>
              <a:t>的</a:t>
            </a:r>
            <a:r>
              <a:rPr lang="zh-CN" altLang="en-US" dirty="0"/>
              <a:t>竞价实例可能被抢占从而使训练任务中断，在不超过</a:t>
            </a:r>
            <a:r>
              <a:rPr lang="en-US" b="1" dirty="0" err="1"/>
              <a:t>train_max_wait</a:t>
            </a:r>
            <a:r>
              <a:rPr lang="zh-CN" altLang="en-US" b="1" dirty="0"/>
              <a:t>最大等待时间且</a:t>
            </a:r>
            <a:r>
              <a:rPr lang="zh-CN" altLang="en-US" dirty="0"/>
              <a:t>当需要的所有竞价实例的数量和类型再次满足时</a:t>
            </a:r>
            <a:r>
              <a:rPr lang="zh-CN" altLang="en-US" dirty="0" smtClean="0"/>
              <a:t>，</a:t>
            </a:r>
            <a:r>
              <a:rPr lang="en-US" altLang="zh-CN" dirty="0" err="1" smtClean="0"/>
              <a:t>Sagemaker</a:t>
            </a:r>
            <a:r>
              <a:rPr lang="zh-CN" altLang="en-US" dirty="0" smtClean="0"/>
              <a:t>会自动重新开始训练。</a:t>
            </a:r>
            <a:endParaRPr lang="en-US" altLang="zh-CN" dirty="0" smtClean="0"/>
          </a:p>
          <a:p>
            <a:pPr lvl="1"/>
            <a:r>
              <a:rPr lang="zh-CN" altLang="en-US" b="1" dirty="0"/>
              <a:t>不</a:t>
            </a:r>
            <a:r>
              <a:rPr lang="zh-CN" altLang="en-US" b="1" dirty="0" smtClean="0"/>
              <a:t>管是否是</a:t>
            </a:r>
            <a:r>
              <a:rPr lang="en-US" altLang="zh-CN" b="1" dirty="0" smtClean="0"/>
              <a:t>spot</a:t>
            </a:r>
            <a:r>
              <a:rPr lang="zh-CN" altLang="en-US" b="1" dirty="0" smtClean="0"/>
              <a:t>实例，如果已经开始训练，并且在这个过程中发生程序</a:t>
            </a:r>
            <a:r>
              <a:rPr lang="en-US" altLang="zh-CN" b="1" dirty="0" smtClean="0"/>
              <a:t>crash</a:t>
            </a:r>
            <a:r>
              <a:rPr lang="zh-CN" altLang="en-US" b="1" dirty="0" smtClean="0"/>
              <a:t>或者训练实例本身不健康，</a:t>
            </a:r>
            <a:r>
              <a:rPr lang="en-US" altLang="zh-CN" b="1" dirty="0" err="1" smtClean="0"/>
              <a:t>SageMaker</a:t>
            </a:r>
            <a:r>
              <a:rPr lang="zh-CN" altLang="en-US" b="1" dirty="0" smtClean="0"/>
              <a:t>不会重新开始训练过程</a:t>
            </a:r>
            <a:r>
              <a:rPr lang="zh-CN" altLang="en-US" dirty="0" smtClean="0"/>
              <a:t>。</a:t>
            </a:r>
            <a:endParaRPr lang="en-US" altLang="zh-CN" dirty="0" smtClean="0"/>
          </a:p>
          <a:p>
            <a:r>
              <a:rPr lang="zh-CN" altLang="en-US" dirty="0" smtClean="0"/>
              <a:t>同时利</a:t>
            </a:r>
            <a:r>
              <a:rPr lang="zh-CN" altLang="en-US" dirty="0"/>
              <a:t>用</a:t>
            </a:r>
            <a:r>
              <a:rPr lang="en-US" dirty="0" err="1" smtClean="0"/>
              <a:t>S</a:t>
            </a:r>
            <a:r>
              <a:rPr lang="en-US" altLang="zh-CN" dirty="0" err="1" smtClean="0"/>
              <a:t>agemaker</a:t>
            </a:r>
            <a:r>
              <a:rPr lang="zh-CN" altLang="en-US" dirty="0" smtClean="0"/>
              <a:t>的</a:t>
            </a:r>
            <a:r>
              <a:rPr lang="en-US" dirty="0"/>
              <a:t>checkpoint</a:t>
            </a:r>
            <a:r>
              <a:rPr lang="zh-CN" altLang="en-US" dirty="0"/>
              <a:t>特</a:t>
            </a:r>
            <a:r>
              <a:rPr lang="zh-CN" altLang="en-US" dirty="0" smtClean="0"/>
              <a:t>性</a:t>
            </a:r>
            <a:r>
              <a:rPr lang="zh-CN" altLang="en-US" dirty="0"/>
              <a:t>修</a:t>
            </a:r>
            <a:r>
              <a:rPr lang="zh-CN" altLang="en-US" dirty="0" smtClean="0"/>
              <a:t>改你的代码则不</a:t>
            </a:r>
            <a:r>
              <a:rPr lang="zh-CN" altLang="en-US" dirty="0"/>
              <a:t>需要从头开始训练，而是从离中断任务最近的那个</a:t>
            </a:r>
            <a:r>
              <a:rPr lang="en-US" dirty="0"/>
              <a:t>checkpoint</a:t>
            </a:r>
            <a:r>
              <a:rPr lang="zh-CN" altLang="en-US" dirty="0"/>
              <a:t>开始训</a:t>
            </a:r>
            <a:r>
              <a:rPr lang="zh-CN" altLang="en-US" dirty="0" smtClean="0"/>
              <a:t>练，</a:t>
            </a:r>
            <a:r>
              <a:rPr lang="zh-CN" altLang="en-US" dirty="0"/>
              <a:t>从而</a:t>
            </a:r>
            <a:r>
              <a:rPr lang="zh-CN" altLang="en-US" b="1" dirty="0"/>
              <a:t>在节省成本的同时节省训练时间</a:t>
            </a:r>
            <a:r>
              <a:rPr lang="zh-CN" altLang="en-US" dirty="0" smtClean="0"/>
              <a:t>。</a:t>
            </a:r>
            <a:endParaRPr lang="en-US" altLang="zh-CN" dirty="0" smtClean="0"/>
          </a:p>
          <a:p>
            <a:pPr lvl="1"/>
            <a:r>
              <a:rPr lang="zh-CN" altLang="en-US" dirty="0"/>
              <a:t>参</a:t>
            </a:r>
            <a:r>
              <a:rPr lang="zh-CN" altLang="en-US" dirty="0" smtClean="0"/>
              <a:t>数：</a:t>
            </a:r>
            <a:r>
              <a:rPr lang="en-US" dirty="0" err="1" smtClean="0"/>
              <a:t>checkpoint_local_path</a:t>
            </a:r>
            <a:r>
              <a:rPr lang="zh-CN" altLang="en-US" dirty="0" smtClean="0"/>
              <a:t>和</a:t>
            </a:r>
            <a:r>
              <a:rPr lang="en-US" dirty="0"/>
              <a:t>checkpoint_s3_uri</a:t>
            </a:r>
          </a:p>
        </p:txBody>
      </p:sp>
    </p:spTree>
    <p:extLst>
      <p:ext uri="{BB962C8B-B14F-4D97-AF65-F5344CB8AC3E}">
        <p14:creationId xmlns:p14="http://schemas.microsoft.com/office/powerpoint/2010/main" val="16726989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en-US" altLang="zh-CN" dirty="0" err="1" smtClean="0"/>
              <a:t>Sagemaker</a:t>
            </a:r>
            <a:r>
              <a:rPr lang="en-US" altLang="zh-CN" dirty="0" smtClean="0"/>
              <a:t> spot</a:t>
            </a:r>
            <a:r>
              <a:rPr lang="zh-CN" altLang="en-US" dirty="0" smtClean="0"/>
              <a:t>实例训练中断如何查看？</a:t>
            </a:r>
            <a:endParaRPr lang="en-US" altLang="zh-CN" dirty="0" smtClean="0"/>
          </a:p>
          <a:p>
            <a:pPr lvl="1"/>
            <a:r>
              <a:rPr lang="zh-CN" altLang="en-US" dirty="0" smtClean="0"/>
              <a:t>在</a:t>
            </a:r>
            <a:r>
              <a:rPr lang="en-US" altLang="zh-CN" dirty="0" err="1" smtClean="0"/>
              <a:t>Sagemaker</a:t>
            </a:r>
            <a:r>
              <a:rPr lang="en-US" altLang="zh-CN" dirty="0" smtClean="0"/>
              <a:t> console</a:t>
            </a:r>
            <a:r>
              <a:rPr lang="zh-CN" altLang="en-US" dirty="0" smtClean="0"/>
              <a:t>中选择你的</a:t>
            </a:r>
            <a:r>
              <a:rPr lang="en-US" altLang="zh-CN" dirty="0" smtClean="0"/>
              <a:t>training job</a:t>
            </a:r>
            <a:r>
              <a:rPr lang="zh-CN" altLang="en-US" dirty="0" smtClean="0"/>
              <a:t>查看</a:t>
            </a:r>
            <a:r>
              <a:rPr lang="en-US" altLang="zh-CN" dirty="0" smtClean="0"/>
              <a:t>status</a:t>
            </a:r>
            <a:r>
              <a:rPr lang="zh-CN" altLang="en-US" dirty="0" smtClean="0"/>
              <a:t>如下图</a:t>
            </a:r>
            <a:endParaRPr lang="en-US" dirty="0"/>
          </a:p>
        </p:txBody>
      </p:sp>
      <p:pic>
        <p:nvPicPr>
          <p:cNvPr id="4" name="Picture 3"/>
          <p:cNvPicPr>
            <a:picLocks noChangeAspect="1"/>
          </p:cNvPicPr>
          <p:nvPr/>
        </p:nvPicPr>
        <p:blipFill>
          <a:blip r:embed="rId2"/>
          <a:stretch>
            <a:fillRect/>
          </a:stretch>
        </p:blipFill>
        <p:spPr>
          <a:xfrm>
            <a:off x="1100380" y="2854781"/>
            <a:ext cx="9345478" cy="3585390"/>
          </a:xfrm>
          <a:prstGeom prst="rect">
            <a:avLst/>
          </a:prstGeom>
        </p:spPr>
      </p:pic>
    </p:spTree>
    <p:extLst>
      <p:ext uri="{BB962C8B-B14F-4D97-AF65-F5344CB8AC3E}">
        <p14:creationId xmlns:p14="http://schemas.microsoft.com/office/powerpoint/2010/main" val="2316676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28148"/>
          </a:xfrm>
        </p:spPr>
        <p:txBody>
          <a:bodyPr/>
          <a:lstStyle/>
          <a:p>
            <a:r>
              <a:rPr lang="en-US" altLang="zh-CN" dirty="0" err="1" smtClean="0"/>
              <a:t>SageMaker</a:t>
            </a:r>
            <a:r>
              <a:rPr lang="en-US" altLang="zh-CN" dirty="0" smtClean="0"/>
              <a:t> Automatic model tuning</a:t>
            </a:r>
            <a:endParaRPr lang="en-US" dirty="0"/>
          </a:p>
        </p:txBody>
      </p:sp>
      <p:sp>
        <p:nvSpPr>
          <p:cNvPr id="3" name="Content Placeholder 2"/>
          <p:cNvSpPr>
            <a:spLocks noGrp="1"/>
          </p:cNvSpPr>
          <p:nvPr>
            <p:ph idx="1"/>
          </p:nvPr>
        </p:nvSpPr>
        <p:spPr>
          <a:xfrm>
            <a:off x="838200" y="1759528"/>
            <a:ext cx="10515600" cy="4510644"/>
          </a:xfrm>
        </p:spPr>
        <p:txBody>
          <a:bodyPr>
            <a:normAutofit/>
          </a:bodyPr>
          <a:lstStyle/>
          <a:p>
            <a:r>
              <a:rPr lang="en-US" altLang="zh-CN" dirty="0" smtClean="0"/>
              <a:t>Automatic model tuning/HPO</a:t>
            </a:r>
            <a:r>
              <a:rPr lang="zh-CN" altLang="en-US" dirty="0" smtClean="0"/>
              <a:t>就是超参数自动优化。</a:t>
            </a:r>
            <a:endParaRPr lang="en-US" altLang="zh-CN" dirty="0" smtClean="0"/>
          </a:p>
          <a:p>
            <a:pPr lvl="1"/>
            <a:r>
              <a:rPr lang="zh-CN" altLang="en-US" dirty="0" smtClean="0"/>
              <a:t>当前</a:t>
            </a:r>
            <a:r>
              <a:rPr lang="en-US" altLang="zh-CN" dirty="0" err="1" smtClean="0"/>
              <a:t>Sagemaker</a:t>
            </a:r>
            <a:r>
              <a:rPr lang="zh-CN" altLang="en-US" dirty="0" smtClean="0"/>
              <a:t>使用两种方式做</a:t>
            </a:r>
            <a:r>
              <a:rPr lang="en-US" altLang="zh-CN" dirty="0" smtClean="0"/>
              <a:t>HPO</a:t>
            </a:r>
            <a:r>
              <a:rPr lang="zh-CN" altLang="en-US" dirty="0" smtClean="0"/>
              <a:t>：</a:t>
            </a:r>
            <a:endParaRPr lang="en-US" altLang="zh-CN" dirty="0" smtClean="0"/>
          </a:p>
          <a:p>
            <a:pPr lvl="2"/>
            <a:r>
              <a:rPr lang="en-US" altLang="zh-CN" dirty="0" smtClean="0"/>
              <a:t>Random search</a:t>
            </a:r>
          </a:p>
          <a:p>
            <a:pPr lvl="2"/>
            <a:r>
              <a:rPr lang="en-US" dirty="0"/>
              <a:t>Bayesian Search</a:t>
            </a:r>
          </a:p>
          <a:p>
            <a:pPr lvl="1"/>
            <a:r>
              <a:rPr lang="en-US" altLang="zh-CN" b="1" dirty="0" smtClean="0"/>
              <a:t>HPO</a:t>
            </a:r>
            <a:r>
              <a:rPr lang="zh-CN" altLang="en-US" b="1" dirty="0" smtClean="0"/>
              <a:t>适用于所有的</a:t>
            </a:r>
            <a:r>
              <a:rPr lang="en-US" altLang="zh-CN" b="1" dirty="0" err="1" smtClean="0"/>
              <a:t>Sagemaker</a:t>
            </a:r>
            <a:r>
              <a:rPr lang="zh-CN" altLang="en-US" b="1" dirty="0" smtClean="0"/>
              <a:t>中的可以训练的模型：</a:t>
            </a:r>
            <a:endParaRPr lang="en-US" altLang="zh-CN" b="1" dirty="0" smtClean="0"/>
          </a:p>
          <a:p>
            <a:pPr lvl="2"/>
            <a:r>
              <a:rPr lang="zh-CN" altLang="en-US" dirty="0" smtClean="0"/>
              <a:t>包括内建模型，</a:t>
            </a:r>
            <a:r>
              <a:rPr lang="en-US" altLang="zh-CN" dirty="0" smtClean="0"/>
              <a:t>BYOS</a:t>
            </a:r>
            <a:r>
              <a:rPr lang="zh-CN" altLang="en-US" dirty="0" smtClean="0"/>
              <a:t>和</a:t>
            </a:r>
            <a:r>
              <a:rPr lang="en-US" altLang="zh-CN" dirty="0" smtClean="0"/>
              <a:t>BYOC</a:t>
            </a:r>
            <a:r>
              <a:rPr lang="zh-CN" altLang="en-US" dirty="0" smtClean="0"/>
              <a:t>，来自</a:t>
            </a:r>
            <a:r>
              <a:rPr lang="en-US" altLang="zh-CN" dirty="0" smtClean="0"/>
              <a:t>AWS Marketplace</a:t>
            </a:r>
            <a:r>
              <a:rPr lang="zh-CN" altLang="en-US" dirty="0" smtClean="0"/>
              <a:t>的</a:t>
            </a:r>
            <a:r>
              <a:rPr lang="zh-CN" altLang="en-US" dirty="0"/>
              <a:t>算法包</a:t>
            </a:r>
            <a:r>
              <a:rPr lang="zh-CN" altLang="en-US" dirty="0" smtClean="0"/>
              <a:t>。</a:t>
            </a:r>
            <a:endParaRPr lang="en-US" altLang="zh-CN" dirty="0" smtClean="0"/>
          </a:p>
          <a:p>
            <a:pPr lvl="1"/>
            <a:r>
              <a:rPr lang="en-US" altLang="zh-CN" b="1" dirty="0" smtClean="0"/>
              <a:t>HPO</a:t>
            </a:r>
            <a:r>
              <a:rPr lang="zh-CN" altLang="en-US" b="1" dirty="0" smtClean="0"/>
              <a:t>支持</a:t>
            </a:r>
            <a:r>
              <a:rPr lang="en-US" altLang="zh-CN" b="1" dirty="0" smtClean="0"/>
              <a:t>early stopping</a:t>
            </a:r>
            <a:r>
              <a:rPr lang="zh-CN" altLang="en-US" b="1" dirty="0" smtClean="0"/>
              <a:t>：</a:t>
            </a:r>
            <a:endParaRPr lang="en-US" altLang="zh-CN" dirty="0" smtClean="0"/>
          </a:p>
          <a:p>
            <a:pPr lvl="2"/>
            <a:r>
              <a:rPr lang="zh-CN" altLang="en-US" dirty="0"/>
              <a:t>基</a:t>
            </a:r>
            <a:r>
              <a:rPr lang="zh-CN" altLang="en-US" dirty="0" smtClean="0"/>
              <a:t>于</a:t>
            </a:r>
            <a:r>
              <a:rPr lang="en-US" altLang="zh-CN" dirty="0" err="1" smtClean="0"/>
              <a:t>Sagemaker</a:t>
            </a:r>
            <a:r>
              <a:rPr lang="zh-CN" altLang="en-US" dirty="0" smtClean="0"/>
              <a:t>的</a:t>
            </a:r>
            <a:r>
              <a:rPr lang="en-US" altLang="zh-CN" dirty="0" smtClean="0"/>
              <a:t>metric definition</a:t>
            </a:r>
            <a:r>
              <a:rPr lang="zh-CN" altLang="en-US" dirty="0" smtClean="0"/>
              <a:t>中的</a:t>
            </a:r>
            <a:r>
              <a:rPr lang="en-US" altLang="zh-CN" dirty="0" smtClean="0"/>
              <a:t>metric</a:t>
            </a:r>
            <a:r>
              <a:rPr lang="zh-CN" altLang="en-US" dirty="0"/>
              <a:t>比</a:t>
            </a:r>
            <a:r>
              <a:rPr lang="zh-CN" altLang="en-US" dirty="0" smtClean="0"/>
              <a:t>如</a:t>
            </a:r>
            <a:r>
              <a:rPr lang="en-US" altLang="zh-CN" dirty="0" smtClean="0"/>
              <a:t>training loss</a:t>
            </a:r>
            <a:r>
              <a:rPr lang="zh-CN" altLang="en-US" dirty="0" smtClean="0"/>
              <a:t>或</a:t>
            </a:r>
            <a:r>
              <a:rPr lang="en-US" altLang="zh-CN" dirty="0" smtClean="0"/>
              <a:t>validation accuracy</a:t>
            </a:r>
            <a:r>
              <a:rPr lang="zh-CN" altLang="en-US" dirty="0" smtClean="0"/>
              <a:t>。</a:t>
            </a:r>
            <a:endParaRPr lang="en-US" altLang="zh-CN" dirty="0" smtClean="0"/>
          </a:p>
          <a:p>
            <a:pPr lvl="2"/>
            <a:r>
              <a:rPr lang="zh-CN" altLang="en-US" dirty="0"/>
              <a:t>基</a:t>
            </a:r>
            <a:r>
              <a:rPr lang="zh-CN" altLang="en-US" dirty="0" smtClean="0"/>
              <a:t>于每个</a:t>
            </a:r>
            <a:r>
              <a:rPr lang="en-US" altLang="zh-CN" dirty="0" smtClean="0"/>
              <a:t>epoch</a:t>
            </a:r>
            <a:r>
              <a:rPr lang="zh-CN" altLang="en-US" dirty="0" smtClean="0"/>
              <a:t>的</a:t>
            </a:r>
            <a:r>
              <a:rPr lang="en-US" altLang="zh-CN" dirty="0" smtClean="0"/>
              <a:t>metric</a:t>
            </a:r>
            <a:r>
              <a:rPr lang="zh-CN" altLang="en-US" dirty="0" smtClean="0"/>
              <a:t>来进行早停判断的。</a:t>
            </a:r>
            <a:endParaRPr lang="en-US" altLang="zh-CN" dirty="0" smtClean="0"/>
          </a:p>
          <a:p>
            <a:pPr lvl="2"/>
            <a:r>
              <a:rPr lang="zh-CN" altLang="en-US" dirty="0" smtClean="0"/>
              <a:t>与你自己算法的</a:t>
            </a:r>
            <a:r>
              <a:rPr lang="en-US" altLang="zh-CN" dirty="0" smtClean="0"/>
              <a:t>early stopping</a:t>
            </a:r>
            <a:r>
              <a:rPr lang="zh-CN" altLang="en-US" dirty="0" smtClean="0"/>
              <a:t>机制是不同的。</a:t>
            </a:r>
            <a:endParaRPr lang="en-US" altLang="zh-CN" dirty="0" smtClean="0"/>
          </a:p>
          <a:p>
            <a:pPr lvl="1"/>
            <a:endParaRPr lang="en-US" dirty="0"/>
          </a:p>
        </p:txBody>
      </p:sp>
    </p:spTree>
    <p:extLst>
      <p:ext uri="{BB962C8B-B14F-4D97-AF65-F5344CB8AC3E}">
        <p14:creationId xmlns:p14="http://schemas.microsoft.com/office/powerpoint/2010/main" val="38794835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zh-CN" altLang="en-US" b="1" dirty="0"/>
              <a:t>支持超参数标度选取</a:t>
            </a:r>
            <a:r>
              <a:rPr lang="en-US" altLang="zh-CN" dirty="0"/>
              <a:t>(</a:t>
            </a:r>
            <a:r>
              <a:rPr lang="en-US" altLang="zh-CN" dirty="0" err="1"/>
              <a:t>ScalingType</a:t>
            </a:r>
            <a:r>
              <a:rPr lang="en-US" altLang="zh-CN" dirty="0"/>
              <a:t> </a:t>
            </a:r>
            <a:r>
              <a:rPr lang="zh-CN" altLang="en-US" dirty="0"/>
              <a:t>，适用于整数和浮点数超参数</a:t>
            </a:r>
            <a:r>
              <a:rPr lang="en-US" altLang="zh-CN" dirty="0"/>
              <a:t>)</a:t>
            </a:r>
            <a:r>
              <a:rPr lang="zh-CN" altLang="en-US" dirty="0"/>
              <a:t>：</a:t>
            </a:r>
            <a:endParaRPr lang="en-US" altLang="zh-CN" dirty="0"/>
          </a:p>
          <a:p>
            <a:pPr lvl="2"/>
            <a:r>
              <a:rPr lang="zh-CN" altLang="en-US" dirty="0"/>
              <a:t>自动选取：由</a:t>
            </a:r>
            <a:r>
              <a:rPr lang="en-US" altLang="zh-CN" dirty="0" err="1"/>
              <a:t>Sagemaker</a:t>
            </a:r>
            <a:r>
              <a:rPr lang="en-US" altLang="zh-CN" dirty="0"/>
              <a:t> HPO</a:t>
            </a:r>
            <a:r>
              <a:rPr lang="zh-CN" altLang="en-US" dirty="0"/>
              <a:t>自动判断标度选取（这个需要一些时间）</a:t>
            </a:r>
            <a:endParaRPr lang="en-US" altLang="zh-CN" dirty="0"/>
          </a:p>
          <a:p>
            <a:pPr lvl="2"/>
            <a:r>
              <a:rPr lang="zh-CN" altLang="en-US" dirty="0"/>
              <a:t>线性标度：适合某个超参数的最大和最小值变化范围相对比较小（比如在一个数量级以内）</a:t>
            </a:r>
            <a:endParaRPr lang="en-US" altLang="zh-CN" dirty="0"/>
          </a:p>
          <a:p>
            <a:pPr lvl="2"/>
            <a:r>
              <a:rPr lang="zh-CN" altLang="en-US" dirty="0"/>
              <a:t>对数标度：适合某个超参数的最大和最小值变化范围比较大（比如超过几个数量级）</a:t>
            </a:r>
            <a:endParaRPr lang="en-US" altLang="zh-CN" dirty="0"/>
          </a:p>
          <a:p>
            <a:pPr lvl="2"/>
            <a:r>
              <a:rPr lang="zh-CN" altLang="en-US" dirty="0"/>
              <a:t>反向对数标度（</a:t>
            </a:r>
            <a:r>
              <a:rPr lang="zh-CN" altLang="en-US" b="1" dirty="0"/>
              <a:t>本质上就是指数标度</a:t>
            </a:r>
            <a:r>
              <a:rPr lang="zh-CN" altLang="en-US" dirty="0"/>
              <a:t>）：反向对数标度仅适用于完全位于 </a:t>
            </a:r>
            <a:r>
              <a:rPr lang="en-US" altLang="zh-CN" dirty="0"/>
              <a:t>(0, 1.0) </a:t>
            </a:r>
            <a:r>
              <a:rPr lang="zh-CN" altLang="en-US" dirty="0"/>
              <a:t>范围的超参</a:t>
            </a:r>
            <a:r>
              <a:rPr lang="zh-CN" altLang="en-US" dirty="0" smtClean="0"/>
              <a:t>数。</a:t>
            </a:r>
            <a:endParaRPr lang="en-US" altLang="zh-CN" dirty="0"/>
          </a:p>
          <a:p>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871" y="4001294"/>
            <a:ext cx="7483929" cy="2595449"/>
          </a:xfrm>
          <a:prstGeom prst="rect">
            <a:avLst/>
          </a:prstGeom>
        </p:spPr>
      </p:pic>
    </p:spTree>
    <p:extLst>
      <p:ext uri="{BB962C8B-B14F-4D97-AF65-F5344CB8AC3E}">
        <p14:creationId xmlns:p14="http://schemas.microsoft.com/office/powerpoint/2010/main" val="32716987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92826"/>
            <a:ext cx="10515600" cy="5132439"/>
          </a:xfrm>
        </p:spPr>
        <p:txBody>
          <a:bodyPr>
            <a:normAutofit fontScale="92500"/>
          </a:bodyPr>
          <a:lstStyle/>
          <a:p>
            <a:r>
              <a:rPr lang="en-US" altLang="zh-CN" dirty="0"/>
              <a:t>HPO</a:t>
            </a:r>
            <a:r>
              <a:rPr lang="zh-CN" altLang="en-US" dirty="0"/>
              <a:t>的建议：</a:t>
            </a:r>
            <a:endParaRPr lang="en-US" altLang="zh-CN" dirty="0"/>
          </a:p>
          <a:p>
            <a:pPr lvl="1"/>
            <a:r>
              <a:rPr lang="zh-CN" altLang="en-US" b="1" dirty="0"/>
              <a:t>将超参数优化搜索限制在较少的超参数数量。</a:t>
            </a:r>
            <a:endParaRPr lang="en-US" altLang="zh-CN" b="1" dirty="0"/>
          </a:p>
          <a:p>
            <a:pPr lvl="1"/>
            <a:r>
              <a:rPr lang="zh-CN" altLang="en-US" b="1" dirty="0"/>
              <a:t>根据已有经验选择超参数搜索范围，更建议在上一次</a:t>
            </a:r>
            <a:r>
              <a:rPr lang="en-US" altLang="zh-CN" b="1" dirty="0"/>
              <a:t>HPO</a:t>
            </a:r>
            <a:r>
              <a:rPr lang="zh-CN" altLang="en-US" b="1" dirty="0"/>
              <a:t>中找到的最佳超参数取值附近</a:t>
            </a:r>
            <a:r>
              <a:rPr lang="zh-CN" altLang="en-US" b="1" dirty="0" smtClean="0"/>
              <a:t>做更小范围二</a:t>
            </a:r>
            <a:r>
              <a:rPr lang="zh-CN" altLang="en-US" b="1" dirty="0"/>
              <a:t>次</a:t>
            </a:r>
            <a:r>
              <a:rPr lang="en-US" altLang="zh-CN" b="1" dirty="0"/>
              <a:t>HPO</a:t>
            </a:r>
            <a:r>
              <a:rPr lang="zh-CN" altLang="en-US" dirty="0" smtClean="0"/>
              <a:t>。</a:t>
            </a:r>
            <a:endParaRPr lang="en-US" altLang="zh-CN" dirty="0" smtClean="0"/>
          </a:p>
          <a:p>
            <a:pPr lvl="1"/>
            <a:r>
              <a:rPr lang="zh-CN" altLang="en-US" dirty="0"/>
              <a:t>如</a:t>
            </a:r>
            <a:r>
              <a:rPr lang="zh-CN" altLang="en-US" dirty="0" smtClean="0"/>
              <a:t>果知道超</a:t>
            </a:r>
            <a:r>
              <a:rPr lang="zh-CN" altLang="en-US" dirty="0"/>
              <a:t>参</a:t>
            </a:r>
            <a:r>
              <a:rPr lang="zh-CN" altLang="en-US" dirty="0" smtClean="0"/>
              <a:t>数是</a:t>
            </a:r>
            <a:r>
              <a:rPr lang="zh-CN" altLang="en-US" dirty="0"/>
              <a:t>对数标</a:t>
            </a:r>
            <a:r>
              <a:rPr lang="zh-CN" altLang="en-US" dirty="0" smtClean="0"/>
              <a:t>度或者反对数标度，最好手动设置</a:t>
            </a:r>
            <a:r>
              <a:rPr lang="en-US" altLang="zh-CN" dirty="0" err="1" smtClean="0"/>
              <a:t>ScalingType</a:t>
            </a:r>
            <a:r>
              <a:rPr lang="zh-CN" altLang="en-US" dirty="0" smtClean="0"/>
              <a:t>的类型，这</a:t>
            </a:r>
            <a:r>
              <a:rPr lang="zh-CN" altLang="en-US" dirty="0"/>
              <a:t>样做可以改进超参数优</a:t>
            </a:r>
            <a:r>
              <a:rPr lang="zh-CN" altLang="en-US" dirty="0" smtClean="0"/>
              <a:t>化。</a:t>
            </a:r>
            <a:endParaRPr lang="en-US" altLang="zh-CN" dirty="0" smtClean="0"/>
          </a:p>
          <a:p>
            <a:pPr lvl="1"/>
            <a:r>
              <a:rPr lang="en-US" altLang="zh-CN" dirty="0" smtClean="0"/>
              <a:t>HPO</a:t>
            </a:r>
            <a:r>
              <a:rPr lang="zh-CN" altLang="en-US" dirty="0" smtClean="0"/>
              <a:t>设置的并发执行的最大</a:t>
            </a:r>
            <a:r>
              <a:rPr lang="en-US" altLang="zh-CN" dirty="0" smtClean="0"/>
              <a:t>training job</a:t>
            </a:r>
            <a:r>
              <a:rPr lang="zh-CN" altLang="en-US" dirty="0" smtClean="0"/>
              <a:t>数量</a:t>
            </a:r>
            <a:r>
              <a:rPr lang="zh-CN" altLang="en-US" dirty="0"/>
              <a:t>根</a:t>
            </a:r>
            <a:r>
              <a:rPr lang="zh-CN" altLang="en-US" dirty="0" smtClean="0"/>
              <a:t>据你选择的</a:t>
            </a:r>
            <a:r>
              <a:rPr lang="en-US" altLang="zh-CN" dirty="0" smtClean="0"/>
              <a:t>HPO</a:t>
            </a:r>
            <a:r>
              <a:rPr lang="zh-CN" altLang="en-US" dirty="0" smtClean="0"/>
              <a:t>优化方法有关。</a:t>
            </a:r>
            <a:endParaRPr lang="en-US" altLang="zh-CN" dirty="0" smtClean="0"/>
          </a:p>
          <a:p>
            <a:pPr lvl="2"/>
            <a:r>
              <a:rPr lang="zh-CN" altLang="en-US" dirty="0"/>
              <a:t>如</a:t>
            </a:r>
            <a:r>
              <a:rPr lang="zh-CN" altLang="en-US" dirty="0" smtClean="0"/>
              <a:t>果你选择的是随机搜索，那么并发可以设置尽量大一些。</a:t>
            </a:r>
            <a:endParaRPr lang="en-US" altLang="zh-CN" dirty="0" smtClean="0"/>
          </a:p>
          <a:p>
            <a:pPr lvl="2"/>
            <a:r>
              <a:rPr lang="zh-CN" altLang="en-US" dirty="0"/>
              <a:t>如</a:t>
            </a:r>
            <a:r>
              <a:rPr lang="zh-CN" altLang="en-US" dirty="0" smtClean="0"/>
              <a:t>果你选择的是贝叶斯搜索，那么并发设置的尽量小一些。</a:t>
            </a:r>
            <a:endParaRPr lang="en-US" altLang="zh-CN" dirty="0" smtClean="0"/>
          </a:p>
          <a:p>
            <a:pPr lvl="1"/>
            <a:r>
              <a:rPr lang="en-US" altLang="zh-CN" dirty="0" smtClean="0"/>
              <a:t>HPO</a:t>
            </a:r>
            <a:r>
              <a:rPr lang="zh-CN" altLang="en-US" dirty="0" smtClean="0"/>
              <a:t>尽量在多个训练实例上进行，这样能更快完成</a:t>
            </a:r>
            <a:r>
              <a:rPr lang="en-US" altLang="zh-CN" dirty="0" smtClean="0"/>
              <a:t>HPO</a:t>
            </a:r>
            <a:r>
              <a:rPr lang="zh-CN" altLang="en-US" dirty="0"/>
              <a:t>整</a:t>
            </a:r>
            <a:r>
              <a:rPr lang="zh-CN" altLang="en-US" dirty="0" smtClean="0"/>
              <a:t>个过程。</a:t>
            </a:r>
            <a:endParaRPr lang="en-US" altLang="zh-CN" dirty="0" smtClean="0"/>
          </a:p>
          <a:p>
            <a:pPr lvl="1"/>
            <a:r>
              <a:rPr lang="en-US" altLang="zh-CN" b="1" dirty="0" smtClean="0"/>
              <a:t>HPO</a:t>
            </a:r>
            <a:r>
              <a:rPr lang="zh-CN" altLang="en-US" b="1" dirty="0" smtClean="0"/>
              <a:t>是需要权衡成本和模型性能的，不是一定要用</a:t>
            </a:r>
            <a:r>
              <a:rPr lang="en-US" altLang="zh-CN" b="1" dirty="0" smtClean="0"/>
              <a:t>HPO</a:t>
            </a:r>
            <a:r>
              <a:rPr lang="zh-CN" altLang="en-US" dirty="0" smtClean="0"/>
              <a:t>。</a:t>
            </a:r>
            <a:endParaRPr lang="en-US" altLang="zh-CN" dirty="0" smtClean="0"/>
          </a:p>
          <a:p>
            <a:pPr lvl="2"/>
            <a:r>
              <a:rPr lang="en-US" altLang="zh-CN" b="1" dirty="0">
                <a:solidFill>
                  <a:srgbClr val="FF0000"/>
                </a:solidFill>
              </a:rPr>
              <a:t>HPO</a:t>
            </a:r>
            <a:r>
              <a:rPr lang="zh-CN" altLang="en-US" b="1" dirty="0">
                <a:solidFill>
                  <a:srgbClr val="FF0000"/>
                </a:solidFill>
              </a:rPr>
              <a:t>需要大量的训练时间并带来高的成本</a:t>
            </a:r>
            <a:r>
              <a:rPr lang="zh-CN" altLang="en-US" dirty="0"/>
              <a:t>，如果单点训练可以满足需求不建议</a:t>
            </a:r>
            <a:r>
              <a:rPr lang="en-US" altLang="zh-CN" dirty="0"/>
              <a:t>HPO</a:t>
            </a:r>
            <a:r>
              <a:rPr lang="zh-CN" altLang="en-US" dirty="0"/>
              <a:t>。</a:t>
            </a:r>
            <a:endParaRPr lang="en-US" altLang="zh-CN" dirty="0"/>
          </a:p>
          <a:p>
            <a:pPr lvl="1"/>
            <a:r>
              <a:rPr lang="zh-CN" altLang="en-US" dirty="0"/>
              <a:t>如果对能进行</a:t>
            </a:r>
            <a:r>
              <a:rPr lang="en-US" altLang="zh-CN" dirty="0"/>
              <a:t>HPO</a:t>
            </a:r>
            <a:r>
              <a:rPr lang="zh-CN" altLang="en-US" dirty="0"/>
              <a:t>的超参数有深刻的理解，</a:t>
            </a:r>
            <a:r>
              <a:rPr lang="zh-CN" altLang="en-US" b="1" dirty="0">
                <a:solidFill>
                  <a:srgbClr val="FF0000"/>
                </a:solidFill>
              </a:rPr>
              <a:t>尽量不要使用默认的搜索空间</a:t>
            </a:r>
            <a:r>
              <a:rPr lang="zh-CN" altLang="en-US" dirty="0"/>
              <a:t>。</a:t>
            </a:r>
            <a:endParaRPr lang="en-US" altLang="zh-CN" dirty="0"/>
          </a:p>
          <a:p>
            <a:pPr marL="457200" lvl="1" indent="0">
              <a:buNone/>
            </a:pPr>
            <a:r>
              <a:rPr lang="en-US" altLang="zh-CN" dirty="0" smtClean="0"/>
              <a:t>	</a:t>
            </a:r>
          </a:p>
        </p:txBody>
      </p:sp>
    </p:spTree>
    <p:extLst>
      <p:ext uri="{BB962C8B-B14F-4D97-AF65-F5344CB8AC3E}">
        <p14:creationId xmlns:p14="http://schemas.microsoft.com/office/powerpoint/2010/main" val="11061355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Autopilot</a:t>
            </a:r>
            <a:endParaRPr lang="en-US" dirty="0"/>
          </a:p>
        </p:txBody>
      </p:sp>
      <p:sp>
        <p:nvSpPr>
          <p:cNvPr id="3" name="Content Placeholder 2"/>
          <p:cNvSpPr>
            <a:spLocks noGrp="1"/>
          </p:cNvSpPr>
          <p:nvPr>
            <p:ph idx="1"/>
          </p:nvPr>
        </p:nvSpPr>
        <p:spPr/>
        <p:txBody>
          <a:bodyPr/>
          <a:lstStyle/>
          <a:p>
            <a:r>
              <a:rPr lang="en-US" altLang="zh-CN" dirty="0"/>
              <a:t>Autopilot</a:t>
            </a:r>
            <a:r>
              <a:rPr lang="zh-CN" altLang="en-US" dirty="0"/>
              <a:t>的特点：</a:t>
            </a:r>
            <a:endParaRPr lang="en-US" altLang="zh-CN" dirty="0"/>
          </a:p>
          <a:p>
            <a:pPr lvl="1"/>
            <a:r>
              <a:rPr lang="zh-CN" altLang="en-US" dirty="0"/>
              <a:t>以表格格式输入数据，并具</a:t>
            </a:r>
            <a:r>
              <a:rPr lang="zh-CN" altLang="en-US" dirty="0" smtClean="0"/>
              <a:t>有</a:t>
            </a:r>
            <a:r>
              <a:rPr lang="zh-CN" altLang="en-US" dirty="0"/>
              <a:t>一</a:t>
            </a:r>
            <a:r>
              <a:rPr lang="zh-CN" altLang="en-US" dirty="0" smtClean="0"/>
              <a:t>些自动特征工程能力。</a:t>
            </a:r>
            <a:endParaRPr lang="en-US" altLang="zh-CN" dirty="0"/>
          </a:p>
          <a:p>
            <a:pPr lvl="1"/>
            <a:r>
              <a:rPr lang="zh-CN" altLang="en-US" dirty="0"/>
              <a:t>用于线性回归，二进制分类和多分类的自动算法选</a:t>
            </a:r>
            <a:r>
              <a:rPr lang="zh-CN" altLang="en-US" dirty="0" smtClean="0"/>
              <a:t>择。</a:t>
            </a:r>
            <a:endParaRPr lang="en-US" altLang="zh-CN" dirty="0"/>
          </a:p>
          <a:p>
            <a:pPr lvl="1"/>
            <a:r>
              <a:rPr lang="zh-CN" altLang="en-US" dirty="0"/>
              <a:t>自动超参数优</a:t>
            </a:r>
            <a:r>
              <a:rPr lang="zh-CN" altLang="en-US" dirty="0" smtClean="0"/>
              <a:t>化。</a:t>
            </a:r>
            <a:endParaRPr lang="en-US" altLang="zh-CN" dirty="0"/>
          </a:p>
          <a:p>
            <a:pPr lvl="1"/>
            <a:r>
              <a:rPr lang="zh-CN" altLang="en-US" dirty="0"/>
              <a:t>自动实例和集群大小选择，支持分布式训练。</a:t>
            </a:r>
            <a:endParaRPr lang="en-US" altLang="zh-CN" dirty="0"/>
          </a:p>
          <a:p>
            <a:pPr lvl="1"/>
            <a:r>
              <a:rPr lang="zh-CN" altLang="en-US" dirty="0"/>
              <a:t>已经集成到</a:t>
            </a:r>
            <a:r>
              <a:rPr lang="en-US" altLang="zh-CN" dirty="0" err="1"/>
              <a:t>Sagemaker</a:t>
            </a:r>
            <a:r>
              <a:rPr lang="en-US" altLang="zh-CN" dirty="0"/>
              <a:t> </a:t>
            </a:r>
            <a:r>
              <a:rPr lang="en-US" altLang="zh-CN" dirty="0" err="1"/>
              <a:t>stuido</a:t>
            </a:r>
            <a:r>
              <a:rPr lang="zh-CN" altLang="en-US" dirty="0"/>
              <a:t>中。</a:t>
            </a:r>
            <a:endParaRPr lang="en-US" dirty="0"/>
          </a:p>
          <a:p>
            <a:endParaRPr lang="en-US" dirty="0"/>
          </a:p>
        </p:txBody>
      </p:sp>
    </p:spTree>
    <p:extLst>
      <p:ext uri="{BB962C8B-B14F-4D97-AF65-F5344CB8AC3E}">
        <p14:creationId xmlns:p14="http://schemas.microsoft.com/office/powerpoint/2010/main" val="3045831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debugger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554480"/>
            <a:ext cx="10056223" cy="4976949"/>
          </a:xfrm>
        </p:spPr>
      </p:pic>
    </p:spTree>
    <p:extLst>
      <p:ext uri="{BB962C8B-B14F-4D97-AF65-F5344CB8AC3E}">
        <p14:creationId xmlns:p14="http://schemas.microsoft.com/office/powerpoint/2010/main" val="1891268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665116"/>
          </a:xfrm>
        </p:spPr>
        <p:txBody>
          <a:bodyPr>
            <a:normAutofit fontScale="92500" lnSpcReduction="10000"/>
          </a:bodyPr>
          <a:lstStyle/>
          <a:p>
            <a:r>
              <a:rPr lang="zh-CN" altLang="en-US" dirty="0" smtClean="0"/>
              <a:t>能做什么？</a:t>
            </a:r>
            <a:endParaRPr lang="en-US" altLang="zh-CN" dirty="0" smtClean="0"/>
          </a:p>
          <a:p>
            <a:pPr lvl="1"/>
            <a:r>
              <a:rPr lang="zh-CN" altLang="en-US" b="1" dirty="0"/>
              <a:t>可</a:t>
            </a:r>
            <a:r>
              <a:rPr lang="zh-CN" altLang="en-US" b="1" dirty="0" smtClean="0"/>
              <a:t>以设置保存什么</a:t>
            </a:r>
            <a:r>
              <a:rPr lang="en-US" altLang="zh-CN" b="1" dirty="0" smtClean="0"/>
              <a:t>tensor</a:t>
            </a:r>
            <a:r>
              <a:rPr lang="zh-CN" altLang="en-US" b="1" dirty="0" smtClean="0"/>
              <a:t>，</a:t>
            </a:r>
            <a:r>
              <a:rPr lang="en-US" altLang="zh-CN" b="1" dirty="0" smtClean="0"/>
              <a:t>tensor</a:t>
            </a:r>
            <a:r>
              <a:rPr lang="zh-CN" altLang="en-US" b="1" dirty="0" smtClean="0"/>
              <a:t>以什么方式保存，</a:t>
            </a:r>
            <a:r>
              <a:rPr lang="en-US" altLang="zh-CN" b="1" dirty="0" smtClean="0"/>
              <a:t>tensor</a:t>
            </a:r>
            <a:r>
              <a:rPr lang="zh-CN" altLang="en-US" b="1" dirty="0" smtClean="0"/>
              <a:t>保存的频率</a:t>
            </a:r>
            <a:r>
              <a:rPr lang="zh-CN" altLang="en-US" dirty="0" smtClean="0"/>
              <a:t>。</a:t>
            </a:r>
            <a:endParaRPr lang="en-US" altLang="zh-CN" dirty="0" smtClean="0"/>
          </a:p>
          <a:p>
            <a:pPr lvl="2"/>
            <a:r>
              <a:rPr lang="zh-CN" altLang="en-US" dirty="0"/>
              <a:t>常</a:t>
            </a:r>
            <a:r>
              <a:rPr lang="zh-CN" altLang="en-US" dirty="0" smtClean="0"/>
              <a:t>见的可以保存的</a:t>
            </a:r>
            <a:r>
              <a:rPr lang="en-US" altLang="zh-CN" dirty="0" smtClean="0"/>
              <a:t>tensor</a:t>
            </a:r>
            <a:r>
              <a:rPr lang="zh-CN" altLang="en-US" dirty="0" smtClean="0"/>
              <a:t>包括梯度，模型参数，</a:t>
            </a:r>
            <a:r>
              <a:rPr lang="en-US" altLang="zh-CN" dirty="0" smtClean="0"/>
              <a:t>loss</a:t>
            </a:r>
            <a:r>
              <a:rPr lang="zh-CN" altLang="en-US" dirty="0" smtClean="0"/>
              <a:t>等</a:t>
            </a:r>
            <a:endParaRPr lang="en-US" altLang="zh-CN" dirty="0" smtClean="0"/>
          </a:p>
          <a:p>
            <a:pPr lvl="2"/>
            <a:r>
              <a:rPr lang="zh-CN" altLang="en-US" dirty="0" smtClean="0"/>
              <a:t>保存方式可以是对</a:t>
            </a:r>
            <a:r>
              <a:rPr lang="en-US" altLang="zh-CN" dirty="0" smtClean="0"/>
              <a:t>tensor</a:t>
            </a:r>
            <a:r>
              <a:rPr lang="zh-CN" altLang="en-US" dirty="0" smtClean="0"/>
              <a:t>直接保存，也可以对聚合后的</a:t>
            </a:r>
            <a:r>
              <a:rPr lang="en-US" altLang="zh-CN" dirty="0" smtClean="0"/>
              <a:t>tensor</a:t>
            </a:r>
            <a:r>
              <a:rPr lang="zh-CN" altLang="en-US" dirty="0" smtClean="0"/>
              <a:t>来保存。</a:t>
            </a:r>
            <a:endParaRPr lang="en-US" altLang="zh-CN" dirty="0" smtClean="0"/>
          </a:p>
          <a:p>
            <a:pPr lvl="2"/>
            <a:r>
              <a:rPr lang="zh-CN" altLang="en-US" dirty="0"/>
              <a:t>保</a:t>
            </a:r>
            <a:r>
              <a:rPr lang="zh-CN" altLang="en-US" dirty="0" smtClean="0"/>
              <a:t>存</a:t>
            </a:r>
            <a:r>
              <a:rPr lang="en-US" altLang="zh-CN" dirty="0" smtClean="0"/>
              <a:t>tensor</a:t>
            </a:r>
            <a:r>
              <a:rPr lang="zh-CN" altLang="en-US" dirty="0" smtClean="0"/>
              <a:t>是基于</a:t>
            </a:r>
            <a:r>
              <a:rPr lang="en-US" altLang="zh-CN" dirty="0" smtClean="0"/>
              <a:t>step</a:t>
            </a:r>
            <a:r>
              <a:rPr lang="zh-CN" altLang="en-US" dirty="0" smtClean="0"/>
              <a:t>的，可以每个</a:t>
            </a:r>
            <a:r>
              <a:rPr lang="en-US" altLang="zh-CN" dirty="0" smtClean="0"/>
              <a:t>step</a:t>
            </a:r>
            <a:r>
              <a:rPr lang="zh-CN" altLang="en-US" dirty="0" smtClean="0"/>
              <a:t>都保存，也可以每间隔多个</a:t>
            </a:r>
            <a:r>
              <a:rPr lang="en-US" altLang="zh-CN" dirty="0" smtClean="0"/>
              <a:t>step</a:t>
            </a:r>
            <a:r>
              <a:rPr lang="zh-CN" altLang="en-US" dirty="0" smtClean="0"/>
              <a:t>来保存。</a:t>
            </a:r>
            <a:endParaRPr lang="en-US" altLang="zh-CN" dirty="0" smtClean="0"/>
          </a:p>
          <a:p>
            <a:pPr lvl="1"/>
            <a:r>
              <a:rPr lang="zh-CN" altLang="en-US" b="1" dirty="0" smtClean="0"/>
              <a:t>可以指定内置的规则或者自定义的规则来监控你的训练过程</a:t>
            </a:r>
            <a:r>
              <a:rPr lang="zh-CN" altLang="en-US" dirty="0" smtClean="0"/>
              <a:t>。</a:t>
            </a:r>
            <a:endParaRPr lang="en-US" altLang="zh-CN" dirty="0" smtClean="0"/>
          </a:p>
          <a:p>
            <a:pPr lvl="2"/>
            <a:r>
              <a:rPr lang="zh-CN" altLang="en-US" dirty="0"/>
              <a:t>常见</a:t>
            </a:r>
            <a:r>
              <a:rPr lang="zh-CN" altLang="en-US" dirty="0" smtClean="0"/>
              <a:t>的内</a:t>
            </a:r>
            <a:r>
              <a:rPr lang="zh-CN" altLang="en-US" dirty="0"/>
              <a:t>建规</a:t>
            </a:r>
            <a:r>
              <a:rPr lang="zh-CN" altLang="en-US" dirty="0" smtClean="0"/>
              <a:t>则</a:t>
            </a:r>
            <a:r>
              <a:rPr lang="zh-CN" altLang="en-US" dirty="0"/>
              <a:t>参</a:t>
            </a:r>
            <a:r>
              <a:rPr lang="zh-CN" altLang="en-US" dirty="0" smtClean="0"/>
              <a:t>考下一页</a:t>
            </a:r>
            <a:r>
              <a:rPr lang="en-US" altLang="zh-CN" dirty="0" smtClean="0"/>
              <a:t>PPT</a:t>
            </a:r>
            <a:r>
              <a:rPr lang="zh-CN" altLang="en-US" dirty="0" smtClean="0"/>
              <a:t>。</a:t>
            </a:r>
            <a:endParaRPr lang="en-US" altLang="zh-CN" dirty="0" smtClean="0"/>
          </a:p>
          <a:p>
            <a:pPr lvl="3"/>
            <a:r>
              <a:rPr lang="zh-CN" altLang="en-US" b="1" dirty="0">
                <a:solidFill>
                  <a:srgbClr val="FF0000"/>
                </a:solidFill>
              </a:rPr>
              <a:t>运行</a:t>
            </a:r>
            <a:r>
              <a:rPr lang="zh-CN" altLang="en-US" b="1" dirty="0" smtClean="0">
                <a:solidFill>
                  <a:srgbClr val="FF0000"/>
                </a:solidFill>
              </a:rPr>
              <a:t>内建规则逻辑的实例是免费的；运行自定义规则逻辑的实例则是收费的</a:t>
            </a:r>
            <a:r>
              <a:rPr lang="zh-CN" altLang="en-US" dirty="0" smtClean="0"/>
              <a:t>。</a:t>
            </a:r>
            <a:endParaRPr lang="en-US" altLang="zh-CN" dirty="0" smtClean="0"/>
          </a:p>
          <a:p>
            <a:pPr lvl="2"/>
            <a:r>
              <a:rPr lang="zh-CN" altLang="en-US" dirty="0"/>
              <a:t>编</a:t>
            </a:r>
            <a:r>
              <a:rPr lang="zh-CN" altLang="en-US" dirty="0" smtClean="0"/>
              <a:t>写自定义规则只需要继承</a:t>
            </a:r>
            <a:r>
              <a:rPr lang="en-US" altLang="zh-CN" dirty="0" smtClean="0"/>
              <a:t>Rule</a:t>
            </a:r>
            <a:r>
              <a:rPr lang="zh-CN" altLang="en-US" dirty="0" smtClean="0"/>
              <a:t>类并实现具体的规则逻辑：</a:t>
            </a:r>
            <a:endParaRPr lang="en-US" altLang="zh-CN" dirty="0" smtClean="0"/>
          </a:p>
          <a:p>
            <a:pPr lvl="3"/>
            <a:r>
              <a:rPr lang="zh-CN" altLang="en-US" dirty="0" smtClean="0"/>
              <a:t>不需要自己来</a:t>
            </a:r>
            <a:r>
              <a:rPr lang="en-US" altLang="zh-CN" dirty="0" smtClean="0"/>
              <a:t>build container</a:t>
            </a:r>
            <a:r>
              <a:rPr lang="zh-CN" altLang="en-US" dirty="0" smtClean="0"/>
              <a:t>，只是提供当前</a:t>
            </a:r>
            <a:r>
              <a:rPr lang="en-US" altLang="zh-CN" dirty="0" smtClean="0"/>
              <a:t>region</a:t>
            </a:r>
            <a:r>
              <a:rPr lang="zh-CN" altLang="en-US" dirty="0" smtClean="0"/>
              <a:t>的</a:t>
            </a:r>
            <a:r>
              <a:rPr lang="en-US" altLang="zh-CN" dirty="0" smtClean="0"/>
              <a:t>debugger</a:t>
            </a:r>
            <a:r>
              <a:rPr lang="zh-CN" altLang="en-US" dirty="0" smtClean="0"/>
              <a:t>的</a:t>
            </a:r>
            <a:r>
              <a:rPr lang="en-US" altLang="zh-CN" dirty="0" smtClean="0"/>
              <a:t>container ARN</a:t>
            </a:r>
            <a:r>
              <a:rPr lang="zh-CN" altLang="en-US" dirty="0" smtClean="0"/>
              <a:t>就可以。它使用的</a:t>
            </a:r>
            <a:r>
              <a:rPr lang="en-US" altLang="zh-CN" dirty="0" smtClean="0"/>
              <a:t>ECR repo</a:t>
            </a:r>
            <a:r>
              <a:rPr lang="zh-CN" altLang="en-US" dirty="0" smtClean="0"/>
              <a:t>名字是</a:t>
            </a:r>
            <a:r>
              <a:rPr lang="en-US" dirty="0" err="1" smtClean="0"/>
              <a:t>sagemaker</a:t>
            </a:r>
            <a:r>
              <a:rPr lang="en-US" dirty="0" smtClean="0"/>
              <a:t>-debugger-rule-evaluator</a:t>
            </a:r>
            <a:r>
              <a:rPr lang="zh-CN" altLang="en-US" dirty="0" smtClean="0"/>
              <a:t>。</a:t>
            </a:r>
            <a:endParaRPr lang="en-US" altLang="zh-CN" dirty="0" smtClean="0"/>
          </a:p>
          <a:p>
            <a:pPr lvl="4"/>
            <a:r>
              <a:rPr lang="zh-CN" altLang="en-US" dirty="0"/>
              <a:t>运行</a:t>
            </a:r>
            <a:r>
              <a:rPr lang="zh-CN" altLang="en-US" dirty="0" smtClean="0"/>
              <a:t>内</a:t>
            </a:r>
            <a:r>
              <a:rPr lang="zh-CN" altLang="en-US" dirty="0"/>
              <a:t>建规</a:t>
            </a:r>
            <a:r>
              <a:rPr lang="zh-CN" altLang="en-US" dirty="0" smtClean="0"/>
              <a:t>则逻辑的容器的的</a:t>
            </a:r>
            <a:r>
              <a:rPr lang="en-US" altLang="zh-CN" dirty="0" smtClean="0"/>
              <a:t>repo name</a:t>
            </a:r>
            <a:r>
              <a:rPr lang="zh-CN" altLang="en-US" dirty="0" smtClean="0"/>
              <a:t>是</a:t>
            </a:r>
            <a:r>
              <a:rPr lang="en-US" dirty="0" err="1"/>
              <a:t>sagemaker</a:t>
            </a:r>
            <a:r>
              <a:rPr lang="en-US" dirty="0"/>
              <a:t>-debugger-rules </a:t>
            </a:r>
            <a:r>
              <a:rPr lang="zh-CN" altLang="en-US" dirty="0" smtClean="0"/>
              <a:t>。</a:t>
            </a:r>
            <a:endParaRPr lang="en-US" altLang="zh-CN" dirty="0" smtClean="0"/>
          </a:p>
          <a:p>
            <a:pPr lvl="1"/>
            <a:r>
              <a:rPr lang="zh-CN" altLang="en-US" b="1" dirty="0" smtClean="0"/>
              <a:t>通过与</a:t>
            </a:r>
            <a:r>
              <a:rPr lang="en-US" altLang="zh-CN" b="1" dirty="0" err="1" smtClean="0"/>
              <a:t>cloudwatch</a:t>
            </a:r>
            <a:r>
              <a:rPr lang="zh-CN" altLang="en-US" b="1" dirty="0" smtClean="0"/>
              <a:t>集成可以实现早停机制</a:t>
            </a:r>
            <a:r>
              <a:rPr lang="en-US" altLang="zh-CN" dirty="0" smtClean="0"/>
              <a:t>.</a:t>
            </a:r>
          </a:p>
          <a:p>
            <a:pPr lvl="2"/>
            <a:r>
              <a:rPr lang="zh-CN" altLang="en-US" dirty="0" smtClean="0"/>
              <a:t>通</a:t>
            </a:r>
            <a:r>
              <a:rPr lang="zh-CN" altLang="en-US" dirty="0"/>
              <a:t>过建立</a:t>
            </a:r>
            <a:r>
              <a:rPr lang="en-US" altLang="zh-CN" dirty="0" err="1"/>
              <a:t>cloudwatch</a:t>
            </a:r>
            <a:r>
              <a:rPr lang="en-US" altLang="zh-CN" dirty="0"/>
              <a:t> rule</a:t>
            </a:r>
            <a:r>
              <a:rPr lang="zh-CN" altLang="en-US" dirty="0"/>
              <a:t>对</a:t>
            </a:r>
            <a:r>
              <a:rPr lang="en-US" altLang="zh-CN" dirty="0" err="1"/>
              <a:t>sagemaker</a:t>
            </a:r>
            <a:r>
              <a:rPr lang="zh-CN" altLang="en-US" dirty="0"/>
              <a:t>的</a:t>
            </a:r>
            <a:r>
              <a:rPr lang="en-US" altLang="zh-CN" dirty="0"/>
              <a:t>training job</a:t>
            </a:r>
            <a:r>
              <a:rPr lang="zh-CN" altLang="en-US" dirty="0"/>
              <a:t>的状态变化进行</a:t>
            </a:r>
            <a:r>
              <a:rPr lang="en-US" altLang="zh-CN" dirty="0"/>
              <a:t>event</a:t>
            </a:r>
            <a:r>
              <a:rPr lang="zh-CN" altLang="en-US" dirty="0"/>
              <a:t>监控并当状态发生变化调用关联好的</a:t>
            </a:r>
            <a:r>
              <a:rPr lang="en-US" altLang="zh-CN" dirty="0"/>
              <a:t>lambda</a:t>
            </a:r>
            <a:r>
              <a:rPr lang="zh-CN" altLang="en-US" dirty="0"/>
              <a:t>函数，在</a:t>
            </a:r>
            <a:r>
              <a:rPr lang="en-US" altLang="zh-CN" dirty="0"/>
              <a:t>lambda</a:t>
            </a:r>
            <a:r>
              <a:rPr lang="zh-CN" altLang="en-US" dirty="0"/>
              <a:t>函数中如果发现</a:t>
            </a:r>
            <a:r>
              <a:rPr lang="en-US" altLang="zh-CN" dirty="0" err="1"/>
              <a:t>RuleEvaluationStatus</a:t>
            </a:r>
            <a:r>
              <a:rPr lang="zh-CN" altLang="en-US" dirty="0"/>
              <a:t>为</a:t>
            </a:r>
            <a:r>
              <a:rPr lang="en-US" altLang="zh-CN" dirty="0"/>
              <a:t>“</a:t>
            </a:r>
            <a:r>
              <a:rPr lang="en-US" altLang="zh-CN" dirty="0" err="1"/>
              <a:t>IssuesFound</a:t>
            </a:r>
            <a:r>
              <a:rPr lang="en-US" altLang="zh-CN" dirty="0"/>
              <a:t>”</a:t>
            </a:r>
            <a:r>
              <a:rPr lang="zh-CN" altLang="en-US" dirty="0"/>
              <a:t>就停止训练</a:t>
            </a:r>
            <a:r>
              <a:rPr lang="en-US" altLang="zh-CN" dirty="0"/>
              <a:t>job</a:t>
            </a:r>
            <a:r>
              <a:rPr lang="zh-CN" altLang="en-US" dirty="0"/>
              <a:t>。</a:t>
            </a:r>
            <a:endParaRPr lang="en-US" altLang="zh-CN" dirty="0"/>
          </a:p>
          <a:p>
            <a:pPr lvl="1"/>
            <a:endParaRPr lang="en-US" altLang="zh-CN" dirty="0" smtClean="0"/>
          </a:p>
          <a:p>
            <a:pPr lvl="3"/>
            <a:endParaRPr lang="en-US" dirty="0"/>
          </a:p>
        </p:txBody>
      </p:sp>
    </p:spTree>
    <p:extLst>
      <p:ext uri="{BB962C8B-B14F-4D97-AF65-F5344CB8AC3E}">
        <p14:creationId xmlns:p14="http://schemas.microsoft.com/office/powerpoint/2010/main" val="1375057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691" y="2297163"/>
            <a:ext cx="10515600" cy="1325563"/>
          </a:xfrm>
        </p:spPr>
        <p:txBody>
          <a:bodyPr/>
          <a:lstStyle/>
          <a:p>
            <a:pPr algn="ctr"/>
            <a:r>
              <a:rPr lang="en-US" altLang="zh-CN" dirty="0" err="1"/>
              <a:t>SageMaker</a:t>
            </a:r>
            <a:r>
              <a:rPr lang="zh-CN" altLang="en-US" dirty="0"/>
              <a:t>的基本概念和知识点</a:t>
            </a:r>
            <a:endParaRPr lang="en-US" dirty="0"/>
          </a:p>
        </p:txBody>
      </p:sp>
    </p:spTree>
    <p:extLst>
      <p:ext uri="{BB962C8B-B14F-4D97-AF65-F5344CB8AC3E}">
        <p14:creationId xmlns:p14="http://schemas.microsoft.com/office/powerpoint/2010/main" val="21312052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pic>
        <p:nvPicPr>
          <p:cNvPr id="4" name="Content Placeholder 3"/>
          <p:cNvPicPr>
            <a:picLocks noGrp="1" noChangeAspect="1"/>
          </p:cNvPicPr>
          <p:nvPr>
            <p:ph idx="1"/>
          </p:nvPr>
        </p:nvPicPr>
        <p:blipFill>
          <a:blip r:embed="rId2"/>
          <a:stretch>
            <a:fillRect/>
          </a:stretch>
        </p:blipFill>
        <p:spPr>
          <a:xfrm>
            <a:off x="1025236" y="1518834"/>
            <a:ext cx="10506461" cy="5020511"/>
          </a:xfrm>
          <a:prstGeom prst="rect">
            <a:avLst/>
          </a:prstGeom>
        </p:spPr>
      </p:pic>
    </p:spTree>
    <p:extLst>
      <p:ext uri="{BB962C8B-B14F-4D97-AF65-F5344CB8AC3E}">
        <p14:creationId xmlns:p14="http://schemas.microsoft.com/office/powerpoint/2010/main" val="36493925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7577"/>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81553"/>
            <a:ext cx="10515600" cy="4295409"/>
          </a:xfrm>
        </p:spPr>
        <p:txBody>
          <a:bodyPr>
            <a:normAutofit/>
          </a:bodyPr>
          <a:lstStyle/>
          <a:p>
            <a:r>
              <a:rPr lang="zh-CN" altLang="en-US" dirty="0"/>
              <a:t>如</a:t>
            </a:r>
            <a:r>
              <a:rPr lang="zh-CN" altLang="en-US" dirty="0" smtClean="0"/>
              <a:t>何使用？</a:t>
            </a:r>
            <a:endParaRPr lang="en-US" altLang="zh-CN" dirty="0" smtClean="0"/>
          </a:p>
          <a:p>
            <a:pPr lvl="1"/>
            <a:r>
              <a:rPr lang="zh-CN" altLang="en-US" b="1" dirty="0"/>
              <a:t>对</a:t>
            </a:r>
            <a:r>
              <a:rPr lang="zh-CN" altLang="en-US" b="1" dirty="0" smtClean="0"/>
              <a:t>于某些内建框架的版本不</a:t>
            </a:r>
            <a:r>
              <a:rPr lang="zh-CN" altLang="en-US" b="1" dirty="0"/>
              <a:t>需</a:t>
            </a:r>
            <a:r>
              <a:rPr lang="zh-CN" altLang="en-US" b="1" dirty="0" smtClean="0"/>
              <a:t>要修改任何代码</a:t>
            </a:r>
            <a:r>
              <a:rPr lang="zh-CN" altLang="en-US" dirty="0" smtClean="0"/>
              <a:t>。</a:t>
            </a:r>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smtClean="0"/>
          </a:p>
          <a:p>
            <a:pPr lvl="1"/>
            <a:endParaRPr lang="en-US" altLang="zh-CN" dirty="0"/>
          </a:p>
          <a:p>
            <a:pPr lvl="1"/>
            <a:endParaRPr lang="en-US" altLang="zh-CN" dirty="0" smtClean="0"/>
          </a:p>
          <a:p>
            <a:pPr lvl="1"/>
            <a:r>
              <a:rPr lang="zh-CN" altLang="en-US" dirty="0" smtClean="0"/>
              <a:t>否则安装</a:t>
            </a:r>
            <a:r>
              <a:rPr lang="en-US" altLang="zh-CN" dirty="0" err="1" smtClean="0"/>
              <a:t>smdebug</a:t>
            </a:r>
            <a:r>
              <a:rPr lang="zh-CN" altLang="en-US" dirty="0" smtClean="0"/>
              <a:t>库并在您的脚本中增加几行代码。</a:t>
            </a:r>
            <a:endParaRPr lang="en-US" altLang="zh-CN" dirty="0" smtClean="0"/>
          </a:p>
          <a:p>
            <a:pPr marL="457200" lvl="1" indent="0">
              <a:buNone/>
            </a:pPr>
            <a:endParaRPr lang="en-US" dirty="0"/>
          </a:p>
        </p:txBody>
      </p:sp>
      <p:pic>
        <p:nvPicPr>
          <p:cNvPr id="5" name="Picture 4"/>
          <p:cNvPicPr>
            <a:picLocks noChangeAspect="1"/>
          </p:cNvPicPr>
          <p:nvPr/>
        </p:nvPicPr>
        <p:blipFill>
          <a:blip r:embed="rId3"/>
          <a:stretch>
            <a:fillRect/>
          </a:stretch>
        </p:blipFill>
        <p:spPr>
          <a:xfrm>
            <a:off x="1740589" y="2753496"/>
            <a:ext cx="8247473" cy="2551522"/>
          </a:xfrm>
          <a:prstGeom prst="rect">
            <a:avLst/>
          </a:prstGeom>
        </p:spPr>
      </p:pic>
    </p:spTree>
    <p:extLst>
      <p:ext uri="{BB962C8B-B14F-4D97-AF65-F5344CB8AC3E}">
        <p14:creationId xmlns:p14="http://schemas.microsoft.com/office/powerpoint/2010/main" val="31493756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SageMaker</a:t>
            </a:r>
            <a:r>
              <a:rPr lang="en-US" dirty="0" smtClean="0"/>
              <a:t> experiment</a:t>
            </a:r>
            <a:endParaRPr lang="en-US" dirty="0"/>
          </a:p>
        </p:txBody>
      </p:sp>
      <p:sp>
        <p:nvSpPr>
          <p:cNvPr id="3" name="Content Placeholder 2"/>
          <p:cNvSpPr>
            <a:spLocks noGrp="1"/>
          </p:cNvSpPr>
          <p:nvPr>
            <p:ph idx="1"/>
          </p:nvPr>
        </p:nvSpPr>
        <p:spPr>
          <a:xfrm>
            <a:off x="838200" y="1825625"/>
            <a:ext cx="10515600" cy="4685534"/>
          </a:xfrm>
        </p:spPr>
        <p:txBody>
          <a:bodyPr>
            <a:normAutofit fontScale="92500"/>
          </a:bodyPr>
          <a:lstStyle/>
          <a:p>
            <a:r>
              <a:rPr lang="zh-CN" altLang="en-US" dirty="0" smtClean="0"/>
              <a:t>它的功能是为了有效的组织，跟踪和对比同一个</a:t>
            </a:r>
            <a:r>
              <a:rPr lang="en-US" altLang="zh-CN" dirty="0" smtClean="0"/>
              <a:t>ML</a:t>
            </a:r>
            <a:r>
              <a:rPr lang="zh-CN" altLang="en-US" dirty="0" smtClean="0"/>
              <a:t>任务的多次试验。</a:t>
            </a:r>
            <a:endParaRPr lang="en-US" altLang="zh-CN" dirty="0" smtClean="0"/>
          </a:p>
          <a:p>
            <a:pPr lvl="1"/>
            <a:r>
              <a:rPr lang="zh-CN" altLang="en-US" dirty="0"/>
              <a:t>一</a:t>
            </a:r>
            <a:r>
              <a:rPr lang="zh-CN" altLang="en-US" dirty="0" smtClean="0"/>
              <a:t>次训练叫一次试验</a:t>
            </a:r>
            <a:r>
              <a:rPr lang="en-US" altLang="zh-CN" dirty="0" smtClean="0"/>
              <a:t>(trial)</a:t>
            </a:r>
            <a:r>
              <a:rPr lang="zh-CN" altLang="en-US" dirty="0" smtClean="0"/>
              <a:t>，同一个</a:t>
            </a:r>
            <a:r>
              <a:rPr lang="en-US" altLang="zh-CN" dirty="0" smtClean="0"/>
              <a:t>ML</a:t>
            </a:r>
            <a:r>
              <a:rPr lang="zh-CN" altLang="en-US" dirty="0" smtClean="0"/>
              <a:t>任务的多次试验组织为一个实验</a:t>
            </a:r>
            <a:r>
              <a:rPr lang="en-US" altLang="zh-CN" dirty="0" smtClean="0"/>
              <a:t>(experiment)</a:t>
            </a:r>
          </a:p>
          <a:p>
            <a:pPr lvl="1"/>
            <a:r>
              <a:rPr lang="en-US" altLang="zh-CN" dirty="0" smtClean="0"/>
              <a:t>Experiment</a:t>
            </a:r>
            <a:r>
              <a:rPr lang="zh-CN" altLang="en-US" dirty="0" smtClean="0"/>
              <a:t>会自</a:t>
            </a:r>
            <a:r>
              <a:rPr lang="zh-CN" altLang="en-US" dirty="0"/>
              <a:t>动跟踪所有迭代的输入，参数，配置和结果</a:t>
            </a:r>
            <a:r>
              <a:rPr lang="zh-CN" altLang="en-US" dirty="0" smtClean="0"/>
              <a:t>。</a:t>
            </a:r>
            <a:endParaRPr lang="en-US" dirty="0" smtClean="0"/>
          </a:p>
          <a:p>
            <a:r>
              <a:rPr lang="zh-CN" altLang="en-US" dirty="0" smtClean="0"/>
              <a:t>特点：</a:t>
            </a:r>
            <a:endParaRPr lang="en-US" altLang="zh-CN" dirty="0" smtClean="0"/>
          </a:p>
          <a:p>
            <a:pPr lvl="1"/>
            <a:r>
              <a:rPr lang="zh-CN" altLang="en-US" dirty="0" smtClean="0"/>
              <a:t>方便高效地为你提供</a:t>
            </a:r>
            <a:r>
              <a:rPr lang="zh-CN" altLang="en-US" dirty="0"/>
              <a:t>尝试</a:t>
            </a:r>
            <a:r>
              <a:rPr lang="zh-CN" altLang="en-US" dirty="0" smtClean="0"/>
              <a:t>数</a:t>
            </a:r>
            <a:r>
              <a:rPr lang="zh-CN" altLang="en-US" dirty="0"/>
              <a:t>据，算</a:t>
            </a:r>
            <a:r>
              <a:rPr lang="zh-CN" altLang="en-US" dirty="0" smtClean="0"/>
              <a:t>法</a:t>
            </a:r>
            <a:r>
              <a:rPr lang="en-US" altLang="zh-CN" dirty="0" smtClean="0"/>
              <a:t>/</a:t>
            </a:r>
            <a:r>
              <a:rPr lang="zh-CN" altLang="en-US" dirty="0" smtClean="0"/>
              <a:t>模型和超参数的</a:t>
            </a:r>
            <a:r>
              <a:rPr lang="zh-CN" altLang="en-US" dirty="0"/>
              <a:t>几种组合，同时观</a:t>
            </a:r>
            <a:r>
              <a:rPr lang="zh-CN" altLang="en-US" dirty="0" smtClean="0"/>
              <a:t>察</a:t>
            </a:r>
            <a:r>
              <a:rPr lang="zh-CN" altLang="en-US" dirty="0"/>
              <a:t>这</a:t>
            </a:r>
            <a:r>
              <a:rPr lang="zh-CN" altLang="en-US" dirty="0" smtClean="0"/>
              <a:t>些变化对</a:t>
            </a:r>
            <a:r>
              <a:rPr lang="zh-CN" altLang="en-US" dirty="0"/>
              <a:t>模型准确性的影响</a:t>
            </a:r>
            <a:r>
              <a:rPr lang="zh-CN" altLang="en-US" dirty="0" smtClean="0"/>
              <a:t>。</a:t>
            </a:r>
            <a:endParaRPr lang="en-US" altLang="zh-CN" dirty="0" smtClean="0"/>
          </a:p>
          <a:p>
            <a:pPr lvl="1"/>
            <a:r>
              <a:rPr lang="zh-CN" altLang="en-US" dirty="0" smtClean="0"/>
              <a:t>迭</a:t>
            </a:r>
            <a:r>
              <a:rPr lang="zh-CN" altLang="en-US" dirty="0"/>
              <a:t>代实验可能</a:t>
            </a:r>
            <a:r>
              <a:rPr lang="zh-CN" altLang="en-US" dirty="0" smtClean="0"/>
              <a:t>会生成很多的模型版</a:t>
            </a:r>
            <a:r>
              <a:rPr lang="zh-CN" altLang="en-US" dirty="0"/>
              <a:t>本</a:t>
            </a:r>
            <a:r>
              <a:rPr lang="zh-CN" altLang="en-US" dirty="0" smtClean="0"/>
              <a:t>，轻易跟</a:t>
            </a:r>
            <a:r>
              <a:rPr lang="zh-CN" altLang="en-US" dirty="0"/>
              <a:t>踪性能最佳的模型及其输入配置</a:t>
            </a:r>
            <a:r>
              <a:rPr lang="zh-CN" altLang="en-US" dirty="0" smtClean="0"/>
              <a:t>。</a:t>
            </a:r>
            <a:endParaRPr lang="en-US" altLang="zh-CN" dirty="0" smtClean="0"/>
          </a:p>
          <a:p>
            <a:pPr lvl="1"/>
            <a:r>
              <a:rPr lang="zh-CN" altLang="en-US" dirty="0"/>
              <a:t>容易</a:t>
            </a:r>
            <a:r>
              <a:rPr lang="zh-CN" altLang="en-US" dirty="0" smtClean="0"/>
              <a:t>将</a:t>
            </a:r>
            <a:r>
              <a:rPr lang="zh-CN" altLang="en-US" dirty="0"/>
              <a:t>自己的实验与过去的尝试进行比较，以找出进一步改进的机会。</a:t>
            </a:r>
            <a:endParaRPr lang="en-US" altLang="zh-CN" dirty="0" smtClean="0"/>
          </a:p>
          <a:p>
            <a:pPr lvl="1"/>
            <a:r>
              <a:rPr lang="zh-CN" altLang="en-US" dirty="0"/>
              <a:t>除</a:t>
            </a:r>
            <a:r>
              <a:rPr lang="zh-CN" altLang="en-US" dirty="0" smtClean="0"/>
              <a:t>了与</a:t>
            </a:r>
            <a:r>
              <a:rPr lang="en-US" altLang="zh-CN" dirty="0" err="1" smtClean="0"/>
              <a:t>Sagemaker</a:t>
            </a:r>
            <a:r>
              <a:rPr lang="en-US" altLang="zh-CN" dirty="0" smtClean="0"/>
              <a:t> studio</a:t>
            </a:r>
            <a:r>
              <a:rPr lang="zh-CN" altLang="en-US" dirty="0" smtClean="0"/>
              <a:t>集成在一起，还提供了</a:t>
            </a:r>
            <a:r>
              <a:rPr lang="en-US" altLang="zh-CN" dirty="0" smtClean="0"/>
              <a:t>Python SDK</a:t>
            </a:r>
            <a:r>
              <a:rPr lang="zh-CN" altLang="en-US" dirty="0" smtClean="0"/>
              <a:t>，方便在</a:t>
            </a:r>
            <a:r>
              <a:rPr lang="en-US" altLang="zh-CN" dirty="0" err="1" smtClean="0"/>
              <a:t>Sagemaker</a:t>
            </a:r>
            <a:r>
              <a:rPr lang="en-US" altLang="zh-CN" dirty="0" smtClean="0"/>
              <a:t> notebook</a:t>
            </a:r>
            <a:r>
              <a:rPr lang="zh-CN" altLang="en-US" dirty="0" smtClean="0"/>
              <a:t>中调用</a:t>
            </a:r>
            <a:r>
              <a:rPr lang="en-US" altLang="zh-CN" dirty="0" smtClean="0"/>
              <a:t>experiment</a:t>
            </a:r>
            <a:r>
              <a:rPr lang="zh-CN" altLang="en-US" dirty="0" smtClean="0"/>
              <a:t>对试验进行搜索和分析。</a:t>
            </a:r>
            <a:endParaRPr lang="en-US" altLang="zh-CN" dirty="0" smtClean="0"/>
          </a:p>
          <a:p>
            <a:pPr lvl="2"/>
            <a:r>
              <a:rPr lang="zh-CN" altLang="en-US" dirty="0"/>
              <a:t>对</a:t>
            </a:r>
            <a:r>
              <a:rPr lang="zh-CN" altLang="en-US" dirty="0" smtClean="0"/>
              <a:t>实验相关的信息可以增加过滤条件和排序条件，并很容易导出为</a:t>
            </a:r>
            <a:r>
              <a:rPr lang="en-US" altLang="zh-CN" dirty="0" smtClean="0"/>
              <a:t>Pandas</a:t>
            </a:r>
            <a:r>
              <a:rPr lang="zh-CN" altLang="en-US" dirty="0" smtClean="0"/>
              <a:t>的</a:t>
            </a:r>
            <a:r>
              <a:rPr lang="en-US" altLang="zh-CN" dirty="0" err="1" smtClean="0"/>
              <a:t>Dataframe</a:t>
            </a:r>
            <a:r>
              <a:rPr lang="zh-CN" altLang="en-US" dirty="0" smtClean="0"/>
              <a:t>。</a:t>
            </a:r>
            <a:endParaRPr lang="en-US" dirty="0"/>
          </a:p>
        </p:txBody>
      </p:sp>
    </p:spTree>
    <p:extLst>
      <p:ext uri="{BB962C8B-B14F-4D97-AF65-F5344CB8AC3E}">
        <p14:creationId xmlns:p14="http://schemas.microsoft.com/office/powerpoint/2010/main" val="166917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027" y="2729952"/>
            <a:ext cx="10515600" cy="1325563"/>
          </a:xfrm>
        </p:spPr>
        <p:txBody>
          <a:bodyPr>
            <a:normAutofit/>
          </a:bodyPr>
          <a:lstStyle/>
          <a:p>
            <a:pPr algn="ctr"/>
            <a:r>
              <a:rPr lang="zh-CN" altLang="en-US" sz="6600" dirty="0"/>
              <a:t>模型部</a:t>
            </a:r>
            <a:r>
              <a:rPr lang="zh-CN" altLang="en-US" sz="6600" dirty="0" smtClean="0"/>
              <a:t>署</a:t>
            </a:r>
            <a:endParaRPr lang="en-US" sz="6600" dirty="0"/>
          </a:p>
        </p:txBody>
      </p:sp>
    </p:spTree>
    <p:extLst>
      <p:ext uri="{BB962C8B-B14F-4D97-AF65-F5344CB8AC3E}">
        <p14:creationId xmlns:p14="http://schemas.microsoft.com/office/powerpoint/2010/main" val="14434463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zh-CN" altLang="en-US" dirty="0" smtClean="0"/>
              <a:t>内建的</a:t>
            </a:r>
            <a:r>
              <a:rPr lang="en-US" altLang="zh-CN" dirty="0" smtClean="0"/>
              <a:t>serving</a:t>
            </a:r>
            <a:r>
              <a:rPr lang="zh-CN" altLang="en-US" dirty="0" smtClean="0"/>
              <a:t>框架</a:t>
            </a:r>
            <a:endParaRPr lang="en-US" dirty="0"/>
          </a:p>
        </p:txBody>
      </p:sp>
      <p:sp>
        <p:nvSpPr>
          <p:cNvPr id="3" name="Content Placeholder 2"/>
          <p:cNvSpPr>
            <a:spLocks noGrp="1"/>
          </p:cNvSpPr>
          <p:nvPr>
            <p:ph idx="1"/>
          </p:nvPr>
        </p:nvSpPr>
        <p:spPr>
          <a:xfrm>
            <a:off x="838200" y="2092271"/>
            <a:ext cx="10515600" cy="4084692"/>
          </a:xfrm>
        </p:spPr>
        <p:txBody>
          <a:bodyPr/>
          <a:lstStyle/>
          <a:p>
            <a:r>
              <a:rPr lang="en-US" altLang="zh-CN" dirty="0" err="1" smtClean="0"/>
              <a:t>S</a:t>
            </a:r>
            <a:r>
              <a:rPr lang="en-US" dirty="0" err="1" smtClean="0"/>
              <a:t>age</a:t>
            </a:r>
            <a:r>
              <a:rPr lang="en-US" altLang="zh-CN" dirty="0" err="1" smtClean="0"/>
              <a:t>M</a:t>
            </a:r>
            <a:r>
              <a:rPr lang="en-US" dirty="0" err="1" smtClean="0"/>
              <a:t>aker</a:t>
            </a:r>
            <a:r>
              <a:rPr lang="zh-CN" altLang="en-US" dirty="0" smtClean="0"/>
              <a:t>内建的</a:t>
            </a:r>
            <a:r>
              <a:rPr lang="en-US" dirty="0" err="1" smtClean="0"/>
              <a:t>tensorflow</a:t>
            </a:r>
            <a:r>
              <a:rPr lang="en-US" dirty="0" smtClean="0"/>
              <a:t> </a:t>
            </a:r>
            <a:r>
              <a:rPr lang="en-US" dirty="0"/>
              <a:t>serving</a:t>
            </a:r>
            <a:r>
              <a:rPr lang="zh-CN" altLang="en-US" dirty="0"/>
              <a:t>的实</a:t>
            </a:r>
            <a:r>
              <a:rPr lang="zh-CN" altLang="en-US" dirty="0" smtClean="0"/>
              <a:t>现：</a:t>
            </a:r>
            <a:endParaRPr lang="en-US" altLang="zh-CN" dirty="0" smtClean="0"/>
          </a:p>
          <a:p>
            <a:pPr lvl="1"/>
            <a:r>
              <a:rPr lang="en-US" altLang="zh-CN" dirty="0" smtClean="0"/>
              <a:t>Nginx-----&gt;</a:t>
            </a:r>
            <a:r>
              <a:rPr lang="en-US" altLang="zh-CN" dirty="0" err="1" smtClean="0"/>
              <a:t>guincorn</a:t>
            </a:r>
            <a:r>
              <a:rPr lang="en-US" altLang="zh-CN" dirty="0" smtClean="0"/>
              <a:t>(optional)-----&gt;TFS</a:t>
            </a:r>
          </a:p>
          <a:p>
            <a:pPr lvl="1"/>
            <a:r>
              <a:rPr lang="zh-CN" altLang="en-US" b="1" dirty="0"/>
              <a:t>是</a:t>
            </a:r>
            <a:r>
              <a:rPr lang="zh-CN" altLang="en-US" b="1" dirty="0" smtClean="0"/>
              <a:t>否启用</a:t>
            </a:r>
            <a:r>
              <a:rPr lang="en-US" b="1" dirty="0" err="1" smtClean="0"/>
              <a:t>guincorn</a:t>
            </a:r>
            <a:r>
              <a:rPr lang="zh-CN" altLang="en-US" b="1" dirty="0"/>
              <a:t>进程取决</a:t>
            </a:r>
            <a:r>
              <a:rPr lang="zh-CN" altLang="en-US" b="1" dirty="0" smtClean="0"/>
              <a:t>于是</a:t>
            </a:r>
            <a:r>
              <a:rPr lang="zh-CN" altLang="en-US" b="1" dirty="0"/>
              <a:t>否设置</a:t>
            </a:r>
            <a:r>
              <a:rPr lang="zh-CN" altLang="en-US" b="1" dirty="0" smtClean="0"/>
              <a:t>了定</a:t>
            </a:r>
            <a:r>
              <a:rPr lang="zh-CN" altLang="en-US" b="1" dirty="0"/>
              <a:t>制的 </a:t>
            </a:r>
            <a:r>
              <a:rPr lang="en-US" altLang="zh-CN" b="1" dirty="0"/>
              <a:t>inference.py</a:t>
            </a:r>
            <a:r>
              <a:rPr lang="zh-CN" altLang="en-US" b="1" dirty="0"/>
              <a:t>用于数据预处理和后处</a:t>
            </a:r>
            <a:r>
              <a:rPr lang="zh-CN" altLang="en-US" b="1" dirty="0" smtClean="0"/>
              <a:t>理，</a:t>
            </a:r>
            <a:r>
              <a:rPr lang="zh-CN" altLang="en-US" b="1" dirty="0"/>
              <a:t>或者是否启用了</a:t>
            </a:r>
            <a:r>
              <a:rPr lang="en-US" b="1" dirty="0" err="1" smtClean="0"/>
              <a:t>MultiModel</a:t>
            </a:r>
            <a:r>
              <a:rPr lang="zh-CN" altLang="en-US" dirty="0" smtClean="0"/>
              <a:t>。</a:t>
            </a:r>
            <a:endParaRPr lang="en-US" altLang="zh-CN" dirty="0" smtClean="0"/>
          </a:p>
          <a:p>
            <a:pPr lvl="1"/>
            <a:r>
              <a:rPr lang="zh-CN" altLang="en-US" b="1" dirty="0" smtClean="0"/>
              <a:t>不</a:t>
            </a:r>
            <a:r>
              <a:rPr lang="zh-CN" altLang="en-US" b="1" dirty="0"/>
              <a:t>管有没有启动</a:t>
            </a:r>
            <a:r>
              <a:rPr lang="en-US" b="1" dirty="0" err="1"/>
              <a:t>guincorn，Sagemaker</a:t>
            </a:r>
            <a:r>
              <a:rPr lang="zh-CN" altLang="en-US" b="1" dirty="0"/>
              <a:t>发给</a:t>
            </a:r>
            <a:r>
              <a:rPr lang="en-US" b="1" dirty="0" err="1"/>
              <a:t>nginx</a:t>
            </a:r>
            <a:r>
              <a:rPr lang="zh-CN" altLang="en-US" b="1" dirty="0"/>
              <a:t>的</a:t>
            </a:r>
            <a:r>
              <a:rPr lang="en-US" b="1" dirty="0"/>
              <a:t>ping</a:t>
            </a:r>
            <a:r>
              <a:rPr lang="zh-CN" altLang="en-US" b="1" dirty="0"/>
              <a:t>健康检查，</a:t>
            </a:r>
            <a:r>
              <a:rPr lang="en-US" b="1" dirty="0" err="1"/>
              <a:t>nginx</a:t>
            </a:r>
            <a:r>
              <a:rPr lang="zh-CN" altLang="en-US" b="1" dirty="0"/>
              <a:t>都会直接发给</a:t>
            </a:r>
            <a:r>
              <a:rPr lang="en-US" b="1" dirty="0"/>
              <a:t>TFS</a:t>
            </a:r>
            <a:r>
              <a:rPr lang="zh-CN" altLang="en-US" b="1" dirty="0"/>
              <a:t>进程</a:t>
            </a:r>
            <a:r>
              <a:rPr lang="zh-CN" altLang="en-US" dirty="0" smtClean="0"/>
              <a:t>。</a:t>
            </a:r>
            <a:endParaRPr lang="en-US" altLang="zh-CN" dirty="0" smtClean="0"/>
          </a:p>
          <a:p>
            <a:pPr lvl="1"/>
            <a:r>
              <a:rPr lang="zh-CN" altLang="en-US" b="1" dirty="0" smtClean="0">
                <a:solidFill>
                  <a:srgbClr val="FF0000"/>
                </a:solidFill>
              </a:rPr>
              <a:t>为什么搞这么复杂？不是直接让</a:t>
            </a:r>
            <a:r>
              <a:rPr lang="en-US" altLang="zh-CN" b="1" dirty="0" smtClean="0">
                <a:solidFill>
                  <a:srgbClr val="FF0000"/>
                </a:solidFill>
              </a:rPr>
              <a:t>TFS</a:t>
            </a:r>
            <a:r>
              <a:rPr lang="zh-CN" altLang="en-US" b="1" dirty="0" smtClean="0">
                <a:solidFill>
                  <a:srgbClr val="FF0000"/>
                </a:solidFill>
              </a:rPr>
              <a:t>来</a:t>
            </a:r>
            <a:r>
              <a:rPr lang="en-US" altLang="zh-CN" b="1" dirty="0" smtClean="0">
                <a:solidFill>
                  <a:srgbClr val="FF0000"/>
                </a:solidFill>
              </a:rPr>
              <a:t>serving</a:t>
            </a:r>
            <a:r>
              <a:rPr lang="zh-CN" altLang="en-US" b="1" dirty="0" smtClean="0">
                <a:solidFill>
                  <a:srgbClr val="FF0000"/>
                </a:solidFill>
              </a:rPr>
              <a:t>？</a:t>
            </a:r>
            <a:endParaRPr lang="en-US" altLang="zh-CN" b="1" dirty="0" smtClean="0">
              <a:solidFill>
                <a:srgbClr val="FF0000"/>
              </a:solidFill>
            </a:endParaRPr>
          </a:p>
          <a:p>
            <a:pPr lvl="2"/>
            <a:r>
              <a:rPr lang="en-US" altLang="zh-CN" dirty="0" smtClean="0"/>
              <a:t>TFS</a:t>
            </a:r>
            <a:r>
              <a:rPr lang="zh-CN" altLang="en-US" dirty="0" smtClean="0"/>
              <a:t>不支持</a:t>
            </a:r>
            <a:r>
              <a:rPr lang="en-US" altLang="zh-CN" dirty="0" smtClean="0"/>
              <a:t>/ping API</a:t>
            </a:r>
          </a:p>
          <a:p>
            <a:pPr lvl="2"/>
            <a:r>
              <a:rPr lang="en-US" altLang="zh-CN" dirty="0" smtClean="0"/>
              <a:t>TFS</a:t>
            </a:r>
            <a:r>
              <a:rPr lang="zh-CN" altLang="en-US" dirty="0" smtClean="0"/>
              <a:t>不支持钩子函数</a:t>
            </a:r>
            <a:endParaRPr lang="en-US" dirty="0"/>
          </a:p>
        </p:txBody>
      </p:sp>
    </p:spTree>
    <p:extLst>
      <p:ext uri="{BB962C8B-B14F-4D97-AF65-F5344CB8AC3E}">
        <p14:creationId xmlns:p14="http://schemas.microsoft.com/office/powerpoint/2010/main" val="24721639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705804"/>
          </a:xfrm>
        </p:spPr>
        <p:txBody>
          <a:bodyPr>
            <a:normAutofit fontScale="92500" lnSpcReduction="20000"/>
          </a:bodyPr>
          <a:lstStyle/>
          <a:p>
            <a:r>
              <a:rPr lang="en-US" altLang="zh-CN" dirty="0" err="1"/>
              <a:t>S</a:t>
            </a:r>
            <a:r>
              <a:rPr lang="en-US" dirty="0" err="1"/>
              <a:t>age</a:t>
            </a:r>
            <a:r>
              <a:rPr lang="en-US" altLang="zh-CN" dirty="0" err="1"/>
              <a:t>M</a:t>
            </a:r>
            <a:r>
              <a:rPr lang="en-US" dirty="0" err="1"/>
              <a:t>aker</a:t>
            </a:r>
            <a:r>
              <a:rPr lang="zh-CN" altLang="en-US" dirty="0"/>
              <a:t>内建</a:t>
            </a:r>
            <a:r>
              <a:rPr lang="zh-CN" altLang="en-US" dirty="0" smtClean="0"/>
              <a:t>的</a:t>
            </a:r>
            <a:r>
              <a:rPr lang="en-US" altLang="zh-CN" dirty="0" err="1" smtClean="0"/>
              <a:t>mxnet</a:t>
            </a:r>
            <a:r>
              <a:rPr lang="en-US" dirty="0" smtClean="0"/>
              <a:t> </a:t>
            </a:r>
            <a:r>
              <a:rPr lang="en-US" dirty="0"/>
              <a:t>serving</a:t>
            </a:r>
            <a:r>
              <a:rPr lang="zh-CN" altLang="en-US" dirty="0"/>
              <a:t>的实现</a:t>
            </a:r>
            <a:r>
              <a:rPr lang="zh-CN" altLang="en-US" dirty="0" smtClean="0"/>
              <a:t>：</a:t>
            </a:r>
            <a:endParaRPr lang="en-US" altLang="zh-CN" dirty="0" smtClean="0"/>
          </a:p>
          <a:p>
            <a:pPr lvl="1"/>
            <a:r>
              <a:rPr lang="en-US" altLang="zh-CN" dirty="0" err="1" smtClean="0"/>
              <a:t>Mxnet</a:t>
            </a:r>
            <a:r>
              <a:rPr lang="en-US" altLang="zh-CN" dirty="0" smtClean="0"/>
              <a:t> model server</a:t>
            </a:r>
          </a:p>
          <a:p>
            <a:pPr lvl="1"/>
            <a:r>
              <a:rPr lang="en-US" altLang="zh-CN" b="1" dirty="0" err="1" smtClean="0"/>
              <a:t>Mxnet</a:t>
            </a:r>
            <a:r>
              <a:rPr lang="en-US" altLang="zh-CN" b="1" dirty="0" smtClean="0"/>
              <a:t> model server</a:t>
            </a:r>
            <a:r>
              <a:rPr lang="zh-CN" altLang="en-US" b="1" dirty="0" smtClean="0"/>
              <a:t>的好处</a:t>
            </a:r>
            <a:r>
              <a:rPr lang="zh-CN" altLang="en-US" dirty="0" smtClean="0"/>
              <a:t>：</a:t>
            </a:r>
            <a:endParaRPr lang="en-US" altLang="zh-CN" dirty="0" smtClean="0"/>
          </a:p>
          <a:p>
            <a:pPr lvl="2"/>
            <a:r>
              <a:rPr lang="zh-CN" altLang="en-US" dirty="0"/>
              <a:t>直</a:t>
            </a:r>
            <a:r>
              <a:rPr lang="zh-CN" altLang="en-US" dirty="0" smtClean="0"/>
              <a:t>接调用钩子函数。</a:t>
            </a:r>
            <a:endParaRPr lang="en-US" altLang="zh-CN" dirty="0" smtClean="0"/>
          </a:p>
          <a:p>
            <a:pPr lvl="2"/>
            <a:r>
              <a:rPr lang="zh-CN" altLang="en-US" dirty="0"/>
              <a:t>支</a:t>
            </a:r>
            <a:r>
              <a:rPr lang="zh-CN" altLang="en-US" dirty="0" smtClean="0"/>
              <a:t>持处理</a:t>
            </a:r>
            <a:r>
              <a:rPr lang="en-US" altLang="zh-CN" dirty="0" smtClean="0"/>
              <a:t>/ping REST API</a:t>
            </a:r>
            <a:r>
              <a:rPr lang="zh-CN" altLang="en-US" dirty="0" smtClean="0"/>
              <a:t>。</a:t>
            </a:r>
            <a:endParaRPr lang="en-US" altLang="zh-CN" dirty="0" smtClean="0"/>
          </a:p>
          <a:p>
            <a:pPr lvl="2"/>
            <a:r>
              <a:rPr lang="zh-CN" altLang="en-US" b="1" dirty="0">
                <a:solidFill>
                  <a:srgbClr val="FF0000"/>
                </a:solidFill>
              </a:rPr>
              <a:t>缺省会使用所有的</a:t>
            </a:r>
            <a:r>
              <a:rPr lang="en-US" b="1" dirty="0">
                <a:solidFill>
                  <a:srgbClr val="FF0000"/>
                </a:solidFill>
              </a:rPr>
              <a:t>GPU</a:t>
            </a:r>
            <a:r>
              <a:rPr lang="zh-CN" altLang="en-US" b="1" dirty="0">
                <a:solidFill>
                  <a:srgbClr val="FF0000"/>
                </a:solidFill>
              </a:rPr>
              <a:t>来做推</a:t>
            </a:r>
            <a:r>
              <a:rPr lang="zh-CN" altLang="en-US" b="1" dirty="0" smtClean="0">
                <a:solidFill>
                  <a:srgbClr val="FF0000"/>
                </a:solidFill>
              </a:rPr>
              <a:t>理，</a:t>
            </a:r>
            <a:r>
              <a:rPr lang="en-US" altLang="zh-CN" b="1" dirty="0" smtClean="0">
                <a:solidFill>
                  <a:srgbClr val="FF0000"/>
                </a:solidFill>
              </a:rPr>
              <a:t>TFS</a:t>
            </a:r>
            <a:r>
              <a:rPr lang="zh-CN" altLang="en-US" b="1" dirty="0" smtClean="0">
                <a:solidFill>
                  <a:srgbClr val="FF0000"/>
                </a:solidFill>
              </a:rPr>
              <a:t>只能使用一个</a:t>
            </a:r>
            <a:r>
              <a:rPr lang="en-US" altLang="zh-CN" b="1" dirty="0" smtClean="0">
                <a:solidFill>
                  <a:srgbClr val="FF0000"/>
                </a:solidFill>
              </a:rPr>
              <a:t>GPU</a:t>
            </a:r>
            <a:r>
              <a:rPr lang="zh-CN" altLang="en-US" b="1" dirty="0" smtClean="0">
                <a:solidFill>
                  <a:srgbClr val="FF0000"/>
                </a:solidFill>
              </a:rPr>
              <a:t>来推理。</a:t>
            </a:r>
            <a:endParaRPr lang="en-US" altLang="zh-CN" b="1" dirty="0" smtClean="0">
              <a:solidFill>
                <a:srgbClr val="FF0000"/>
              </a:solidFill>
            </a:endParaRPr>
          </a:p>
          <a:p>
            <a:r>
              <a:rPr lang="en-US" altLang="zh-CN" dirty="0" err="1"/>
              <a:t>S</a:t>
            </a:r>
            <a:r>
              <a:rPr lang="en-US" dirty="0" err="1"/>
              <a:t>age</a:t>
            </a:r>
            <a:r>
              <a:rPr lang="en-US" altLang="zh-CN" dirty="0" err="1"/>
              <a:t>M</a:t>
            </a:r>
            <a:r>
              <a:rPr lang="en-US" dirty="0" err="1"/>
              <a:t>aker</a:t>
            </a:r>
            <a:r>
              <a:rPr lang="zh-CN" altLang="en-US" dirty="0"/>
              <a:t>内建</a:t>
            </a:r>
            <a:r>
              <a:rPr lang="zh-CN" altLang="en-US" dirty="0" smtClean="0"/>
              <a:t>的</a:t>
            </a:r>
            <a:r>
              <a:rPr lang="en-US" altLang="zh-CN" dirty="0" err="1" smtClean="0"/>
              <a:t>pytorch</a:t>
            </a:r>
            <a:r>
              <a:rPr lang="en-US" dirty="0" smtClean="0"/>
              <a:t> </a:t>
            </a:r>
            <a:r>
              <a:rPr lang="en-US" dirty="0"/>
              <a:t>serving</a:t>
            </a:r>
            <a:r>
              <a:rPr lang="zh-CN" altLang="en-US" dirty="0"/>
              <a:t>的实现</a:t>
            </a:r>
            <a:r>
              <a:rPr lang="zh-CN" altLang="en-US" dirty="0" smtClean="0"/>
              <a:t>：</a:t>
            </a:r>
            <a:endParaRPr lang="en-US" altLang="zh-CN" dirty="0" smtClean="0"/>
          </a:p>
          <a:p>
            <a:pPr lvl="1"/>
            <a:r>
              <a:rPr lang="zh-CN" altLang="en-US" dirty="0"/>
              <a:t>使</a:t>
            </a:r>
            <a:r>
              <a:rPr lang="zh-CN" altLang="en-US" dirty="0" smtClean="0"/>
              <a:t>用的是</a:t>
            </a:r>
            <a:r>
              <a:rPr lang="en-US" altLang="zh-CN" dirty="0" err="1" smtClean="0"/>
              <a:t>Mxnet</a:t>
            </a:r>
            <a:r>
              <a:rPr lang="en-US" altLang="zh-CN" dirty="0" smtClean="0"/>
              <a:t> mode server</a:t>
            </a:r>
          </a:p>
          <a:p>
            <a:r>
              <a:rPr lang="en-US" altLang="zh-CN" dirty="0" err="1" smtClean="0"/>
              <a:t>SageMaker</a:t>
            </a:r>
            <a:r>
              <a:rPr lang="zh-CN" altLang="en-US" dirty="0" smtClean="0"/>
              <a:t>内建的</a:t>
            </a:r>
            <a:r>
              <a:rPr lang="en-US" altLang="zh-CN" dirty="0" err="1" smtClean="0"/>
              <a:t>sklearn</a:t>
            </a:r>
            <a:r>
              <a:rPr lang="zh-CN" altLang="en-US" dirty="0" smtClean="0"/>
              <a:t>，</a:t>
            </a:r>
            <a:r>
              <a:rPr lang="en-US" altLang="zh-CN" dirty="0" err="1" smtClean="0"/>
              <a:t>chainer</a:t>
            </a:r>
            <a:r>
              <a:rPr lang="zh-CN" altLang="en-US" dirty="0" smtClean="0"/>
              <a:t>，</a:t>
            </a:r>
            <a:r>
              <a:rPr lang="en-US" altLang="zh-CN" dirty="0" err="1" smtClean="0"/>
              <a:t>xgboost</a:t>
            </a:r>
            <a:r>
              <a:rPr lang="zh-CN" altLang="en-US" dirty="0" smtClean="0"/>
              <a:t>的</a:t>
            </a:r>
            <a:r>
              <a:rPr lang="en-US" altLang="zh-CN" dirty="0" smtClean="0"/>
              <a:t>serving</a:t>
            </a:r>
            <a:r>
              <a:rPr lang="zh-CN" altLang="en-US" dirty="0" smtClean="0"/>
              <a:t>实现：</a:t>
            </a:r>
            <a:endParaRPr lang="en-US" altLang="zh-CN" dirty="0" smtClean="0"/>
          </a:p>
          <a:p>
            <a:pPr lvl="1"/>
            <a:r>
              <a:rPr lang="en-US" altLang="zh-CN" dirty="0" err="1" smtClean="0"/>
              <a:t>nginx</a:t>
            </a:r>
            <a:r>
              <a:rPr lang="en-US" altLang="zh-CN" dirty="0" smtClean="0"/>
              <a:t>(optional)---</a:t>
            </a:r>
            <a:r>
              <a:rPr lang="en-US" altLang="zh-CN" dirty="0" smtClean="0">
                <a:sym typeface="Wingdings" panose="05000000000000000000" pitchFamily="2" charset="2"/>
              </a:rPr>
              <a:t></a:t>
            </a:r>
            <a:r>
              <a:rPr lang="en-US" dirty="0" err="1" smtClean="0"/>
              <a:t>guincorn</a:t>
            </a:r>
            <a:endParaRPr lang="en-US" dirty="0" smtClean="0"/>
          </a:p>
          <a:p>
            <a:pPr lvl="1"/>
            <a:r>
              <a:rPr lang="zh-CN" altLang="en-US" dirty="0"/>
              <a:t>通</a:t>
            </a:r>
            <a:r>
              <a:rPr lang="zh-CN" altLang="en-US" dirty="0" smtClean="0"/>
              <a:t>过设置</a:t>
            </a:r>
            <a:r>
              <a:rPr lang="en-US" altLang="zh-CN" dirty="0" err="1" smtClean="0"/>
              <a:t>sagemaker.model.FrameworkModel</a:t>
            </a:r>
            <a:r>
              <a:rPr lang="en-US" altLang="zh-CN" dirty="0" smtClean="0"/>
              <a:t> API</a:t>
            </a:r>
            <a:r>
              <a:rPr lang="zh-CN" altLang="en-US" dirty="0" smtClean="0"/>
              <a:t>的</a:t>
            </a:r>
            <a:r>
              <a:rPr lang="en-US" altLang="zh-CN" dirty="0" err="1" smtClean="0"/>
              <a:t>env</a:t>
            </a:r>
            <a:r>
              <a:rPr lang="zh-CN" altLang="en-US" dirty="0" smtClean="0"/>
              <a:t>参数中的</a:t>
            </a:r>
            <a:r>
              <a:rPr lang="en-US" dirty="0" smtClean="0"/>
              <a:t>SAGEMAKER_USE_NGINX</a:t>
            </a:r>
            <a:r>
              <a:rPr lang="zh-CN" altLang="en-US" dirty="0" smtClean="0"/>
              <a:t>可以</a:t>
            </a:r>
            <a:r>
              <a:rPr lang="en-US" altLang="zh-CN" dirty="0" smtClean="0"/>
              <a:t>disable </a:t>
            </a:r>
            <a:r>
              <a:rPr lang="en-US" altLang="zh-CN" dirty="0" err="1" smtClean="0"/>
              <a:t>nginx</a:t>
            </a:r>
            <a:r>
              <a:rPr lang="zh-CN" altLang="en-US" dirty="0" smtClean="0"/>
              <a:t>。</a:t>
            </a:r>
            <a:endParaRPr lang="en-US" altLang="zh-CN" dirty="0" smtClean="0"/>
          </a:p>
          <a:p>
            <a:r>
              <a:rPr lang="en-US" altLang="zh-CN" dirty="0" err="1" smtClean="0"/>
              <a:t>SageMaker</a:t>
            </a:r>
            <a:r>
              <a:rPr lang="zh-CN" altLang="en-US" dirty="0" smtClean="0"/>
              <a:t>内建的</a:t>
            </a:r>
            <a:r>
              <a:rPr lang="en-US" altLang="zh-CN" dirty="0" err="1" smtClean="0"/>
              <a:t>sparkml</a:t>
            </a:r>
            <a:r>
              <a:rPr lang="en-US" altLang="zh-CN" dirty="0" smtClean="0"/>
              <a:t> serving</a:t>
            </a:r>
            <a:r>
              <a:rPr lang="zh-CN" altLang="en-US" dirty="0" smtClean="0"/>
              <a:t>实现：</a:t>
            </a:r>
            <a:endParaRPr lang="en-US" altLang="zh-CN" dirty="0" smtClean="0"/>
          </a:p>
          <a:p>
            <a:pPr lvl="1"/>
            <a:r>
              <a:rPr lang="zh-CN" altLang="en-US" dirty="0"/>
              <a:t>基</a:t>
            </a:r>
            <a:r>
              <a:rPr lang="zh-CN" altLang="en-US" dirty="0" smtClean="0"/>
              <a:t>于</a:t>
            </a:r>
            <a:r>
              <a:rPr lang="en-US" altLang="zh-CN" dirty="0" smtClean="0"/>
              <a:t>Java spring </a:t>
            </a:r>
            <a:r>
              <a:rPr lang="zh-CN" altLang="en-US" dirty="0" smtClean="0"/>
              <a:t>框架和</a:t>
            </a:r>
            <a:r>
              <a:rPr lang="en-US" altLang="zh-CN" dirty="0" err="1" smtClean="0"/>
              <a:t>mleap</a:t>
            </a:r>
            <a:r>
              <a:rPr lang="zh-CN" altLang="en-US" dirty="0"/>
              <a:t> </a:t>
            </a:r>
            <a:r>
              <a:rPr lang="en-US" altLang="zh-CN" dirty="0" smtClean="0"/>
              <a:t>runtime</a:t>
            </a:r>
            <a:r>
              <a:rPr lang="zh-CN" altLang="en-US" dirty="0" smtClean="0"/>
              <a:t>库。</a:t>
            </a:r>
            <a:endParaRPr lang="en-US" altLang="zh-CN" dirty="0" smtClean="0"/>
          </a:p>
          <a:p>
            <a:endParaRPr lang="en-US" altLang="zh-CN" dirty="0" smtClean="0"/>
          </a:p>
          <a:p>
            <a:pPr lvl="1"/>
            <a:endParaRPr lang="en-US" altLang="zh-CN" dirty="0" smtClean="0"/>
          </a:p>
          <a:p>
            <a:pPr lvl="1"/>
            <a:endParaRPr lang="en-US" altLang="zh-CN" dirty="0"/>
          </a:p>
          <a:p>
            <a:endParaRPr lang="en-US" dirty="0"/>
          </a:p>
        </p:txBody>
      </p:sp>
    </p:spTree>
    <p:extLst>
      <p:ext uri="{BB962C8B-B14F-4D97-AF65-F5344CB8AC3E}">
        <p14:creationId xmlns:p14="http://schemas.microsoft.com/office/powerpoint/2010/main" val="30226520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smtClean="0"/>
              <a:t>Tips</a:t>
            </a:r>
            <a:r>
              <a:rPr lang="zh-CN" altLang="en-US" dirty="0" smtClean="0"/>
              <a:t>：</a:t>
            </a:r>
            <a:endParaRPr lang="en-US" altLang="zh-CN" dirty="0" smtClean="0"/>
          </a:p>
          <a:p>
            <a:pPr lvl="1"/>
            <a:r>
              <a:rPr lang="zh-CN" altLang="en-US" dirty="0"/>
              <a:t>利用</a:t>
            </a:r>
            <a:r>
              <a:rPr lang="en-US" altLang="zh-CN" dirty="0" err="1"/>
              <a:t>gunicorn</a:t>
            </a:r>
            <a:r>
              <a:rPr lang="zh-CN" altLang="en-US" dirty="0"/>
              <a:t>来做</a:t>
            </a:r>
            <a:r>
              <a:rPr lang="en-US" altLang="zh-CN" dirty="0"/>
              <a:t>SM</a:t>
            </a:r>
            <a:r>
              <a:rPr lang="zh-CN" altLang="en-US" dirty="0"/>
              <a:t>内建框架比如</a:t>
            </a:r>
            <a:r>
              <a:rPr lang="en-US" altLang="zh-CN" dirty="0" err="1"/>
              <a:t>sklearn</a:t>
            </a:r>
            <a:r>
              <a:rPr lang="zh-CN" altLang="en-US" dirty="0"/>
              <a:t>的</a:t>
            </a:r>
            <a:r>
              <a:rPr lang="en-US" altLang="zh-CN" dirty="0"/>
              <a:t>serving</a:t>
            </a:r>
            <a:r>
              <a:rPr lang="zh-CN" altLang="en-US" dirty="0"/>
              <a:t>的话，如果</a:t>
            </a:r>
            <a:r>
              <a:rPr lang="en-US" altLang="zh-CN" dirty="0"/>
              <a:t>CPU</a:t>
            </a:r>
            <a:r>
              <a:rPr lang="zh-CN" altLang="en-US" dirty="0"/>
              <a:t>使用率不高</a:t>
            </a:r>
            <a:r>
              <a:rPr lang="zh-CN" altLang="en-US" dirty="0" smtClean="0"/>
              <a:t>，如何增大推理实例的吞吐量？</a:t>
            </a:r>
            <a:endParaRPr lang="en-US" altLang="zh-CN" dirty="0" smtClean="0"/>
          </a:p>
          <a:p>
            <a:pPr lvl="2"/>
            <a:r>
              <a:rPr lang="zh-CN" altLang="en-US" dirty="0" smtClean="0"/>
              <a:t>可</a:t>
            </a:r>
            <a:r>
              <a:rPr lang="zh-CN" altLang="en-US" dirty="0"/>
              <a:t>以设置该框架的对应</a:t>
            </a:r>
            <a:r>
              <a:rPr lang="en-US" altLang="zh-CN" dirty="0"/>
              <a:t>model</a:t>
            </a:r>
            <a:r>
              <a:rPr lang="zh-CN" altLang="en-US" dirty="0" smtClean="0"/>
              <a:t>类比如</a:t>
            </a:r>
            <a:r>
              <a:rPr lang="en-US" altLang="zh-CN" dirty="0" err="1" smtClean="0"/>
              <a:t>sagemaker.sklearn.model.SKLearnModel</a:t>
            </a:r>
            <a:r>
              <a:rPr lang="zh-CN" altLang="en-US" dirty="0"/>
              <a:t>的参数</a:t>
            </a:r>
            <a:r>
              <a:rPr lang="en-US" altLang="zh-CN" b="1" dirty="0" err="1"/>
              <a:t>model_server_workers</a:t>
            </a:r>
            <a:r>
              <a:rPr lang="zh-CN" altLang="en-US" dirty="0"/>
              <a:t>超过默认的</a:t>
            </a:r>
            <a:r>
              <a:rPr lang="en-US" altLang="zh-CN" dirty="0"/>
              <a:t>VCPU</a:t>
            </a:r>
            <a:r>
              <a:rPr lang="zh-CN" altLang="en-US" dirty="0"/>
              <a:t>数量的值来增加推理实例的吞吐量</a:t>
            </a:r>
            <a:r>
              <a:rPr lang="zh-CN" altLang="en-US" dirty="0" smtClean="0"/>
              <a:t>。</a:t>
            </a:r>
            <a:endParaRPr lang="en-US" altLang="zh-CN" dirty="0" smtClean="0"/>
          </a:p>
          <a:p>
            <a:pPr lvl="3"/>
            <a:r>
              <a:rPr lang="zh-CN" altLang="en-US" dirty="0" smtClean="0"/>
              <a:t>对</a:t>
            </a:r>
            <a:r>
              <a:rPr lang="zh-CN" altLang="en-US" dirty="0"/>
              <a:t>于</a:t>
            </a:r>
            <a:r>
              <a:rPr lang="en-US" altLang="zh-CN" dirty="0"/>
              <a:t>SM </a:t>
            </a:r>
            <a:r>
              <a:rPr lang="en-US" altLang="zh-CN" dirty="0" err="1"/>
              <a:t>tensorflow</a:t>
            </a:r>
            <a:r>
              <a:rPr lang="en-US" altLang="zh-CN" dirty="0"/>
              <a:t> </a:t>
            </a:r>
            <a:r>
              <a:rPr lang="en-US" altLang="zh-CN" dirty="0" smtClean="0"/>
              <a:t>serving</a:t>
            </a:r>
            <a:r>
              <a:rPr lang="zh-CN" altLang="en-US" dirty="0" smtClean="0"/>
              <a:t>，</a:t>
            </a:r>
            <a:r>
              <a:rPr lang="zh-CN" altLang="en-US" dirty="0"/>
              <a:t>虽然也用到了</a:t>
            </a:r>
            <a:r>
              <a:rPr lang="en-US" altLang="zh-CN" dirty="0" err="1"/>
              <a:t>gunicorn</a:t>
            </a:r>
            <a:r>
              <a:rPr lang="zh-CN" altLang="en-US" dirty="0"/>
              <a:t>，但是这里的</a:t>
            </a:r>
            <a:r>
              <a:rPr lang="en-US" altLang="zh-CN" dirty="0" err="1"/>
              <a:t>gunicorn</a:t>
            </a:r>
            <a:r>
              <a:rPr lang="zh-CN" altLang="en-US" dirty="0"/>
              <a:t>的进程只是</a:t>
            </a:r>
            <a:r>
              <a:rPr lang="en-US" altLang="zh-CN" dirty="0"/>
              <a:t>1</a:t>
            </a:r>
            <a:r>
              <a:rPr lang="zh-CN" altLang="en-US" dirty="0"/>
              <a:t>个，不能设</a:t>
            </a:r>
            <a:r>
              <a:rPr lang="zh-CN" altLang="en-US" dirty="0" smtClean="0"/>
              <a:t>置（</a:t>
            </a:r>
            <a:r>
              <a:rPr lang="zh-CN" altLang="en-US" b="1" dirty="0" smtClean="0"/>
              <a:t>最新版本的</a:t>
            </a:r>
            <a:r>
              <a:rPr lang="en-US" altLang="zh-CN" b="1" dirty="0" smtClean="0"/>
              <a:t>SM TFS</a:t>
            </a:r>
            <a:r>
              <a:rPr lang="zh-CN" altLang="en-US" b="1" dirty="0" smtClean="0"/>
              <a:t>可以设置</a:t>
            </a:r>
            <a:r>
              <a:rPr lang="en-US" altLang="zh-CN" b="1" dirty="0" err="1" smtClean="0"/>
              <a:t>gunicorn</a:t>
            </a:r>
            <a:r>
              <a:rPr lang="zh-CN" altLang="en-US" b="1" dirty="0" smtClean="0"/>
              <a:t>的进程数量了</a:t>
            </a:r>
            <a:r>
              <a:rPr lang="zh-CN" altLang="en-US" dirty="0" smtClean="0"/>
              <a:t>）。</a:t>
            </a:r>
            <a:r>
              <a:rPr lang="zh-CN" altLang="en-US" dirty="0" smtClean="0"/>
              <a:t>这里的</a:t>
            </a:r>
            <a:r>
              <a:rPr lang="en-US" altLang="zh-CN" dirty="0" err="1" smtClean="0"/>
              <a:t>gunicorn</a:t>
            </a:r>
            <a:r>
              <a:rPr lang="zh-CN" altLang="en-US" dirty="0" smtClean="0"/>
              <a:t>并不是用来推理的，只是对预测样本做前处理和后处理。</a:t>
            </a:r>
            <a:endParaRPr lang="en-US" altLang="zh-CN" dirty="0" smtClean="0"/>
          </a:p>
          <a:p>
            <a:pPr lvl="1"/>
            <a:r>
              <a:rPr lang="en-US" altLang="zh-CN" dirty="0" smtClean="0"/>
              <a:t>SM</a:t>
            </a:r>
            <a:r>
              <a:rPr lang="zh-CN" altLang="en-US" dirty="0" smtClean="0"/>
              <a:t>内建框架</a:t>
            </a:r>
            <a:r>
              <a:rPr lang="en-US" altLang="zh-CN" dirty="0" err="1" smtClean="0"/>
              <a:t>mxnet</a:t>
            </a:r>
            <a:r>
              <a:rPr lang="zh-CN" altLang="en-US" dirty="0" smtClean="0"/>
              <a:t>和</a:t>
            </a:r>
            <a:r>
              <a:rPr lang="en-US" altLang="zh-CN" dirty="0" err="1" smtClean="0"/>
              <a:t>pytorch</a:t>
            </a:r>
            <a:r>
              <a:rPr lang="zh-CN" altLang="en-US" dirty="0" smtClean="0"/>
              <a:t>的</a:t>
            </a:r>
            <a:r>
              <a:rPr lang="en-US" altLang="zh-CN" dirty="0" smtClean="0"/>
              <a:t>serving</a:t>
            </a:r>
            <a:r>
              <a:rPr lang="zh-CN" altLang="en-US" dirty="0" smtClean="0"/>
              <a:t>，</a:t>
            </a:r>
            <a:r>
              <a:rPr lang="en-US" altLang="zh-CN" b="1" dirty="0"/>
              <a:t> </a:t>
            </a:r>
            <a:r>
              <a:rPr lang="en-US" altLang="zh-CN" b="1" dirty="0" err="1" smtClean="0"/>
              <a:t>model_server_workers</a:t>
            </a:r>
            <a:r>
              <a:rPr lang="zh-CN" altLang="en-US" b="1" dirty="0" smtClean="0"/>
              <a:t>参数对它们的作用是什么？</a:t>
            </a:r>
            <a:endParaRPr lang="en-US" altLang="zh-CN" b="1" dirty="0" smtClean="0"/>
          </a:p>
          <a:p>
            <a:pPr lvl="2"/>
            <a:r>
              <a:rPr lang="en-US" altLang="zh-CN" dirty="0"/>
              <a:t>SM  </a:t>
            </a:r>
            <a:r>
              <a:rPr lang="en-US" altLang="zh-CN" dirty="0" err="1" smtClean="0"/>
              <a:t>mxnet</a:t>
            </a:r>
            <a:r>
              <a:rPr lang="zh-CN" altLang="en-US" dirty="0" smtClean="0"/>
              <a:t>和</a:t>
            </a:r>
            <a:r>
              <a:rPr lang="en-US" altLang="zh-CN" dirty="0" err="1" smtClean="0"/>
              <a:t>pytorch</a:t>
            </a:r>
            <a:r>
              <a:rPr lang="en-US" altLang="zh-CN" dirty="0" smtClean="0"/>
              <a:t> serving</a:t>
            </a:r>
            <a:r>
              <a:rPr lang="zh-CN" altLang="en-US" dirty="0" smtClean="0"/>
              <a:t>的时候，缺</a:t>
            </a:r>
            <a:r>
              <a:rPr lang="zh-CN" altLang="en-US" dirty="0"/>
              <a:t>省会每个</a:t>
            </a:r>
            <a:r>
              <a:rPr lang="en-US" altLang="zh-CN" dirty="0"/>
              <a:t>VCPU</a:t>
            </a:r>
            <a:r>
              <a:rPr lang="zh-CN" altLang="en-US" dirty="0"/>
              <a:t>使用一个</a:t>
            </a:r>
            <a:r>
              <a:rPr lang="en-US" altLang="zh-CN" dirty="0" smtClean="0"/>
              <a:t>worker</a:t>
            </a:r>
            <a:r>
              <a:rPr lang="zh-CN" altLang="en-US" dirty="0" smtClean="0"/>
              <a:t>。</a:t>
            </a:r>
            <a:endParaRPr lang="en-US" altLang="zh-CN" dirty="0" smtClean="0"/>
          </a:p>
          <a:p>
            <a:pPr lvl="2"/>
            <a:r>
              <a:rPr lang="zh-CN" altLang="en-US" dirty="0"/>
              <a:t>如</a:t>
            </a:r>
            <a:r>
              <a:rPr lang="zh-CN" altLang="en-US" dirty="0" smtClean="0"/>
              <a:t>果是在</a:t>
            </a:r>
            <a:r>
              <a:rPr lang="en-US" altLang="zh-CN" dirty="0" smtClean="0"/>
              <a:t>CPU</a:t>
            </a:r>
            <a:r>
              <a:rPr lang="zh-CN" altLang="en-US" dirty="0" smtClean="0"/>
              <a:t>上做推理，并且</a:t>
            </a:r>
            <a:r>
              <a:rPr lang="en-US" altLang="zh-CN" dirty="0" smtClean="0"/>
              <a:t>CPU</a:t>
            </a:r>
            <a:r>
              <a:rPr lang="zh-CN" altLang="en-US" dirty="0" smtClean="0"/>
              <a:t>使用率不高，可以把这个参数值调大来增加吞吐量。</a:t>
            </a:r>
            <a:endParaRPr lang="en-US" altLang="zh-CN" dirty="0" smtClean="0"/>
          </a:p>
          <a:p>
            <a:pPr lvl="2"/>
            <a:r>
              <a:rPr lang="zh-CN" altLang="en-US" dirty="0" smtClean="0"/>
              <a:t>如</a:t>
            </a:r>
            <a:r>
              <a:rPr lang="zh-CN" altLang="en-US" dirty="0"/>
              <a:t>果是在</a:t>
            </a:r>
            <a:r>
              <a:rPr lang="en-US" altLang="zh-CN" dirty="0"/>
              <a:t>GPU</a:t>
            </a:r>
            <a:r>
              <a:rPr lang="zh-CN" altLang="en-US" dirty="0"/>
              <a:t>上</a:t>
            </a:r>
            <a:r>
              <a:rPr lang="zh-CN" altLang="en-US" dirty="0" smtClean="0"/>
              <a:t>做推</a:t>
            </a:r>
            <a:r>
              <a:rPr lang="zh-CN" altLang="en-US" dirty="0"/>
              <a:t>理的话，可以把</a:t>
            </a:r>
            <a:r>
              <a:rPr lang="en-US" altLang="zh-CN" dirty="0"/>
              <a:t>worker</a:t>
            </a:r>
            <a:r>
              <a:rPr lang="zh-CN" altLang="en-US" dirty="0"/>
              <a:t>数量设置为</a:t>
            </a:r>
            <a:r>
              <a:rPr lang="en-US" altLang="zh-CN" dirty="0"/>
              <a:t>GPU</a:t>
            </a:r>
            <a:r>
              <a:rPr lang="zh-CN" altLang="en-US" dirty="0"/>
              <a:t>卡的数</a:t>
            </a:r>
            <a:r>
              <a:rPr lang="zh-CN" altLang="en-US" dirty="0" smtClean="0"/>
              <a:t>量。</a:t>
            </a:r>
            <a:endParaRPr lang="en-US" altLang="zh-CN" dirty="0" smtClean="0"/>
          </a:p>
          <a:p>
            <a:pPr lvl="2"/>
            <a:r>
              <a:rPr lang="zh-CN" altLang="en-US" dirty="0"/>
              <a:t>如</a:t>
            </a:r>
            <a:r>
              <a:rPr lang="zh-CN" altLang="en-US" dirty="0" smtClean="0"/>
              <a:t>果是用</a:t>
            </a:r>
            <a:r>
              <a:rPr lang="en-US" altLang="zh-CN" dirty="0" smtClean="0"/>
              <a:t>SM</a:t>
            </a:r>
            <a:r>
              <a:rPr lang="zh-CN" altLang="en-US" dirty="0" smtClean="0"/>
              <a:t>的</a:t>
            </a:r>
            <a:r>
              <a:rPr lang="en-US" altLang="zh-CN" dirty="0" smtClean="0"/>
              <a:t>EIA</a:t>
            </a:r>
            <a:r>
              <a:rPr lang="zh-CN" altLang="en-US" dirty="0" smtClean="0"/>
              <a:t>来加速，</a:t>
            </a:r>
            <a:r>
              <a:rPr lang="en-US" altLang="zh-CN" dirty="0" smtClean="0"/>
              <a:t>worker</a:t>
            </a:r>
            <a:r>
              <a:rPr lang="zh-CN" altLang="en-US" dirty="0" smtClean="0"/>
              <a:t>数量配</a:t>
            </a:r>
            <a:r>
              <a:rPr lang="zh-CN" altLang="en-US" dirty="0"/>
              <a:t>置</a:t>
            </a:r>
            <a:r>
              <a:rPr lang="zh-CN" altLang="en-US" dirty="0" smtClean="0"/>
              <a:t>和纯</a:t>
            </a:r>
            <a:r>
              <a:rPr lang="en-US" altLang="zh-CN" dirty="0" err="1" smtClean="0"/>
              <a:t>cpu</a:t>
            </a:r>
            <a:r>
              <a:rPr lang="zh-CN" altLang="en-US" dirty="0"/>
              <a:t>实例的</a:t>
            </a:r>
            <a:r>
              <a:rPr lang="en-US" altLang="zh-CN" dirty="0"/>
              <a:t>worker</a:t>
            </a:r>
            <a:r>
              <a:rPr lang="zh-CN" altLang="en-US" dirty="0"/>
              <a:t>数量配置类似，但是</a:t>
            </a:r>
            <a:r>
              <a:rPr lang="en-US" altLang="zh-CN" dirty="0"/>
              <a:t>worker</a:t>
            </a:r>
            <a:r>
              <a:rPr lang="zh-CN" altLang="en-US" dirty="0"/>
              <a:t>越多需要</a:t>
            </a:r>
            <a:r>
              <a:rPr lang="zh-CN" altLang="en-US" dirty="0" smtClean="0"/>
              <a:t>的</a:t>
            </a:r>
            <a:r>
              <a:rPr lang="en-US" altLang="zh-CN" dirty="0" smtClean="0"/>
              <a:t>EIA</a:t>
            </a:r>
            <a:r>
              <a:rPr lang="zh-CN" altLang="en-US" dirty="0" smtClean="0"/>
              <a:t>类</a:t>
            </a:r>
            <a:r>
              <a:rPr lang="zh-CN" altLang="en-US" dirty="0"/>
              <a:t>型</a:t>
            </a:r>
            <a:r>
              <a:rPr lang="zh-CN" altLang="en-US" dirty="0" smtClean="0"/>
              <a:t>也需要设置越大。</a:t>
            </a:r>
            <a:endParaRPr lang="en-US" altLang="zh-CN" dirty="0" smtClean="0"/>
          </a:p>
        </p:txBody>
      </p:sp>
    </p:spTree>
    <p:extLst>
      <p:ext uri="{BB962C8B-B14F-4D97-AF65-F5344CB8AC3E}">
        <p14:creationId xmlns:p14="http://schemas.microsoft.com/office/powerpoint/2010/main" val="223854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4"/>
            <a:ext cx="10515600" cy="4533611"/>
          </a:xfrm>
        </p:spPr>
        <p:txBody>
          <a:bodyPr>
            <a:normAutofit fontScale="85000" lnSpcReduction="20000"/>
          </a:bodyPr>
          <a:lstStyle/>
          <a:p>
            <a:pPr lvl="1"/>
            <a:r>
              <a:rPr lang="zh-CN" altLang="en-US" dirty="0" smtClean="0"/>
              <a:t>与</a:t>
            </a:r>
            <a:r>
              <a:rPr lang="en-US" altLang="zh-CN" dirty="0" err="1" smtClean="0"/>
              <a:t>Sagemaker</a:t>
            </a:r>
            <a:r>
              <a:rPr lang="en-US" altLang="zh-CN" dirty="0" smtClean="0"/>
              <a:t> endpoint</a:t>
            </a:r>
            <a:r>
              <a:rPr lang="zh-CN" altLang="en-US" dirty="0" smtClean="0"/>
              <a:t>交互的时候使用</a:t>
            </a:r>
            <a:r>
              <a:rPr lang="en-US" altLang="zh-CN" dirty="0" smtClean="0"/>
              <a:t>predictor</a:t>
            </a:r>
            <a:r>
              <a:rPr lang="zh-CN" altLang="en-US" dirty="0" smtClean="0"/>
              <a:t>还是</a:t>
            </a:r>
            <a:r>
              <a:rPr lang="en-US" altLang="zh-CN" dirty="0" err="1" smtClean="0"/>
              <a:t>invoke_endpoint</a:t>
            </a:r>
            <a:r>
              <a:rPr lang="zh-CN" altLang="en-US" dirty="0" smtClean="0"/>
              <a:t>？</a:t>
            </a:r>
            <a:endParaRPr lang="en-US" altLang="zh-CN" dirty="0" smtClean="0"/>
          </a:p>
          <a:p>
            <a:pPr lvl="2"/>
            <a:r>
              <a:rPr lang="zh-CN" altLang="en-US" dirty="0"/>
              <a:t>调</a:t>
            </a:r>
            <a:r>
              <a:rPr lang="zh-CN" altLang="en-US" dirty="0" smtClean="0"/>
              <a:t>用</a:t>
            </a:r>
            <a:r>
              <a:rPr lang="en-US" altLang="zh-CN" dirty="0" smtClean="0"/>
              <a:t>predictor API</a:t>
            </a:r>
            <a:r>
              <a:rPr lang="zh-CN" altLang="en-US" dirty="0" smtClean="0"/>
              <a:t>的时候，它的内部实现是会调用</a:t>
            </a:r>
            <a:r>
              <a:rPr lang="en-US" altLang="zh-CN" dirty="0"/>
              <a:t>._</a:t>
            </a:r>
            <a:r>
              <a:rPr lang="en-US" altLang="zh-CN" dirty="0" err="1" smtClean="0"/>
              <a:t>get_endpoint_config_name</a:t>
            </a:r>
            <a:r>
              <a:rPr lang="zh-CN" altLang="en-US" dirty="0" smtClean="0"/>
              <a:t>与</a:t>
            </a:r>
            <a:r>
              <a:rPr lang="en-US" altLang="zh-CN" dirty="0" err="1" smtClean="0"/>
              <a:t>sagemaker</a:t>
            </a:r>
            <a:r>
              <a:rPr lang="en-US" altLang="zh-CN" dirty="0" smtClean="0"/>
              <a:t> control plane service</a:t>
            </a:r>
            <a:r>
              <a:rPr lang="zh-CN" altLang="en-US" dirty="0" smtClean="0"/>
              <a:t>交互，如果</a:t>
            </a:r>
            <a:r>
              <a:rPr lang="en-US" altLang="zh-CN" dirty="0" smtClean="0"/>
              <a:t>predictor API</a:t>
            </a:r>
            <a:r>
              <a:rPr lang="zh-CN" altLang="en-US" dirty="0" smtClean="0"/>
              <a:t>调用频繁会被</a:t>
            </a:r>
            <a:r>
              <a:rPr lang="en-US" altLang="zh-CN" dirty="0" smtClean="0"/>
              <a:t>throttle</a:t>
            </a:r>
            <a:r>
              <a:rPr lang="zh-CN" altLang="en-US" dirty="0" smtClean="0"/>
              <a:t>。</a:t>
            </a:r>
            <a:endParaRPr lang="en-US" altLang="zh-CN" dirty="0" smtClean="0"/>
          </a:p>
          <a:p>
            <a:pPr lvl="2"/>
            <a:r>
              <a:rPr lang="zh-CN" altLang="en-US" b="1" dirty="0" smtClean="0"/>
              <a:t>因此生</a:t>
            </a:r>
            <a:r>
              <a:rPr lang="zh-CN" altLang="en-US" b="1" dirty="0"/>
              <a:t>产环</a:t>
            </a:r>
            <a:r>
              <a:rPr lang="zh-CN" altLang="en-US" b="1" dirty="0" smtClean="0"/>
              <a:t>境</a:t>
            </a:r>
            <a:r>
              <a:rPr lang="zh-CN" altLang="en-US" b="1" dirty="0"/>
              <a:t>尽量</a:t>
            </a:r>
            <a:r>
              <a:rPr lang="zh-CN" altLang="en-US" b="1" dirty="0" smtClean="0"/>
              <a:t>使用</a:t>
            </a:r>
            <a:r>
              <a:rPr lang="en-US" altLang="zh-CN" b="1" dirty="0" err="1" smtClean="0"/>
              <a:t>invoke_endpoint</a:t>
            </a:r>
            <a:r>
              <a:rPr lang="en-US" altLang="zh-CN" b="1" dirty="0" smtClean="0"/>
              <a:t> API</a:t>
            </a:r>
            <a:r>
              <a:rPr lang="zh-CN" altLang="en-US" dirty="0" smtClean="0"/>
              <a:t>。</a:t>
            </a:r>
            <a:endParaRPr lang="en-US" altLang="zh-CN" dirty="0" smtClean="0"/>
          </a:p>
          <a:p>
            <a:pPr lvl="1"/>
            <a:r>
              <a:rPr lang="en-US" altLang="zh-CN" b="1" dirty="0" err="1" smtClean="0"/>
              <a:t>Sagemaker</a:t>
            </a:r>
            <a:r>
              <a:rPr lang="en-US" altLang="zh-CN" b="1" dirty="0" smtClean="0"/>
              <a:t> endpoint</a:t>
            </a:r>
            <a:r>
              <a:rPr lang="zh-CN" altLang="en-US" b="1" dirty="0" smtClean="0"/>
              <a:t>对单个请求</a:t>
            </a:r>
            <a:r>
              <a:rPr lang="en-US" altLang="zh-CN" b="1" dirty="0" smtClean="0"/>
              <a:t>payload</a:t>
            </a:r>
            <a:r>
              <a:rPr lang="zh-CN" altLang="en-US" b="1" dirty="0" smtClean="0"/>
              <a:t>的限制是最大</a:t>
            </a:r>
            <a:r>
              <a:rPr lang="en-US" altLang="zh-CN" b="1" dirty="0" smtClean="0"/>
              <a:t>5MB</a:t>
            </a:r>
            <a:r>
              <a:rPr lang="zh-CN" altLang="en-US" dirty="0" smtClean="0"/>
              <a:t>。</a:t>
            </a:r>
            <a:endParaRPr lang="en-US" altLang="zh-CN" dirty="0" smtClean="0"/>
          </a:p>
          <a:p>
            <a:pPr lvl="2"/>
            <a:r>
              <a:rPr lang="zh-CN" altLang="en-US" dirty="0"/>
              <a:t>但</a:t>
            </a:r>
            <a:r>
              <a:rPr lang="zh-CN" altLang="en-US" dirty="0" smtClean="0"/>
              <a:t>是用</a:t>
            </a:r>
            <a:r>
              <a:rPr lang="en-US" altLang="zh-CN" dirty="0" err="1" smtClean="0"/>
              <a:t>invoke_endpoint</a:t>
            </a:r>
            <a:r>
              <a:rPr lang="en-US" altLang="zh-CN" dirty="0" smtClean="0"/>
              <a:t> API</a:t>
            </a:r>
            <a:r>
              <a:rPr lang="zh-CN" altLang="en-US" dirty="0" smtClean="0"/>
              <a:t>测试的时候，单个请求</a:t>
            </a:r>
            <a:r>
              <a:rPr lang="en-US" altLang="zh-CN" dirty="0" smtClean="0"/>
              <a:t>payload</a:t>
            </a:r>
            <a:r>
              <a:rPr lang="zh-CN" altLang="en-US" dirty="0" smtClean="0"/>
              <a:t>超过</a:t>
            </a:r>
            <a:r>
              <a:rPr lang="en-US" altLang="zh-CN" dirty="0" smtClean="0"/>
              <a:t>10MB</a:t>
            </a:r>
            <a:r>
              <a:rPr lang="zh-CN" altLang="en-US" dirty="0" smtClean="0"/>
              <a:t>都正常。</a:t>
            </a:r>
            <a:endParaRPr lang="en-US" altLang="zh-CN" dirty="0" smtClean="0"/>
          </a:p>
          <a:p>
            <a:pPr lvl="3"/>
            <a:r>
              <a:rPr lang="zh-CN" altLang="en-US" dirty="0"/>
              <a:t>不确</a:t>
            </a:r>
            <a:r>
              <a:rPr lang="zh-CN" altLang="en-US" dirty="0" smtClean="0"/>
              <a:t>定这个是不是后来修改的。</a:t>
            </a:r>
            <a:endParaRPr lang="en-US" altLang="zh-CN" dirty="0" smtClean="0"/>
          </a:p>
          <a:p>
            <a:pPr lvl="2"/>
            <a:r>
              <a:rPr lang="zh-CN" altLang="en-US" dirty="0"/>
              <a:t>如</a:t>
            </a:r>
            <a:r>
              <a:rPr lang="zh-CN" altLang="en-US" dirty="0" smtClean="0"/>
              <a:t>果单个样本比如图片的大小就超过</a:t>
            </a:r>
            <a:r>
              <a:rPr lang="en-US" altLang="zh-CN" dirty="0" smtClean="0"/>
              <a:t>5MB</a:t>
            </a:r>
            <a:r>
              <a:rPr lang="zh-CN" altLang="en-US" dirty="0" smtClean="0"/>
              <a:t>，如何使用</a:t>
            </a:r>
            <a:r>
              <a:rPr lang="en-US" altLang="zh-CN" dirty="0" err="1" smtClean="0"/>
              <a:t>Sagemaker</a:t>
            </a:r>
            <a:r>
              <a:rPr lang="en-US" altLang="zh-CN" dirty="0" smtClean="0"/>
              <a:t> endpoint</a:t>
            </a:r>
            <a:r>
              <a:rPr lang="zh-CN" altLang="en-US" dirty="0" smtClean="0"/>
              <a:t>？</a:t>
            </a:r>
            <a:endParaRPr lang="en-US" altLang="zh-CN" dirty="0" smtClean="0"/>
          </a:p>
          <a:p>
            <a:pPr lvl="3"/>
            <a:r>
              <a:rPr lang="zh-CN" altLang="en-US" dirty="0" smtClean="0"/>
              <a:t>通用的</a:t>
            </a:r>
            <a:r>
              <a:rPr lang="en-US" altLang="zh-CN" dirty="0" smtClean="0"/>
              <a:t>workaround</a:t>
            </a:r>
            <a:r>
              <a:rPr lang="zh-CN" altLang="en-US" dirty="0" smtClean="0"/>
              <a:t>：</a:t>
            </a:r>
            <a:endParaRPr lang="en-US" altLang="zh-CN" dirty="0" smtClean="0"/>
          </a:p>
          <a:p>
            <a:pPr lvl="4"/>
            <a:r>
              <a:rPr lang="zh-CN" altLang="en-US" dirty="0" smtClean="0"/>
              <a:t>把大样本放在</a:t>
            </a:r>
            <a:r>
              <a:rPr lang="en-US" altLang="zh-CN" dirty="0" smtClean="0"/>
              <a:t>S3</a:t>
            </a:r>
            <a:r>
              <a:rPr lang="zh-CN" altLang="en-US" dirty="0" smtClean="0"/>
              <a:t>中，请求中的</a:t>
            </a:r>
            <a:r>
              <a:rPr lang="en-US" altLang="zh-CN" dirty="0" smtClean="0"/>
              <a:t>payload</a:t>
            </a:r>
            <a:r>
              <a:rPr lang="zh-CN" altLang="en-US" dirty="0"/>
              <a:t>可</a:t>
            </a:r>
            <a:r>
              <a:rPr lang="zh-CN" altLang="en-US" dirty="0" smtClean="0"/>
              <a:t>以包括多个大样本的</a:t>
            </a:r>
            <a:r>
              <a:rPr lang="en-US" altLang="zh-CN" dirty="0" smtClean="0"/>
              <a:t>S3</a:t>
            </a:r>
            <a:r>
              <a:rPr lang="zh-CN" altLang="en-US" dirty="0" smtClean="0"/>
              <a:t>路径，</a:t>
            </a:r>
            <a:r>
              <a:rPr lang="en-US" altLang="zh-CN" dirty="0" smtClean="0"/>
              <a:t>BYOC</a:t>
            </a:r>
            <a:r>
              <a:rPr lang="zh-CN" altLang="en-US" dirty="0" smtClean="0"/>
              <a:t>推理逻辑从请求的</a:t>
            </a:r>
            <a:r>
              <a:rPr lang="en-US" altLang="zh-CN" dirty="0" smtClean="0"/>
              <a:t>payload</a:t>
            </a:r>
            <a:r>
              <a:rPr lang="zh-CN" altLang="en-US" dirty="0" smtClean="0"/>
              <a:t>中取出多个样本的</a:t>
            </a:r>
            <a:r>
              <a:rPr lang="en-US" altLang="zh-CN" dirty="0" smtClean="0"/>
              <a:t>S3</a:t>
            </a:r>
            <a:r>
              <a:rPr lang="zh-CN" altLang="en-US" dirty="0" smtClean="0"/>
              <a:t>路径并下载这些样本，把这些样本组装为一个</a:t>
            </a:r>
            <a:r>
              <a:rPr lang="en-US" altLang="zh-CN" dirty="0" smtClean="0"/>
              <a:t>batch</a:t>
            </a:r>
            <a:r>
              <a:rPr lang="zh-CN" altLang="en-US" dirty="0" smtClean="0"/>
              <a:t>，然后进行推理。</a:t>
            </a:r>
            <a:endParaRPr lang="en-US" altLang="zh-CN" dirty="0" smtClean="0"/>
          </a:p>
          <a:p>
            <a:pPr lvl="3"/>
            <a:r>
              <a:rPr lang="en-US" altLang="zh-CN" dirty="0" smtClean="0"/>
              <a:t>HTTP</a:t>
            </a:r>
            <a:r>
              <a:rPr lang="zh-CN" altLang="en-US" dirty="0" smtClean="0"/>
              <a:t>传输的图片是比如</a:t>
            </a:r>
            <a:r>
              <a:rPr lang="en-US" altLang="zh-CN" dirty="0" smtClean="0"/>
              <a:t>encode</a:t>
            </a:r>
            <a:r>
              <a:rPr lang="zh-CN" altLang="en-US" dirty="0" smtClean="0"/>
              <a:t>过的</a:t>
            </a:r>
            <a:r>
              <a:rPr lang="en-US" altLang="zh-CN" dirty="0" smtClean="0"/>
              <a:t>Jpeg</a:t>
            </a:r>
            <a:r>
              <a:rPr lang="zh-CN" altLang="en-US" dirty="0" smtClean="0"/>
              <a:t>图片还是</a:t>
            </a:r>
            <a:r>
              <a:rPr lang="en-US" altLang="zh-CN" dirty="0" smtClean="0"/>
              <a:t>decode</a:t>
            </a:r>
            <a:r>
              <a:rPr lang="zh-CN" altLang="en-US" dirty="0" smtClean="0"/>
              <a:t>后的</a:t>
            </a:r>
            <a:r>
              <a:rPr lang="en-US" altLang="zh-CN" dirty="0" err="1" smtClean="0"/>
              <a:t>numpy</a:t>
            </a:r>
            <a:r>
              <a:rPr lang="en-US" altLang="zh-CN" dirty="0" smtClean="0"/>
              <a:t> array</a:t>
            </a:r>
            <a:r>
              <a:rPr lang="zh-CN" altLang="en-US" dirty="0" smtClean="0"/>
              <a:t>？</a:t>
            </a:r>
            <a:endParaRPr lang="en-US" altLang="zh-CN" dirty="0" smtClean="0"/>
          </a:p>
          <a:p>
            <a:pPr lvl="4"/>
            <a:r>
              <a:rPr lang="zh-CN" altLang="en-US" dirty="0" smtClean="0"/>
              <a:t>把</a:t>
            </a:r>
            <a:r>
              <a:rPr lang="en-US" altLang="zh-CN" dirty="0" smtClean="0"/>
              <a:t>encoded </a:t>
            </a:r>
            <a:r>
              <a:rPr lang="zh-CN" altLang="en-US" dirty="0" smtClean="0"/>
              <a:t>图片转为</a:t>
            </a:r>
            <a:r>
              <a:rPr lang="en-US" altLang="zh-CN" dirty="0" smtClean="0"/>
              <a:t>decode</a:t>
            </a:r>
            <a:r>
              <a:rPr lang="zh-CN" altLang="en-US" dirty="0" smtClean="0"/>
              <a:t>后的</a:t>
            </a:r>
            <a:r>
              <a:rPr lang="en-US" altLang="zh-CN" dirty="0" err="1" smtClean="0"/>
              <a:t>numpy</a:t>
            </a:r>
            <a:r>
              <a:rPr lang="en-US" altLang="zh-CN" dirty="0" smtClean="0"/>
              <a:t> array</a:t>
            </a:r>
            <a:r>
              <a:rPr lang="zh-CN" altLang="en-US" dirty="0" smtClean="0"/>
              <a:t>的话，</a:t>
            </a:r>
            <a:r>
              <a:rPr lang="en-US" altLang="zh-CN" dirty="0" smtClean="0"/>
              <a:t>HTTP</a:t>
            </a:r>
            <a:r>
              <a:rPr lang="zh-CN" altLang="en-US" dirty="0" smtClean="0"/>
              <a:t>请求的</a:t>
            </a:r>
            <a:r>
              <a:rPr lang="en-US" altLang="zh-CN" dirty="0" smtClean="0"/>
              <a:t>payload</a:t>
            </a:r>
            <a:r>
              <a:rPr lang="zh-CN" altLang="en-US" dirty="0" smtClean="0"/>
              <a:t>会大很多。</a:t>
            </a:r>
            <a:endParaRPr lang="en-US" altLang="zh-CN" dirty="0" smtClean="0"/>
          </a:p>
          <a:p>
            <a:pPr lvl="4"/>
            <a:r>
              <a:rPr lang="zh-CN" altLang="en-US" dirty="0"/>
              <a:t>尽</a:t>
            </a:r>
            <a:r>
              <a:rPr lang="zh-CN" altLang="en-US" dirty="0" smtClean="0"/>
              <a:t>量把</a:t>
            </a:r>
            <a:r>
              <a:rPr lang="en-US" altLang="zh-CN" dirty="0" smtClean="0"/>
              <a:t>encoded</a:t>
            </a:r>
            <a:r>
              <a:rPr lang="zh-CN" altLang="en-US" dirty="0" smtClean="0"/>
              <a:t>图片直接</a:t>
            </a:r>
            <a:r>
              <a:rPr lang="en-US" altLang="zh-CN" dirty="0" smtClean="0"/>
              <a:t>HTTP</a:t>
            </a:r>
            <a:r>
              <a:rPr lang="zh-CN" altLang="en-US" dirty="0" smtClean="0"/>
              <a:t>传输，然后在根据模型本身是否可以</a:t>
            </a:r>
            <a:r>
              <a:rPr lang="en-US" altLang="zh-CN" dirty="0" smtClean="0"/>
              <a:t>decode</a:t>
            </a:r>
            <a:r>
              <a:rPr lang="zh-CN" altLang="en-US" dirty="0" smtClean="0"/>
              <a:t>图片来决定</a:t>
            </a:r>
            <a:r>
              <a:rPr lang="en-US" altLang="zh-CN" dirty="0" smtClean="0"/>
              <a:t>inference.py</a:t>
            </a:r>
            <a:r>
              <a:rPr lang="zh-CN" altLang="en-US" dirty="0" smtClean="0"/>
              <a:t>中的</a:t>
            </a:r>
            <a:r>
              <a:rPr lang="en-US" altLang="zh-CN" dirty="0" smtClean="0"/>
              <a:t>handler</a:t>
            </a:r>
            <a:r>
              <a:rPr lang="zh-CN" altLang="en-US" dirty="0" smtClean="0"/>
              <a:t>如何转换对应的输入格式。（具体细节请参考本页注释部分）</a:t>
            </a:r>
            <a:endParaRPr lang="en-US" altLang="zh-CN" dirty="0" smtClean="0"/>
          </a:p>
          <a:p>
            <a:pPr lvl="1"/>
            <a:r>
              <a:rPr lang="zh-CN" altLang="en-US" dirty="0" smtClean="0"/>
              <a:t>使用</a:t>
            </a:r>
            <a:r>
              <a:rPr lang="en-US" altLang="zh-CN" dirty="0" err="1" smtClean="0"/>
              <a:t>sagemaker</a:t>
            </a:r>
            <a:r>
              <a:rPr lang="en-US" altLang="zh-CN" dirty="0" smtClean="0"/>
              <a:t> endpoint</a:t>
            </a:r>
            <a:r>
              <a:rPr lang="zh-CN" altLang="en-US" dirty="0" smtClean="0"/>
              <a:t>推理的时候，单个请求的</a:t>
            </a:r>
            <a:r>
              <a:rPr lang="zh-CN" altLang="en-US" dirty="0"/>
              <a:t>序列</a:t>
            </a:r>
            <a:r>
              <a:rPr lang="zh-CN" altLang="en-US" dirty="0" smtClean="0"/>
              <a:t>化后的</a:t>
            </a:r>
            <a:r>
              <a:rPr lang="en-US" altLang="zh-CN" dirty="0" smtClean="0"/>
              <a:t>payload</a:t>
            </a:r>
            <a:r>
              <a:rPr lang="zh-CN" altLang="en-US" dirty="0" smtClean="0"/>
              <a:t>大小会由于使用不同的序列化方式区别很大，因此可以考虑尝试对当前模型最优的序列化方法。</a:t>
            </a:r>
            <a:endParaRPr lang="en-US" altLang="zh-CN" dirty="0" smtClean="0"/>
          </a:p>
          <a:p>
            <a:pPr lvl="2"/>
            <a:r>
              <a:rPr lang="zh-CN" altLang="en-US" dirty="0"/>
              <a:t>比</a:t>
            </a:r>
            <a:r>
              <a:rPr lang="zh-CN" altLang="en-US" dirty="0" smtClean="0"/>
              <a:t>如原始的</a:t>
            </a:r>
            <a:r>
              <a:rPr lang="en-US" altLang="zh-CN" dirty="0" err="1" smtClean="0"/>
              <a:t>numpy</a:t>
            </a:r>
            <a:r>
              <a:rPr lang="en-US" altLang="zh-CN" dirty="0" smtClean="0"/>
              <a:t> array</a:t>
            </a:r>
            <a:r>
              <a:rPr lang="zh-CN" altLang="en-US" dirty="0" smtClean="0"/>
              <a:t>就比对</a:t>
            </a:r>
            <a:r>
              <a:rPr lang="en-US" altLang="zh-CN" dirty="0" err="1" smtClean="0"/>
              <a:t>numpy</a:t>
            </a:r>
            <a:r>
              <a:rPr lang="en-US" altLang="zh-CN" dirty="0" smtClean="0"/>
              <a:t> array</a:t>
            </a:r>
            <a:r>
              <a:rPr lang="zh-CN" altLang="en-US" dirty="0" smtClean="0"/>
              <a:t>序列化为</a:t>
            </a:r>
            <a:r>
              <a:rPr lang="en-US" altLang="zh-CN" dirty="0" err="1" smtClean="0"/>
              <a:t>json</a:t>
            </a:r>
            <a:r>
              <a:rPr lang="zh-CN" altLang="en-US" dirty="0" smtClean="0"/>
              <a:t>后的</a:t>
            </a:r>
            <a:r>
              <a:rPr lang="en-US" altLang="zh-CN" dirty="0" smtClean="0"/>
              <a:t>payload</a:t>
            </a:r>
            <a:r>
              <a:rPr lang="zh-CN" altLang="en-US" dirty="0" smtClean="0"/>
              <a:t>小一些。</a:t>
            </a:r>
            <a:endParaRPr lang="en-US" altLang="zh-CN" dirty="0" smtClean="0"/>
          </a:p>
          <a:p>
            <a:pPr lvl="2"/>
            <a:r>
              <a:rPr lang="zh-CN" altLang="en-US" b="1" dirty="0"/>
              <a:t>直</a:t>
            </a:r>
            <a:r>
              <a:rPr lang="zh-CN" altLang="en-US" b="1" dirty="0" smtClean="0"/>
              <a:t>接传输</a:t>
            </a:r>
            <a:r>
              <a:rPr lang="en-US" altLang="zh-CN" b="1" dirty="0" smtClean="0"/>
              <a:t>raw data</a:t>
            </a:r>
            <a:r>
              <a:rPr lang="zh-CN" altLang="en-US" b="1" dirty="0" smtClean="0"/>
              <a:t>然后在配合</a:t>
            </a:r>
            <a:r>
              <a:rPr lang="en-US" altLang="zh-CN" b="1" dirty="0" smtClean="0"/>
              <a:t>inference.py</a:t>
            </a:r>
            <a:r>
              <a:rPr lang="zh-CN" altLang="en-US" b="1" dirty="0" smtClean="0"/>
              <a:t>把</a:t>
            </a:r>
            <a:r>
              <a:rPr lang="en-US" altLang="zh-CN" b="1" dirty="0" smtClean="0"/>
              <a:t>raw data</a:t>
            </a:r>
            <a:r>
              <a:rPr lang="zh-CN" altLang="en-US" b="1" dirty="0" smtClean="0"/>
              <a:t>序列化往往性能更好</a:t>
            </a:r>
            <a:r>
              <a:rPr lang="zh-CN" altLang="en-US" dirty="0" smtClean="0"/>
              <a:t>。</a:t>
            </a:r>
            <a:endParaRPr lang="en-US" altLang="zh-CN" dirty="0" smtClean="0"/>
          </a:p>
          <a:p>
            <a:pPr lvl="2"/>
            <a:endParaRPr lang="en-US" dirty="0"/>
          </a:p>
        </p:txBody>
      </p:sp>
    </p:spTree>
    <p:extLst>
      <p:ext uri="{BB962C8B-B14F-4D97-AF65-F5344CB8AC3E}">
        <p14:creationId xmlns:p14="http://schemas.microsoft.com/office/powerpoint/2010/main" val="38115511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推理时的</a:t>
            </a:r>
            <a:r>
              <a:rPr lang="en-US" altLang="zh-CN" dirty="0" smtClean="0"/>
              <a:t>client side batch</a:t>
            </a:r>
            <a:r>
              <a:rPr lang="zh-CN" altLang="en-US" dirty="0" smtClean="0"/>
              <a:t>与</a:t>
            </a:r>
            <a:r>
              <a:rPr lang="en-US" altLang="zh-CN" dirty="0" smtClean="0"/>
              <a:t>server side batch</a:t>
            </a:r>
            <a:endParaRPr lang="en-US" dirty="0"/>
          </a:p>
        </p:txBody>
      </p:sp>
      <p:sp>
        <p:nvSpPr>
          <p:cNvPr id="3" name="Content Placeholder 2"/>
          <p:cNvSpPr>
            <a:spLocks noGrp="1"/>
          </p:cNvSpPr>
          <p:nvPr>
            <p:ph idx="1"/>
          </p:nvPr>
        </p:nvSpPr>
        <p:spPr/>
        <p:txBody>
          <a:bodyPr>
            <a:normAutofit fontScale="70000" lnSpcReduction="20000"/>
          </a:bodyPr>
          <a:lstStyle/>
          <a:p>
            <a:r>
              <a:rPr lang="en-US" altLang="zh-CN" dirty="0" smtClean="0"/>
              <a:t>Client side batch</a:t>
            </a:r>
            <a:r>
              <a:rPr lang="zh-CN" altLang="en-US" dirty="0" smtClean="0"/>
              <a:t>：</a:t>
            </a:r>
            <a:endParaRPr lang="en-US" altLang="zh-CN" dirty="0" smtClean="0"/>
          </a:p>
          <a:p>
            <a:pPr lvl="1"/>
            <a:r>
              <a:rPr lang="zh-CN" altLang="en-US" dirty="0"/>
              <a:t>单</a:t>
            </a:r>
            <a:r>
              <a:rPr lang="zh-CN" altLang="en-US" dirty="0" smtClean="0"/>
              <a:t>个</a:t>
            </a:r>
            <a:r>
              <a:rPr lang="zh-CN" altLang="en-US" dirty="0"/>
              <a:t>推理</a:t>
            </a:r>
            <a:r>
              <a:rPr lang="zh-CN" altLang="en-US" dirty="0" smtClean="0"/>
              <a:t>请求包括多个</a:t>
            </a:r>
            <a:r>
              <a:rPr lang="en-US" altLang="zh-CN" dirty="0" smtClean="0"/>
              <a:t>record</a:t>
            </a:r>
          </a:p>
          <a:p>
            <a:r>
              <a:rPr lang="en-US" altLang="zh-CN" dirty="0" smtClean="0"/>
              <a:t>Server side batch</a:t>
            </a:r>
            <a:r>
              <a:rPr lang="zh-CN" altLang="en-US" dirty="0" smtClean="0"/>
              <a:t>：</a:t>
            </a:r>
            <a:endParaRPr lang="en-US" altLang="zh-CN" dirty="0" smtClean="0"/>
          </a:p>
          <a:p>
            <a:pPr lvl="1"/>
            <a:r>
              <a:rPr lang="en-US" altLang="zh-CN" dirty="0" smtClean="0"/>
              <a:t>Server</a:t>
            </a:r>
            <a:r>
              <a:rPr lang="zh-CN" altLang="en-US" dirty="0" smtClean="0"/>
              <a:t>侧本身聚合多个不同请求为一个</a:t>
            </a:r>
            <a:r>
              <a:rPr lang="en-US" altLang="zh-CN" dirty="0" smtClean="0"/>
              <a:t>batch</a:t>
            </a:r>
          </a:p>
          <a:p>
            <a:pPr lvl="1"/>
            <a:r>
              <a:rPr lang="zh-CN" altLang="en-US" b="1" dirty="0"/>
              <a:t>可</a:t>
            </a:r>
            <a:r>
              <a:rPr lang="zh-CN" altLang="en-US" b="1" dirty="0" smtClean="0"/>
              <a:t>以与</a:t>
            </a:r>
            <a:r>
              <a:rPr lang="en-US" altLang="zh-CN" b="1" dirty="0" smtClean="0"/>
              <a:t>client side batch</a:t>
            </a:r>
            <a:r>
              <a:rPr lang="zh-CN" altLang="en-US" b="1" dirty="0" smtClean="0"/>
              <a:t>结合使用，但是</a:t>
            </a:r>
            <a:r>
              <a:rPr lang="en-US" altLang="zh-CN" b="1" dirty="0" smtClean="0"/>
              <a:t>server side batch</a:t>
            </a:r>
            <a:r>
              <a:rPr lang="zh-CN" altLang="en-US" b="1" dirty="0" smtClean="0"/>
              <a:t>不见得任何情况下推理速度都快</a:t>
            </a:r>
            <a:endParaRPr lang="en-US" altLang="zh-CN" b="1" dirty="0" smtClean="0"/>
          </a:p>
          <a:p>
            <a:pPr lvl="2"/>
            <a:r>
              <a:rPr lang="zh-CN" altLang="en-US" dirty="0" smtClean="0"/>
              <a:t>与使用的是</a:t>
            </a:r>
            <a:r>
              <a:rPr lang="en-US" altLang="zh-CN" dirty="0" smtClean="0"/>
              <a:t>CPU</a:t>
            </a:r>
            <a:r>
              <a:rPr lang="zh-CN" altLang="en-US" dirty="0" smtClean="0"/>
              <a:t>还是</a:t>
            </a:r>
            <a:r>
              <a:rPr lang="en-US" altLang="zh-CN" dirty="0" smtClean="0"/>
              <a:t>GPU</a:t>
            </a:r>
            <a:r>
              <a:rPr lang="zh-CN" altLang="en-US" dirty="0" smtClean="0"/>
              <a:t>来推理，</a:t>
            </a:r>
            <a:r>
              <a:rPr lang="en-US" altLang="zh-CN" dirty="0" smtClean="0"/>
              <a:t>batch</a:t>
            </a:r>
            <a:r>
              <a:rPr lang="zh-CN" altLang="en-US" dirty="0" smtClean="0"/>
              <a:t>前的等待时间等因素相关。</a:t>
            </a:r>
            <a:endParaRPr lang="en-US" altLang="zh-CN" dirty="0" smtClean="0"/>
          </a:p>
          <a:p>
            <a:r>
              <a:rPr lang="en-US" altLang="zh-CN" dirty="0" smtClean="0"/>
              <a:t>Native</a:t>
            </a:r>
            <a:r>
              <a:rPr lang="zh-CN" altLang="en-US" dirty="0" smtClean="0"/>
              <a:t>的</a:t>
            </a:r>
            <a:r>
              <a:rPr lang="en-US" altLang="zh-CN" dirty="0" err="1" smtClean="0"/>
              <a:t>tensorflow</a:t>
            </a:r>
            <a:r>
              <a:rPr lang="en-US" altLang="zh-CN" dirty="0" smtClean="0"/>
              <a:t> serving</a:t>
            </a:r>
            <a:r>
              <a:rPr lang="zh-CN" altLang="en-US" dirty="0" smtClean="0"/>
              <a:t>，</a:t>
            </a:r>
            <a:r>
              <a:rPr lang="en-US" altLang="zh-CN" dirty="0" err="1" smtClean="0"/>
              <a:t>mxnet</a:t>
            </a:r>
            <a:r>
              <a:rPr lang="en-US" altLang="zh-CN" dirty="0" smtClean="0"/>
              <a:t> serving</a:t>
            </a:r>
            <a:r>
              <a:rPr lang="zh-CN" altLang="en-US" dirty="0" smtClean="0"/>
              <a:t>，</a:t>
            </a:r>
            <a:r>
              <a:rPr lang="en-US" altLang="zh-CN" dirty="0" err="1" smtClean="0"/>
              <a:t>pytorch</a:t>
            </a:r>
            <a:r>
              <a:rPr lang="en-US" altLang="zh-CN" dirty="0" smtClean="0"/>
              <a:t> serving</a:t>
            </a:r>
            <a:r>
              <a:rPr lang="zh-CN" altLang="en-US" dirty="0" smtClean="0"/>
              <a:t>都是支持</a:t>
            </a:r>
            <a:r>
              <a:rPr lang="en-US" altLang="zh-CN" dirty="0" smtClean="0"/>
              <a:t>client side batch</a:t>
            </a:r>
            <a:r>
              <a:rPr lang="zh-CN" altLang="en-US" dirty="0" smtClean="0"/>
              <a:t>和</a:t>
            </a:r>
            <a:r>
              <a:rPr lang="en-US" altLang="zh-CN" dirty="0" smtClean="0"/>
              <a:t>server side batch</a:t>
            </a:r>
            <a:r>
              <a:rPr lang="zh-CN" altLang="en-US" dirty="0" smtClean="0"/>
              <a:t>的：</a:t>
            </a:r>
            <a:endParaRPr lang="en-US" altLang="zh-CN" dirty="0" smtClean="0"/>
          </a:p>
          <a:p>
            <a:pPr lvl="1"/>
            <a:r>
              <a:rPr lang="zh-CN" altLang="en-US" dirty="0"/>
              <a:t>对</a:t>
            </a:r>
            <a:r>
              <a:rPr lang="zh-CN" altLang="en-US" dirty="0" smtClean="0"/>
              <a:t>于</a:t>
            </a:r>
            <a:r>
              <a:rPr lang="en-US" altLang="zh-CN" dirty="0" err="1" smtClean="0"/>
              <a:t>tensorflow</a:t>
            </a:r>
            <a:r>
              <a:rPr lang="en-US" altLang="zh-CN" dirty="0" smtClean="0"/>
              <a:t> serving</a:t>
            </a:r>
            <a:r>
              <a:rPr lang="zh-CN" altLang="en-US" dirty="0" smtClean="0"/>
              <a:t>，通过</a:t>
            </a:r>
            <a:r>
              <a:rPr lang="en-US" altLang="zh-CN" dirty="0" err="1" smtClean="0"/>
              <a:t>SageMaker</a:t>
            </a:r>
            <a:r>
              <a:rPr lang="en-US" altLang="zh-CN" dirty="0" smtClean="0"/>
              <a:t> high level API</a:t>
            </a:r>
            <a:r>
              <a:rPr lang="zh-CN" altLang="en-US" dirty="0" smtClean="0"/>
              <a:t>设置</a:t>
            </a:r>
            <a:r>
              <a:rPr lang="en-US" dirty="0" smtClean="0"/>
              <a:t>SAGEMAKER_TFS_ENABLE_BATCHING</a:t>
            </a:r>
            <a:r>
              <a:rPr lang="zh-CN" altLang="en-US" dirty="0" smtClean="0"/>
              <a:t>为</a:t>
            </a:r>
            <a:r>
              <a:rPr lang="en-US" altLang="zh-CN" dirty="0" smtClean="0"/>
              <a:t>true</a:t>
            </a:r>
            <a:r>
              <a:rPr lang="zh-CN" altLang="en-US" dirty="0" smtClean="0"/>
              <a:t>开启</a:t>
            </a:r>
            <a:r>
              <a:rPr lang="en-US" altLang="zh-CN" dirty="0" smtClean="0"/>
              <a:t>server side batch</a:t>
            </a:r>
            <a:r>
              <a:rPr lang="zh-CN" altLang="en-US" dirty="0" smtClean="0"/>
              <a:t>。</a:t>
            </a:r>
            <a:endParaRPr lang="en-US" altLang="zh-CN" dirty="0" smtClean="0"/>
          </a:p>
          <a:p>
            <a:pPr lvl="1"/>
            <a:r>
              <a:rPr lang="zh-CN" altLang="en-US" dirty="0"/>
              <a:t>对</a:t>
            </a:r>
            <a:r>
              <a:rPr lang="zh-CN" altLang="en-US" dirty="0" smtClean="0"/>
              <a:t>于</a:t>
            </a:r>
            <a:r>
              <a:rPr lang="en-US" altLang="zh-CN" dirty="0" err="1" smtClean="0"/>
              <a:t>mxnet</a:t>
            </a:r>
            <a:r>
              <a:rPr lang="zh-CN" altLang="en-US" dirty="0" smtClean="0"/>
              <a:t>和</a:t>
            </a:r>
            <a:r>
              <a:rPr lang="en-US" altLang="zh-CN" dirty="0" err="1" smtClean="0"/>
              <a:t>pytorch</a:t>
            </a:r>
            <a:r>
              <a:rPr lang="en-US" altLang="zh-CN" dirty="0" smtClean="0"/>
              <a:t> serving</a:t>
            </a:r>
            <a:r>
              <a:rPr lang="zh-CN" altLang="en-US" dirty="0" smtClean="0"/>
              <a:t>，需要通过所谓的</a:t>
            </a:r>
            <a:r>
              <a:rPr lang="en-US" altLang="zh-CN" dirty="0" smtClean="0"/>
              <a:t>managed REST API</a:t>
            </a:r>
            <a:r>
              <a:rPr lang="zh-CN" altLang="en-US" dirty="0" smtClean="0"/>
              <a:t>来设置</a:t>
            </a:r>
            <a:r>
              <a:rPr lang="en-US" altLang="zh-CN" dirty="0" smtClean="0"/>
              <a:t>batch size</a:t>
            </a:r>
            <a:r>
              <a:rPr lang="zh-CN" altLang="en-US" dirty="0" smtClean="0"/>
              <a:t>来开启</a:t>
            </a:r>
            <a:r>
              <a:rPr lang="en-US" altLang="zh-CN" dirty="0" smtClean="0"/>
              <a:t>server side batch</a:t>
            </a:r>
            <a:r>
              <a:rPr lang="zh-CN" altLang="en-US" dirty="0" smtClean="0"/>
              <a:t>。</a:t>
            </a:r>
            <a:r>
              <a:rPr lang="zh-CN" altLang="en-US" dirty="0"/>
              <a:t>但</a:t>
            </a:r>
            <a:r>
              <a:rPr lang="zh-CN" altLang="en-US" dirty="0" smtClean="0"/>
              <a:t>是当前</a:t>
            </a:r>
            <a:r>
              <a:rPr lang="en-US" altLang="zh-CN" dirty="0" err="1" smtClean="0"/>
              <a:t>Sagemaker</a:t>
            </a:r>
            <a:r>
              <a:rPr lang="zh-CN" altLang="en-US" dirty="0" smtClean="0"/>
              <a:t>的</a:t>
            </a:r>
            <a:r>
              <a:rPr lang="en-US" altLang="zh-CN" dirty="0" err="1" smtClean="0"/>
              <a:t>mxnet</a:t>
            </a:r>
            <a:r>
              <a:rPr lang="en-US" altLang="zh-CN" dirty="0" smtClean="0"/>
              <a:t> serving</a:t>
            </a:r>
            <a:r>
              <a:rPr lang="zh-CN" altLang="en-US" dirty="0" smtClean="0"/>
              <a:t>和</a:t>
            </a:r>
            <a:r>
              <a:rPr lang="en-US" altLang="zh-CN" dirty="0" err="1" smtClean="0"/>
              <a:t>pytorch</a:t>
            </a:r>
            <a:r>
              <a:rPr lang="en-US" altLang="zh-CN" dirty="0" smtClean="0"/>
              <a:t> serving</a:t>
            </a:r>
            <a:r>
              <a:rPr lang="zh-CN" altLang="en-US" dirty="0" smtClean="0"/>
              <a:t>当前还不支持设置</a:t>
            </a:r>
            <a:r>
              <a:rPr lang="en-US" altLang="zh-CN" dirty="0" smtClean="0"/>
              <a:t>server side batch</a:t>
            </a:r>
            <a:r>
              <a:rPr lang="zh-CN" altLang="en-US" dirty="0" smtClean="0"/>
              <a:t>。</a:t>
            </a:r>
            <a:endParaRPr lang="en-US" altLang="zh-CN" dirty="0"/>
          </a:p>
          <a:p>
            <a:r>
              <a:rPr lang="en-US" altLang="zh-CN" dirty="0" err="1" smtClean="0"/>
              <a:t>SageMaker</a:t>
            </a:r>
            <a:r>
              <a:rPr lang="zh-CN" altLang="en-US" dirty="0" smtClean="0"/>
              <a:t>的</a:t>
            </a:r>
            <a:r>
              <a:rPr lang="en-US" altLang="zh-CN" dirty="0" smtClean="0"/>
              <a:t>neo</a:t>
            </a:r>
            <a:r>
              <a:rPr lang="zh-CN" altLang="en-US" dirty="0" smtClean="0"/>
              <a:t>对</a:t>
            </a:r>
            <a:r>
              <a:rPr lang="en-US" altLang="zh-CN" dirty="0" smtClean="0"/>
              <a:t>batch</a:t>
            </a:r>
            <a:r>
              <a:rPr lang="zh-CN" altLang="en-US" dirty="0" smtClean="0"/>
              <a:t>的支持：</a:t>
            </a:r>
            <a:endParaRPr lang="en-US" altLang="zh-CN" dirty="0" smtClean="0"/>
          </a:p>
          <a:p>
            <a:pPr lvl="1"/>
            <a:r>
              <a:rPr lang="zh-CN" altLang="en-US" dirty="0"/>
              <a:t>编译</a:t>
            </a:r>
            <a:r>
              <a:rPr lang="zh-CN" altLang="en-US" dirty="0" smtClean="0"/>
              <a:t>时设置的</a:t>
            </a:r>
            <a:r>
              <a:rPr lang="en-US" altLang="zh-CN" dirty="0" smtClean="0"/>
              <a:t>input shape</a:t>
            </a:r>
            <a:r>
              <a:rPr lang="zh-CN" altLang="en-US" dirty="0" smtClean="0"/>
              <a:t>的第一个维度即推理时单个请求的</a:t>
            </a:r>
            <a:r>
              <a:rPr lang="en-US" altLang="zh-CN" dirty="0" smtClean="0"/>
              <a:t>batch size</a:t>
            </a:r>
            <a:r>
              <a:rPr lang="zh-CN" altLang="en-US" dirty="0" smtClean="0"/>
              <a:t>，这个是</a:t>
            </a:r>
            <a:r>
              <a:rPr lang="en-US" altLang="zh-CN" dirty="0" smtClean="0"/>
              <a:t>fix</a:t>
            </a:r>
            <a:r>
              <a:rPr lang="zh-CN" altLang="en-US" dirty="0" smtClean="0"/>
              <a:t>的。</a:t>
            </a:r>
            <a:endParaRPr lang="en-US" altLang="zh-CN" dirty="0" smtClean="0"/>
          </a:p>
          <a:p>
            <a:pPr lvl="1"/>
            <a:r>
              <a:rPr lang="zh-CN" altLang="en-US" dirty="0"/>
              <a:t>本</a:t>
            </a:r>
            <a:r>
              <a:rPr lang="zh-CN" altLang="en-US" dirty="0" smtClean="0"/>
              <a:t>质上是</a:t>
            </a:r>
            <a:r>
              <a:rPr lang="en-US" altLang="zh-CN" dirty="0" smtClean="0"/>
              <a:t>fixed client side batch</a:t>
            </a:r>
            <a:r>
              <a:rPr lang="zh-CN" altLang="en-US" dirty="0" smtClean="0"/>
              <a:t>。</a:t>
            </a:r>
            <a:endParaRPr lang="en-US" altLang="zh-CN" dirty="0" smtClean="0"/>
          </a:p>
          <a:p>
            <a:endParaRPr lang="en-US" dirty="0"/>
          </a:p>
        </p:txBody>
      </p:sp>
    </p:spTree>
    <p:extLst>
      <p:ext uri="{BB962C8B-B14F-4D97-AF65-F5344CB8AC3E}">
        <p14:creationId xmlns:p14="http://schemas.microsoft.com/office/powerpoint/2010/main" val="3971177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inference pipeline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Inference pipeline</a:t>
            </a:r>
            <a:r>
              <a:rPr lang="zh-CN" altLang="en-US" dirty="0" smtClean="0"/>
              <a:t>的特点：</a:t>
            </a:r>
            <a:endParaRPr lang="en-US" altLang="zh-CN" dirty="0" smtClean="0"/>
          </a:p>
          <a:p>
            <a:pPr lvl="1"/>
            <a:r>
              <a:rPr lang="zh-CN" altLang="en-US" dirty="0" smtClean="0"/>
              <a:t>目前最多可以部署</a:t>
            </a:r>
            <a:r>
              <a:rPr lang="en-US" altLang="zh-CN" dirty="0" smtClean="0"/>
              <a:t>5</a:t>
            </a:r>
            <a:r>
              <a:rPr lang="zh-CN" altLang="en-US" dirty="0" smtClean="0"/>
              <a:t>个容器。</a:t>
            </a:r>
            <a:endParaRPr lang="en-US" altLang="zh-CN" dirty="0" smtClean="0"/>
          </a:p>
          <a:p>
            <a:pPr lvl="1"/>
            <a:r>
              <a:rPr lang="en-US" altLang="zh-CN" dirty="0" smtClean="0"/>
              <a:t>Pipeline</a:t>
            </a:r>
            <a:r>
              <a:rPr lang="zh-CN" altLang="en-US" dirty="0" smtClean="0"/>
              <a:t>中最多可以包括一个</a:t>
            </a:r>
            <a:r>
              <a:rPr lang="en-US" altLang="zh-CN" dirty="0" smtClean="0"/>
              <a:t>multiple model container</a:t>
            </a:r>
            <a:r>
              <a:rPr lang="zh-CN" altLang="en-US" dirty="0" smtClean="0"/>
              <a:t>（</a:t>
            </a:r>
            <a:r>
              <a:rPr lang="en-US" altLang="zh-CN" dirty="0" smtClean="0"/>
              <a:t>MME container</a:t>
            </a:r>
            <a:r>
              <a:rPr lang="zh-CN" altLang="en-US" dirty="0" smtClean="0"/>
              <a:t>）。</a:t>
            </a:r>
            <a:endParaRPr lang="en-US" altLang="zh-CN" dirty="0" smtClean="0"/>
          </a:p>
          <a:p>
            <a:pPr lvl="1"/>
            <a:r>
              <a:rPr lang="en-US" altLang="zh-CN" dirty="0" smtClean="0"/>
              <a:t>Pipeline</a:t>
            </a:r>
            <a:r>
              <a:rPr lang="zh-CN" altLang="en-US" dirty="0" smtClean="0"/>
              <a:t>的所有容器都是部署在同一个推理实例上。</a:t>
            </a:r>
            <a:endParaRPr lang="en-US" altLang="zh-CN" dirty="0" smtClean="0"/>
          </a:p>
          <a:p>
            <a:pPr lvl="1"/>
            <a:r>
              <a:rPr lang="zh-CN" altLang="en-US" b="1" dirty="0"/>
              <a:t>每个</a:t>
            </a:r>
            <a:r>
              <a:rPr lang="zh-CN" altLang="en-US" b="1" dirty="0" smtClean="0"/>
              <a:t>容器的输出由</a:t>
            </a:r>
            <a:r>
              <a:rPr lang="en-US" altLang="zh-CN" b="1" dirty="0" err="1" smtClean="0"/>
              <a:t>Sagemaker</a:t>
            </a:r>
            <a:r>
              <a:rPr lang="zh-CN" altLang="en-US" b="1" dirty="0" smtClean="0"/>
              <a:t>内部组件做中转，该组件把上一个容器的输出做为新的</a:t>
            </a:r>
            <a:r>
              <a:rPr lang="en-US" altLang="zh-CN" b="1" dirty="0" smtClean="0"/>
              <a:t>request</a:t>
            </a:r>
            <a:r>
              <a:rPr lang="zh-CN" altLang="en-US" b="1" dirty="0" smtClean="0"/>
              <a:t>发送到下一个容器</a:t>
            </a:r>
            <a:r>
              <a:rPr lang="zh-CN" altLang="en-US" dirty="0" smtClean="0"/>
              <a:t>。拓扑类似如下：</a:t>
            </a:r>
            <a:endParaRPr lang="en-US" altLang="zh-CN" dirty="0" smtClean="0"/>
          </a:p>
          <a:p>
            <a:pPr lvl="2"/>
            <a:r>
              <a:rPr lang="en-US" altLang="zh-CN" dirty="0" err="1" smtClean="0"/>
              <a:t>Sagemaker</a:t>
            </a:r>
            <a:r>
              <a:rPr lang="en-US" altLang="zh-CN" dirty="0" smtClean="0"/>
              <a:t> proxy/</a:t>
            </a:r>
            <a:r>
              <a:rPr lang="en-US" altLang="zh-CN" dirty="0"/>
              <a:t>agent</a:t>
            </a:r>
            <a:r>
              <a:rPr lang="en-US" altLang="zh-CN" dirty="0" smtClean="0"/>
              <a:t>-</a:t>
            </a:r>
            <a:r>
              <a:rPr lang="en-US" altLang="zh-CN" dirty="0" smtClean="0">
                <a:sym typeface="Wingdings" panose="05000000000000000000" pitchFamily="2" charset="2"/>
              </a:rPr>
              <a:t>first container-</a:t>
            </a:r>
            <a:r>
              <a:rPr lang="en-US" altLang="zh-CN" dirty="0" err="1" smtClean="0">
                <a:sym typeface="Wingdings" panose="05000000000000000000" pitchFamily="2" charset="2"/>
              </a:rPr>
              <a:t>sagemaker</a:t>
            </a:r>
            <a:r>
              <a:rPr lang="en-US" altLang="zh-CN" dirty="0" smtClean="0">
                <a:sym typeface="Wingdings" panose="05000000000000000000" pitchFamily="2" charset="2"/>
              </a:rPr>
              <a:t> proxy/</a:t>
            </a:r>
            <a:r>
              <a:rPr lang="en-US" altLang="zh-CN" dirty="0" err="1" smtClean="0">
                <a:sym typeface="Wingdings" panose="05000000000000000000" pitchFamily="2" charset="2"/>
              </a:rPr>
              <a:t>agentsecond</a:t>
            </a:r>
            <a:r>
              <a:rPr lang="en-US" altLang="zh-CN" dirty="0" smtClean="0">
                <a:sym typeface="Wingdings" panose="05000000000000000000" pitchFamily="2" charset="2"/>
              </a:rPr>
              <a:t> container-……</a:t>
            </a:r>
          </a:p>
          <a:p>
            <a:pPr lvl="1"/>
            <a:r>
              <a:rPr lang="zh-CN" altLang="en-US" dirty="0">
                <a:sym typeface="Wingdings" panose="05000000000000000000" pitchFamily="2" charset="2"/>
              </a:rPr>
              <a:t>每</a:t>
            </a:r>
            <a:r>
              <a:rPr lang="zh-CN" altLang="en-US" dirty="0" smtClean="0">
                <a:sym typeface="Wingdings" panose="05000000000000000000" pitchFamily="2" charset="2"/>
              </a:rPr>
              <a:t>个容器中的</a:t>
            </a:r>
            <a:r>
              <a:rPr lang="en-US" altLang="zh-CN" dirty="0" err="1" smtClean="0">
                <a:sym typeface="Wingdings" panose="05000000000000000000" pitchFamily="2" charset="2"/>
              </a:rPr>
              <a:t>sagemaker</a:t>
            </a:r>
            <a:r>
              <a:rPr lang="en-US" altLang="zh-CN" dirty="0" smtClean="0">
                <a:sym typeface="Wingdings" panose="05000000000000000000" pitchFamily="2" charset="2"/>
              </a:rPr>
              <a:t> model</a:t>
            </a:r>
            <a:r>
              <a:rPr lang="zh-CN" altLang="en-US" dirty="0" smtClean="0">
                <a:sym typeface="Wingdings" panose="05000000000000000000" pitchFamily="2" charset="2"/>
              </a:rPr>
              <a:t>都可以提供</a:t>
            </a:r>
            <a:r>
              <a:rPr lang="en-US" altLang="zh-CN" dirty="0" smtClean="0">
                <a:sym typeface="Wingdings" panose="05000000000000000000" pitchFamily="2" charset="2"/>
              </a:rPr>
              <a:t>inference.py</a:t>
            </a:r>
            <a:r>
              <a:rPr lang="zh-CN" altLang="en-US" dirty="0" smtClean="0">
                <a:sym typeface="Wingdings" panose="05000000000000000000" pitchFamily="2" charset="2"/>
              </a:rPr>
              <a:t>来使用自己的数据预处理和后处理逻辑。</a:t>
            </a:r>
            <a:endParaRPr lang="en-US" altLang="zh-CN" dirty="0" smtClean="0">
              <a:sym typeface="Wingdings" panose="05000000000000000000" pitchFamily="2" charset="2"/>
            </a:endParaRPr>
          </a:p>
          <a:p>
            <a:r>
              <a:rPr lang="zh-CN" altLang="en-US" dirty="0"/>
              <a:t>什么时候使用？</a:t>
            </a:r>
            <a:endParaRPr lang="en-US" altLang="zh-CN" dirty="0"/>
          </a:p>
          <a:p>
            <a:pPr lvl="1"/>
            <a:r>
              <a:rPr lang="en-US" altLang="zh-CN" dirty="0" err="1"/>
              <a:t>Sklearn</a:t>
            </a:r>
            <a:r>
              <a:rPr lang="zh-CN" altLang="en-US" dirty="0"/>
              <a:t>或</a:t>
            </a:r>
            <a:r>
              <a:rPr lang="en-US" altLang="zh-CN" dirty="0" err="1"/>
              <a:t>sparkml</a:t>
            </a:r>
            <a:r>
              <a:rPr lang="zh-CN" altLang="en-US" dirty="0"/>
              <a:t>特征工程拟合后</a:t>
            </a:r>
            <a:r>
              <a:rPr lang="zh-CN" altLang="en-US" dirty="0" smtClean="0"/>
              <a:t>的所谓</a:t>
            </a:r>
            <a:r>
              <a:rPr lang="en-US" altLang="zh-CN" dirty="0" smtClean="0"/>
              <a:t>transformer</a:t>
            </a:r>
            <a:r>
              <a:rPr lang="zh-CN" altLang="en-US" dirty="0" smtClean="0"/>
              <a:t> </a:t>
            </a:r>
            <a:r>
              <a:rPr lang="en-US" altLang="zh-CN" dirty="0"/>
              <a:t>+ </a:t>
            </a:r>
            <a:r>
              <a:rPr lang="en-US" altLang="zh-CN" dirty="0" err="1"/>
              <a:t>SageMaker</a:t>
            </a:r>
            <a:r>
              <a:rPr lang="en-US" altLang="zh-CN" dirty="0"/>
              <a:t> </a:t>
            </a:r>
            <a:r>
              <a:rPr lang="zh-CN" altLang="en-US" dirty="0"/>
              <a:t>训练好的模型</a:t>
            </a:r>
            <a:endParaRPr lang="en-US" altLang="zh-CN" dirty="0"/>
          </a:p>
          <a:p>
            <a:pPr lvl="1"/>
            <a:r>
              <a:rPr lang="en-US" altLang="zh-CN" dirty="0" err="1"/>
              <a:t>SageMaker</a:t>
            </a:r>
            <a:r>
              <a:rPr lang="en-US" altLang="zh-CN" dirty="0"/>
              <a:t> processing</a:t>
            </a:r>
            <a:r>
              <a:rPr lang="zh-CN" altLang="en-US" dirty="0"/>
              <a:t>特征工程拟合后</a:t>
            </a:r>
            <a:r>
              <a:rPr lang="zh-CN" altLang="en-US" dirty="0" smtClean="0"/>
              <a:t>的</a:t>
            </a:r>
            <a:r>
              <a:rPr lang="en-US" altLang="zh-CN" dirty="0" smtClean="0"/>
              <a:t>transformer + </a:t>
            </a:r>
            <a:r>
              <a:rPr lang="en-US" altLang="zh-CN" dirty="0" err="1" smtClean="0"/>
              <a:t>SageMaker</a:t>
            </a:r>
            <a:r>
              <a:rPr lang="zh-CN" altLang="en-US" dirty="0"/>
              <a:t>训练好的模型</a:t>
            </a:r>
            <a:endParaRPr lang="en-US" altLang="zh-CN" dirty="0"/>
          </a:p>
          <a:p>
            <a:pPr lvl="1"/>
            <a:r>
              <a:rPr lang="en-US" altLang="zh-CN" dirty="0" err="1"/>
              <a:t>Sagemaker</a:t>
            </a:r>
            <a:r>
              <a:rPr lang="zh-CN" altLang="en-US" dirty="0"/>
              <a:t>训练好的多个模型做成的</a:t>
            </a:r>
            <a:r>
              <a:rPr lang="en-US" altLang="zh-CN" dirty="0"/>
              <a:t>pipeline</a:t>
            </a:r>
          </a:p>
          <a:p>
            <a:endParaRPr lang="en-US" dirty="0"/>
          </a:p>
        </p:txBody>
      </p:sp>
    </p:spTree>
    <p:extLst>
      <p:ext uri="{BB962C8B-B14F-4D97-AF65-F5344CB8AC3E}">
        <p14:creationId xmlns:p14="http://schemas.microsoft.com/office/powerpoint/2010/main" val="847474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a:t>
            </a:r>
            <a:r>
              <a:rPr lang="zh-CN" altLang="en-US" dirty="0" smtClean="0"/>
              <a:t>集</a:t>
            </a:r>
            <a:r>
              <a:rPr lang="en-US" altLang="zh-CN" dirty="0" smtClean="0"/>
              <a:t>Input mode</a:t>
            </a:r>
            <a:r>
              <a:rPr lang="zh-CN" altLang="en-US" dirty="0" smtClean="0"/>
              <a:t>：</a:t>
            </a:r>
            <a:r>
              <a:rPr lang="en-US" altLang="zh-CN" dirty="0"/>
              <a:t>File mode </a:t>
            </a:r>
            <a:r>
              <a:rPr lang="zh-CN" altLang="en-US" dirty="0"/>
              <a:t>和</a:t>
            </a:r>
            <a:r>
              <a:rPr lang="en-US" altLang="zh-CN" dirty="0"/>
              <a:t>Pipe mode</a:t>
            </a:r>
            <a:endParaRPr lang="en-US" dirty="0"/>
          </a:p>
        </p:txBody>
      </p:sp>
      <p:sp>
        <p:nvSpPr>
          <p:cNvPr id="3" name="Content Placeholder 2"/>
          <p:cNvSpPr>
            <a:spLocks noGrp="1"/>
          </p:cNvSpPr>
          <p:nvPr>
            <p:ph idx="1"/>
          </p:nvPr>
        </p:nvSpPr>
        <p:spPr/>
        <p:txBody>
          <a:bodyPr/>
          <a:lstStyle/>
          <a:p>
            <a:pPr marL="0" indent="0">
              <a:buNone/>
            </a:pPr>
            <a:endParaRPr lang="en-US" altLang="zh-CN" dirty="0" smtClean="0"/>
          </a:p>
          <a:p>
            <a:endParaRPr lang="en-US" dirty="0"/>
          </a:p>
        </p:txBody>
      </p:sp>
      <p:pic>
        <p:nvPicPr>
          <p:cNvPr id="4" name="Content Placeholder 3"/>
          <p:cNvPicPr>
            <a:picLocks noChangeAspect="1"/>
          </p:cNvPicPr>
          <p:nvPr/>
        </p:nvPicPr>
        <p:blipFill>
          <a:blip r:embed="rId3"/>
          <a:stretch>
            <a:fillRect/>
          </a:stretch>
        </p:blipFill>
        <p:spPr>
          <a:xfrm>
            <a:off x="1024759" y="1825626"/>
            <a:ext cx="9995338" cy="4486274"/>
          </a:xfrm>
          <a:prstGeom prst="rect">
            <a:avLst/>
          </a:prstGeom>
        </p:spPr>
      </p:pic>
    </p:spTree>
    <p:extLst>
      <p:ext uri="{BB962C8B-B14F-4D97-AF65-F5344CB8AC3E}">
        <p14:creationId xmlns:p14="http://schemas.microsoft.com/office/powerpoint/2010/main" val="13950157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t>
            </a:r>
            <a:r>
              <a:rPr lang="en-US" altLang="zh-CN" dirty="0" smtClean="0"/>
              <a:t>Multi-model endpoint(MME)</a:t>
            </a:r>
            <a:r>
              <a:rPr lang="zh-CN" altLang="en-US" dirty="0" smtClean="0"/>
              <a:t>部</a:t>
            </a:r>
            <a:r>
              <a:rPr lang="zh-CN" altLang="en-US" dirty="0"/>
              <a:t>署</a:t>
            </a:r>
            <a:endParaRPr lang="en-US" dirty="0"/>
          </a:p>
        </p:txBody>
      </p:sp>
      <p:sp>
        <p:nvSpPr>
          <p:cNvPr id="3" name="Content Placeholder 2"/>
          <p:cNvSpPr>
            <a:spLocks noGrp="1"/>
          </p:cNvSpPr>
          <p:nvPr>
            <p:ph idx="1"/>
          </p:nvPr>
        </p:nvSpPr>
        <p:spPr>
          <a:xfrm>
            <a:off x="838200" y="1825625"/>
            <a:ext cx="10515600" cy="4780128"/>
          </a:xfrm>
        </p:spPr>
        <p:txBody>
          <a:bodyPr>
            <a:normAutofit fontScale="92500" lnSpcReduction="10000"/>
          </a:bodyPr>
          <a:lstStyle/>
          <a:p>
            <a:r>
              <a:rPr lang="en-US" altLang="zh-CN" dirty="0" smtClean="0"/>
              <a:t>MME</a:t>
            </a:r>
            <a:r>
              <a:rPr lang="zh-CN" altLang="en-US" dirty="0" smtClean="0"/>
              <a:t>使用共享的容器和内存资源来</a:t>
            </a:r>
            <a:r>
              <a:rPr lang="zh-CN" altLang="en-US" dirty="0"/>
              <a:t>托管多个模型</a:t>
            </a:r>
            <a:r>
              <a:rPr lang="zh-CN" altLang="en-US" dirty="0" smtClean="0"/>
              <a:t>。</a:t>
            </a:r>
            <a:endParaRPr lang="en-US" altLang="zh-CN" dirty="0" smtClean="0"/>
          </a:p>
          <a:p>
            <a:pPr lvl="1"/>
            <a:r>
              <a:rPr lang="zh-CN" altLang="en-US" dirty="0"/>
              <a:t>当</a:t>
            </a:r>
            <a:r>
              <a:rPr lang="zh-CN" altLang="en-US" dirty="0" smtClean="0"/>
              <a:t>前</a:t>
            </a:r>
            <a:r>
              <a:rPr lang="en-US" altLang="zh-CN" dirty="0" smtClean="0"/>
              <a:t>MME</a:t>
            </a:r>
            <a:r>
              <a:rPr lang="zh-CN" altLang="en-US" dirty="0" smtClean="0"/>
              <a:t>只是支持</a:t>
            </a:r>
            <a:r>
              <a:rPr lang="en-US" altLang="zh-CN" dirty="0" smtClean="0"/>
              <a:t>CPU</a:t>
            </a:r>
            <a:r>
              <a:rPr lang="zh-CN" altLang="en-US" dirty="0" smtClean="0"/>
              <a:t>推理实例。</a:t>
            </a:r>
            <a:endParaRPr lang="en-US" altLang="zh-CN" dirty="0" smtClean="0"/>
          </a:p>
          <a:p>
            <a:r>
              <a:rPr lang="zh-CN" altLang="en-US" dirty="0"/>
              <a:t>客户</a:t>
            </a:r>
            <a:r>
              <a:rPr lang="zh-CN" altLang="en-US" dirty="0" smtClean="0"/>
              <a:t>端调用时如何区分同一个</a:t>
            </a:r>
            <a:r>
              <a:rPr lang="en-US" altLang="zh-CN" dirty="0" smtClean="0"/>
              <a:t>endpoint</a:t>
            </a:r>
            <a:r>
              <a:rPr lang="zh-CN" altLang="en-US" dirty="0" smtClean="0"/>
              <a:t>的不同模型？</a:t>
            </a:r>
            <a:endParaRPr lang="en-US" altLang="zh-CN" dirty="0" smtClean="0"/>
          </a:p>
          <a:p>
            <a:pPr lvl="1"/>
            <a:r>
              <a:rPr lang="zh-CN" altLang="en-US" b="1" dirty="0" smtClean="0"/>
              <a:t>设</a:t>
            </a:r>
            <a:r>
              <a:rPr lang="zh-CN" altLang="en-US" b="1" dirty="0"/>
              <a:t>置</a:t>
            </a:r>
            <a:r>
              <a:rPr lang="en-US" altLang="zh-CN" b="1" dirty="0" err="1"/>
              <a:t>TargetModel</a:t>
            </a:r>
            <a:r>
              <a:rPr lang="zh-CN" altLang="en-US" b="1" dirty="0"/>
              <a:t>用来区分不同的模型</a:t>
            </a:r>
            <a:r>
              <a:rPr lang="zh-CN" altLang="en-US" dirty="0"/>
              <a:t>。</a:t>
            </a:r>
            <a:endParaRPr lang="en-US" altLang="zh-CN" dirty="0"/>
          </a:p>
          <a:p>
            <a:r>
              <a:rPr lang="zh-CN" altLang="en-US" dirty="0" smtClean="0"/>
              <a:t>优点：</a:t>
            </a:r>
            <a:endParaRPr lang="en-US" altLang="zh-CN" dirty="0" smtClean="0"/>
          </a:p>
          <a:p>
            <a:pPr lvl="1"/>
            <a:r>
              <a:rPr lang="zh-CN" altLang="en-US" dirty="0" smtClean="0"/>
              <a:t>与单模</a:t>
            </a:r>
            <a:r>
              <a:rPr lang="zh-CN" altLang="en-US" dirty="0"/>
              <a:t>型终端节点相比</a:t>
            </a:r>
            <a:r>
              <a:rPr lang="zh-CN" altLang="en-US" dirty="0" smtClean="0"/>
              <a:t>，可</a:t>
            </a:r>
            <a:r>
              <a:rPr lang="zh-CN" altLang="en-US" dirty="0"/>
              <a:t>以</a:t>
            </a:r>
            <a:r>
              <a:rPr lang="zh-CN" altLang="en-US" b="1" dirty="0"/>
              <a:t>提高终端节点利用率，从而降低托管成本</a:t>
            </a:r>
            <a:r>
              <a:rPr lang="zh-CN" altLang="en-US" dirty="0" smtClean="0"/>
              <a:t>。</a:t>
            </a:r>
            <a:endParaRPr lang="en-US" altLang="zh-CN" dirty="0" smtClean="0"/>
          </a:p>
          <a:p>
            <a:pPr lvl="1"/>
            <a:r>
              <a:rPr lang="zh-CN" altLang="en-US" b="1" dirty="0" smtClean="0"/>
              <a:t>动态的管</a:t>
            </a:r>
            <a:r>
              <a:rPr lang="zh-CN" altLang="en-US" b="1" dirty="0"/>
              <a:t>理硬盘中的模型和加载到</a:t>
            </a:r>
            <a:r>
              <a:rPr lang="en-US" b="1" dirty="0"/>
              <a:t>RAM</a:t>
            </a:r>
            <a:r>
              <a:rPr lang="zh-CN" altLang="en-US" b="1" dirty="0"/>
              <a:t>中的模</a:t>
            </a:r>
            <a:r>
              <a:rPr lang="zh-CN" altLang="en-US" b="1" dirty="0" smtClean="0"/>
              <a:t>型：</a:t>
            </a:r>
            <a:endParaRPr lang="en-US" b="1" dirty="0" smtClean="0"/>
          </a:p>
          <a:p>
            <a:pPr lvl="2"/>
            <a:r>
              <a:rPr lang="zh-CN" altLang="en-US" b="1" dirty="0" smtClean="0"/>
              <a:t>具有</a:t>
            </a:r>
            <a:r>
              <a:rPr lang="en-US" b="1" dirty="0" smtClean="0"/>
              <a:t>lazy </a:t>
            </a:r>
            <a:r>
              <a:rPr lang="zh-CN" altLang="en-US" b="1" dirty="0" smtClean="0"/>
              <a:t>下载模型到硬盘，从硬盘加</a:t>
            </a:r>
            <a:r>
              <a:rPr lang="zh-CN" altLang="en-US" b="1" dirty="0"/>
              <a:t>载模</a:t>
            </a:r>
            <a:r>
              <a:rPr lang="zh-CN" altLang="en-US" b="1" dirty="0" smtClean="0"/>
              <a:t>型到</a:t>
            </a:r>
            <a:r>
              <a:rPr lang="en-US" altLang="zh-CN" b="1" dirty="0" smtClean="0"/>
              <a:t>RAM</a:t>
            </a:r>
            <a:r>
              <a:rPr lang="zh-CN" altLang="en-US" b="1" dirty="0" smtClean="0"/>
              <a:t>，删除硬盘中的模型和卸</a:t>
            </a:r>
            <a:r>
              <a:rPr lang="zh-CN" altLang="en-US" b="1" dirty="0"/>
              <a:t>载</a:t>
            </a:r>
            <a:r>
              <a:rPr lang="en-US" b="1" dirty="0"/>
              <a:t>RAM</a:t>
            </a:r>
            <a:r>
              <a:rPr lang="zh-CN" altLang="en-US" b="1" dirty="0"/>
              <a:t>中的模型等功</a:t>
            </a:r>
            <a:r>
              <a:rPr lang="zh-CN" altLang="en-US" b="1" dirty="0" smtClean="0"/>
              <a:t>能</a:t>
            </a:r>
            <a:r>
              <a:rPr lang="zh-CN" altLang="en-US" dirty="0" smtClean="0"/>
              <a:t>。</a:t>
            </a:r>
            <a:endParaRPr lang="en-US" altLang="zh-CN" dirty="0" smtClean="0"/>
          </a:p>
          <a:p>
            <a:pPr lvl="3"/>
            <a:r>
              <a:rPr lang="zh-CN" altLang="en-US" b="1" dirty="0"/>
              <a:t>这</a:t>
            </a:r>
            <a:r>
              <a:rPr lang="zh-CN" altLang="en-US" b="1" dirty="0" smtClean="0"/>
              <a:t>个功能与</a:t>
            </a:r>
            <a:r>
              <a:rPr lang="en-US" altLang="zh-CN" b="1" dirty="0" err="1" smtClean="0"/>
              <a:t>tensorflow</a:t>
            </a:r>
            <a:r>
              <a:rPr lang="en-US" altLang="zh-CN" b="1" dirty="0" smtClean="0"/>
              <a:t> serving</a:t>
            </a:r>
            <a:r>
              <a:rPr lang="zh-CN" altLang="en-US" b="1" dirty="0" smtClean="0"/>
              <a:t>本身可以</a:t>
            </a:r>
            <a:r>
              <a:rPr lang="en-US" altLang="zh-CN" b="1" dirty="0" smtClean="0"/>
              <a:t>host</a:t>
            </a:r>
            <a:r>
              <a:rPr lang="zh-CN" altLang="en-US" b="1" dirty="0" smtClean="0"/>
              <a:t>多个</a:t>
            </a:r>
            <a:r>
              <a:rPr lang="en-US" altLang="zh-CN" b="1" dirty="0" smtClean="0"/>
              <a:t>model</a:t>
            </a:r>
            <a:r>
              <a:rPr lang="zh-CN" altLang="en-US" b="1" dirty="0" smtClean="0"/>
              <a:t>是不同的</a:t>
            </a:r>
            <a:r>
              <a:rPr lang="zh-CN" altLang="en-US" dirty="0" smtClean="0"/>
              <a:t>，尽管</a:t>
            </a:r>
            <a:r>
              <a:rPr lang="en-US" altLang="zh-CN" dirty="0" err="1" smtClean="0"/>
              <a:t>sagemaker</a:t>
            </a:r>
            <a:r>
              <a:rPr lang="en-US" altLang="zh-CN" dirty="0" smtClean="0"/>
              <a:t> multiple model endpoint</a:t>
            </a:r>
            <a:r>
              <a:rPr lang="zh-CN" altLang="en-US" dirty="0"/>
              <a:t>可以</a:t>
            </a:r>
            <a:r>
              <a:rPr lang="zh-CN" altLang="en-US" dirty="0" smtClean="0"/>
              <a:t>利用</a:t>
            </a:r>
            <a:r>
              <a:rPr lang="en-US" altLang="zh-CN" dirty="0" smtClean="0"/>
              <a:t>TFS</a:t>
            </a:r>
            <a:r>
              <a:rPr lang="zh-CN" altLang="en-US" dirty="0" smtClean="0"/>
              <a:t>的</a:t>
            </a:r>
            <a:r>
              <a:rPr lang="en-US" dirty="0" err="1" smtClean="0"/>
              <a:t>model_config_list</a:t>
            </a:r>
            <a:r>
              <a:rPr lang="zh-CN" altLang="en-US" dirty="0" smtClean="0"/>
              <a:t>来对</a:t>
            </a:r>
            <a:r>
              <a:rPr lang="en-US" altLang="zh-CN" dirty="0" smtClean="0"/>
              <a:t>model name</a:t>
            </a:r>
            <a:r>
              <a:rPr lang="zh-CN" altLang="en-US" dirty="0" smtClean="0"/>
              <a:t>进行增加和删除来实现动态的模型加载和卸载。</a:t>
            </a:r>
            <a:endParaRPr lang="en-US" altLang="zh-CN" dirty="0" smtClean="0"/>
          </a:p>
          <a:p>
            <a:r>
              <a:rPr lang="zh-CN" altLang="en-US" dirty="0" smtClean="0"/>
              <a:t>不适合的场景：</a:t>
            </a:r>
            <a:endParaRPr lang="en-US" altLang="zh-CN" dirty="0" smtClean="0"/>
          </a:p>
          <a:p>
            <a:pPr lvl="1"/>
            <a:r>
              <a:rPr lang="zh-CN" altLang="en-US" b="1" dirty="0" smtClean="0"/>
              <a:t>不适合对模型推理有较</a:t>
            </a:r>
            <a:r>
              <a:rPr lang="zh-CN" altLang="en-US" b="1" dirty="0"/>
              <a:t>高的 </a:t>
            </a:r>
            <a:r>
              <a:rPr lang="en-US" altLang="zh-CN" b="1" dirty="0"/>
              <a:t>QPS </a:t>
            </a:r>
            <a:r>
              <a:rPr lang="zh-CN" altLang="en-US" b="1" dirty="0"/>
              <a:t>或延迟要</a:t>
            </a:r>
            <a:r>
              <a:rPr lang="zh-CN" altLang="en-US" b="1" dirty="0" smtClean="0"/>
              <a:t>求的情况</a:t>
            </a:r>
            <a:r>
              <a:rPr lang="zh-CN" altLang="en-US" dirty="0" smtClean="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2608005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fontScale="92500" lnSpcReduction="20000"/>
          </a:bodyPr>
          <a:lstStyle/>
          <a:p>
            <a:r>
              <a:rPr lang="zh-CN" altLang="en-US" dirty="0"/>
              <a:t>常用场景：</a:t>
            </a:r>
            <a:endParaRPr lang="en-US" altLang="zh-CN" dirty="0"/>
          </a:p>
          <a:p>
            <a:pPr lvl="1"/>
            <a:r>
              <a:rPr lang="zh-CN" altLang="en-US" dirty="0" smtClean="0"/>
              <a:t>对</a:t>
            </a:r>
            <a:r>
              <a:rPr lang="zh-CN" altLang="en-US" dirty="0"/>
              <a:t>一个</a:t>
            </a:r>
            <a:r>
              <a:rPr lang="en-US" altLang="zh-CN" dirty="0"/>
              <a:t>ML</a:t>
            </a:r>
            <a:r>
              <a:rPr lang="zh-CN" altLang="en-US" dirty="0"/>
              <a:t>任务（比如预测全中国的某服装销量）拆分为多个类似的小任务（比如拆分为每个省份一个小任务），每个小任务一个模型，这些模型都托管在一个</a:t>
            </a:r>
            <a:r>
              <a:rPr lang="en-US" altLang="zh-CN" dirty="0"/>
              <a:t>endpoint</a:t>
            </a:r>
            <a:r>
              <a:rPr lang="zh-CN" altLang="en-US" dirty="0" smtClean="0"/>
              <a:t>下</a:t>
            </a:r>
            <a:r>
              <a:rPr lang="zh-CN" altLang="en-US" dirty="0"/>
              <a:t>由</a:t>
            </a:r>
            <a:r>
              <a:rPr lang="zh-CN" altLang="en-US" dirty="0" smtClean="0"/>
              <a:t>客</a:t>
            </a:r>
            <a:r>
              <a:rPr lang="zh-CN" altLang="en-US" dirty="0"/>
              <a:t>户端调用。</a:t>
            </a:r>
            <a:endParaRPr lang="en-US" altLang="zh-CN" dirty="0"/>
          </a:p>
          <a:p>
            <a:r>
              <a:rPr lang="en-US" altLang="zh-CN" dirty="0" smtClean="0"/>
              <a:t>Tips</a:t>
            </a:r>
            <a:r>
              <a:rPr lang="zh-CN" altLang="en-US" dirty="0" smtClean="0"/>
              <a:t>：</a:t>
            </a:r>
            <a:endParaRPr lang="en-US" altLang="zh-CN" dirty="0"/>
          </a:p>
          <a:p>
            <a:pPr lvl="1"/>
            <a:r>
              <a:rPr lang="zh-CN" altLang="en-US" dirty="0" smtClean="0"/>
              <a:t>使用</a:t>
            </a:r>
            <a:r>
              <a:rPr lang="en-US" altLang="zh-CN" dirty="0" err="1" smtClean="0"/>
              <a:t>Sagemaker</a:t>
            </a:r>
            <a:r>
              <a:rPr lang="zh-CN" altLang="en-US" dirty="0" smtClean="0"/>
              <a:t>的</a:t>
            </a:r>
            <a:r>
              <a:rPr lang="en-US" altLang="zh-CN" dirty="0" smtClean="0"/>
              <a:t>MME</a:t>
            </a:r>
            <a:r>
              <a:rPr lang="zh-CN" altLang="en-US" dirty="0"/>
              <a:t>部</a:t>
            </a:r>
            <a:r>
              <a:rPr lang="zh-CN" altLang="en-US" dirty="0" smtClean="0"/>
              <a:t>署的时候会用到 </a:t>
            </a:r>
            <a:r>
              <a:rPr lang="en-US" altLang="zh-CN" dirty="0" smtClean="0"/>
              <a:t>class </a:t>
            </a:r>
            <a:r>
              <a:rPr lang="en-US" altLang="zh-CN" dirty="0" err="1" smtClean="0"/>
              <a:t>MultiDataModel</a:t>
            </a:r>
            <a:r>
              <a:rPr lang="zh-CN" altLang="en-US" dirty="0" smtClean="0"/>
              <a:t>，要使用它的方法</a:t>
            </a:r>
            <a:r>
              <a:rPr lang="en-US" altLang="zh-CN" dirty="0" err="1" smtClean="0"/>
              <a:t>add_model</a:t>
            </a:r>
            <a:r>
              <a:rPr lang="en-US" altLang="zh-CN" dirty="0" smtClean="0"/>
              <a:t>()</a:t>
            </a:r>
            <a:r>
              <a:rPr lang="zh-CN" altLang="en-US" dirty="0" smtClean="0"/>
              <a:t>来把每个模型注册。</a:t>
            </a:r>
            <a:endParaRPr lang="en-US" altLang="zh-CN" dirty="0" smtClean="0"/>
          </a:p>
          <a:p>
            <a:pPr lvl="1"/>
            <a:r>
              <a:rPr lang="zh-CN" altLang="en-US" dirty="0" smtClean="0"/>
              <a:t>第一次部署了</a:t>
            </a:r>
            <a:r>
              <a:rPr lang="en-US" altLang="zh-CN" dirty="0" smtClean="0"/>
              <a:t>MME</a:t>
            </a:r>
            <a:r>
              <a:rPr lang="zh-CN" altLang="en-US" dirty="0" smtClean="0"/>
              <a:t>之后，后面想增加新的模型，可以直接把打包的模型文件拷贝到</a:t>
            </a:r>
            <a:r>
              <a:rPr lang="en-US" altLang="zh-CN" dirty="0" smtClean="0"/>
              <a:t>MME</a:t>
            </a:r>
            <a:r>
              <a:rPr lang="zh-CN" altLang="en-US" dirty="0" smtClean="0"/>
              <a:t>读取模型文件的路径。</a:t>
            </a:r>
            <a:endParaRPr lang="en-US" altLang="zh-CN" dirty="0" smtClean="0"/>
          </a:p>
          <a:p>
            <a:pPr lvl="2"/>
            <a:r>
              <a:rPr lang="zh-CN" altLang="en-US" dirty="0"/>
              <a:t>这</a:t>
            </a:r>
            <a:r>
              <a:rPr lang="zh-CN" altLang="en-US" dirty="0" smtClean="0"/>
              <a:t>个路径是在调用</a:t>
            </a:r>
            <a:r>
              <a:rPr lang="en-US" altLang="zh-CN" dirty="0" err="1"/>
              <a:t>MultiDataModel</a:t>
            </a:r>
            <a:r>
              <a:rPr lang="en-US" altLang="zh-CN" dirty="0"/>
              <a:t> </a:t>
            </a:r>
            <a:r>
              <a:rPr lang="en-US" altLang="zh-CN" dirty="0" smtClean="0"/>
              <a:t>API</a:t>
            </a:r>
            <a:r>
              <a:rPr lang="zh-CN" altLang="en-US" dirty="0" smtClean="0"/>
              <a:t>的时候设置的参数</a:t>
            </a:r>
            <a:r>
              <a:rPr lang="en-US" altLang="zh-CN" dirty="0" err="1" smtClean="0"/>
              <a:t>model_data_prefix</a:t>
            </a:r>
            <a:endParaRPr lang="en-US" altLang="zh-CN" dirty="0" smtClean="0"/>
          </a:p>
          <a:p>
            <a:pPr lvl="1"/>
            <a:r>
              <a:rPr lang="zh-CN" altLang="en-US" dirty="0" smtClean="0"/>
              <a:t>同</a:t>
            </a:r>
            <a:r>
              <a:rPr lang="zh-CN" altLang="en-US" dirty="0"/>
              <a:t>一</a:t>
            </a:r>
            <a:r>
              <a:rPr lang="zh-CN" altLang="en-US" dirty="0" smtClean="0"/>
              <a:t>个模型的不同版本需要利用模型文件的名字来区分。</a:t>
            </a:r>
            <a:endParaRPr lang="en-US" altLang="zh-CN" dirty="0" smtClean="0"/>
          </a:p>
          <a:p>
            <a:pPr lvl="2"/>
            <a:r>
              <a:rPr lang="zh-CN" altLang="en-US" dirty="0"/>
              <a:t>比</a:t>
            </a:r>
            <a:r>
              <a:rPr lang="zh-CN" altLang="en-US" dirty="0" smtClean="0"/>
              <a:t>如</a:t>
            </a:r>
            <a:r>
              <a:rPr lang="en-US" altLang="zh-CN" dirty="0" smtClean="0"/>
              <a:t>NewYork_NY.tar.gz</a:t>
            </a:r>
            <a:r>
              <a:rPr lang="zh-CN" altLang="en-US" dirty="0" smtClean="0"/>
              <a:t>和</a:t>
            </a:r>
            <a:r>
              <a:rPr lang="en-US" altLang="zh-CN" dirty="0" smtClean="0"/>
              <a:t>NewYork_NY_v2.tar.gz</a:t>
            </a:r>
          </a:p>
          <a:p>
            <a:pPr lvl="1"/>
            <a:r>
              <a:rPr lang="zh-CN" altLang="en-US" dirty="0"/>
              <a:t>如</a:t>
            </a:r>
            <a:r>
              <a:rPr lang="zh-CN" altLang="en-US" dirty="0" smtClean="0"/>
              <a:t>何从</a:t>
            </a:r>
            <a:r>
              <a:rPr lang="en-US" altLang="zh-CN" dirty="0" smtClean="0"/>
              <a:t>MME</a:t>
            </a:r>
            <a:r>
              <a:rPr lang="zh-CN" altLang="en-US" dirty="0" smtClean="0"/>
              <a:t>中删除已有的模型？</a:t>
            </a:r>
            <a:endParaRPr lang="en-US" altLang="zh-CN" dirty="0" smtClean="0"/>
          </a:p>
          <a:p>
            <a:pPr lvl="2"/>
            <a:r>
              <a:rPr lang="zh-CN" altLang="en-US" dirty="0"/>
              <a:t>客户</a:t>
            </a:r>
            <a:r>
              <a:rPr lang="zh-CN" altLang="en-US" dirty="0" smtClean="0"/>
              <a:t>端停止调用准备删除的模型。</a:t>
            </a:r>
            <a:endParaRPr lang="en-US" altLang="zh-CN" dirty="0" smtClean="0"/>
          </a:p>
          <a:p>
            <a:pPr lvl="2"/>
            <a:r>
              <a:rPr lang="zh-CN" altLang="en-US" dirty="0"/>
              <a:t>然</a:t>
            </a:r>
            <a:r>
              <a:rPr lang="zh-CN" altLang="en-US" dirty="0" smtClean="0"/>
              <a:t>后从</a:t>
            </a:r>
            <a:r>
              <a:rPr lang="en-US" altLang="zh-CN" dirty="0" smtClean="0"/>
              <a:t>MME</a:t>
            </a:r>
            <a:r>
              <a:rPr lang="zh-CN" altLang="en-US" dirty="0" smtClean="0"/>
              <a:t>读取模型文件的</a:t>
            </a:r>
            <a:r>
              <a:rPr lang="en-US" altLang="zh-CN" dirty="0" smtClean="0"/>
              <a:t>S3</a:t>
            </a:r>
            <a:r>
              <a:rPr lang="zh-CN" altLang="en-US" dirty="0" smtClean="0"/>
              <a:t>路径把该模型文件删掉。</a:t>
            </a:r>
            <a:endParaRPr lang="en-US" dirty="0"/>
          </a:p>
        </p:txBody>
      </p:sp>
    </p:spTree>
    <p:extLst>
      <p:ext uri="{BB962C8B-B14F-4D97-AF65-F5344CB8AC3E}">
        <p14:creationId xmlns:p14="http://schemas.microsoft.com/office/powerpoint/2010/main" val="872323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a:t>
            </a:r>
            <a:r>
              <a:rPr lang="zh-CN" altLang="en-US" dirty="0"/>
              <a:t>部署模型</a:t>
            </a:r>
            <a:endParaRPr lang="en-US" dirty="0"/>
          </a:p>
        </p:txBody>
      </p:sp>
      <p:sp>
        <p:nvSpPr>
          <p:cNvPr id="3" name="Content Placeholder 2"/>
          <p:cNvSpPr>
            <a:spLocks noGrp="1"/>
          </p:cNvSpPr>
          <p:nvPr>
            <p:ph idx="1"/>
          </p:nvPr>
        </p:nvSpPr>
        <p:spPr>
          <a:xfrm>
            <a:off x="838200" y="1825625"/>
            <a:ext cx="10515600" cy="4678692"/>
          </a:xfrm>
        </p:spPr>
        <p:txBody>
          <a:bodyPr>
            <a:normAutofit fontScale="92500" lnSpcReduction="20000"/>
          </a:bodyPr>
          <a:lstStyle/>
          <a:p>
            <a:r>
              <a:rPr lang="zh-CN" altLang="en-US" dirty="0" smtClean="0"/>
              <a:t>在</a:t>
            </a:r>
            <a:r>
              <a:rPr lang="en-US" altLang="zh-CN" dirty="0" err="1" smtClean="0"/>
              <a:t>Sagemaker</a:t>
            </a:r>
            <a:r>
              <a:rPr lang="zh-CN" altLang="en-US" dirty="0" smtClean="0"/>
              <a:t>中部署模型前的考虑：</a:t>
            </a:r>
            <a:endParaRPr lang="en-US" altLang="zh-CN" dirty="0" smtClean="0"/>
          </a:p>
          <a:p>
            <a:pPr lvl="1"/>
            <a:r>
              <a:rPr lang="zh-CN" altLang="en-US" dirty="0" smtClean="0"/>
              <a:t>考虑是否可以做模型剪枝，量化等模型压缩方法。</a:t>
            </a:r>
            <a:endParaRPr lang="en-US" altLang="zh-CN" dirty="0" smtClean="0"/>
          </a:p>
          <a:p>
            <a:pPr lvl="1"/>
            <a:r>
              <a:rPr lang="zh-CN" altLang="en-US" dirty="0" smtClean="0"/>
              <a:t>然后考虑</a:t>
            </a:r>
            <a:r>
              <a:rPr lang="zh-CN" altLang="en-US" b="1" dirty="0" smtClean="0"/>
              <a:t>是否可以用</a:t>
            </a:r>
            <a:r>
              <a:rPr lang="en-US" altLang="zh-CN" b="1" dirty="0" smtClean="0"/>
              <a:t>Neo</a:t>
            </a:r>
            <a:r>
              <a:rPr lang="zh-CN" altLang="en-US" b="1" dirty="0" smtClean="0"/>
              <a:t>在目标硬件上进行优化</a:t>
            </a:r>
            <a:r>
              <a:rPr lang="zh-CN" altLang="en-US" dirty="0" smtClean="0"/>
              <a:t>。</a:t>
            </a:r>
            <a:endParaRPr lang="en-US" altLang="zh-CN" dirty="0" smtClean="0"/>
          </a:p>
          <a:p>
            <a:pPr lvl="1"/>
            <a:r>
              <a:rPr lang="zh-CN" altLang="en-US" dirty="0" smtClean="0"/>
              <a:t>单</a:t>
            </a:r>
            <a:r>
              <a:rPr lang="zh-CN" altLang="en-US" dirty="0"/>
              <a:t>模</a:t>
            </a:r>
            <a:r>
              <a:rPr lang="zh-CN" altLang="en-US" dirty="0" smtClean="0"/>
              <a:t>型</a:t>
            </a:r>
            <a:r>
              <a:rPr lang="en-US" altLang="zh-CN" dirty="0" smtClean="0"/>
              <a:t>endpoint</a:t>
            </a:r>
            <a:r>
              <a:rPr lang="zh-CN" altLang="en-US" dirty="0" smtClean="0"/>
              <a:t>部署，如果使用</a:t>
            </a:r>
            <a:r>
              <a:rPr lang="en-US" altLang="zh-CN" dirty="0" smtClean="0"/>
              <a:t>CPU</a:t>
            </a:r>
            <a:r>
              <a:rPr lang="zh-CN" altLang="en-US" dirty="0" smtClean="0"/>
              <a:t>实例，考虑使用</a:t>
            </a:r>
            <a:r>
              <a:rPr lang="en-US" altLang="zh-CN" dirty="0" smtClean="0"/>
              <a:t>Elastic inference</a:t>
            </a:r>
            <a:r>
              <a:rPr lang="zh-CN" altLang="en-US" dirty="0" smtClean="0"/>
              <a:t>来加速推理。</a:t>
            </a:r>
            <a:endParaRPr lang="en-US" altLang="zh-CN" dirty="0" smtClean="0"/>
          </a:p>
          <a:p>
            <a:pPr lvl="2"/>
            <a:r>
              <a:rPr lang="en-US" altLang="zh-CN" b="1" dirty="0" smtClean="0"/>
              <a:t>MME</a:t>
            </a:r>
            <a:r>
              <a:rPr lang="zh-CN" altLang="en-US" b="1" dirty="0" smtClean="0"/>
              <a:t>部</a:t>
            </a:r>
            <a:r>
              <a:rPr lang="zh-CN" altLang="en-US" b="1" dirty="0"/>
              <a:t>署目前不支</a:t>
            </a:r>
            <a:r>
              <a:rPr lang="zh-CN" altLang="en-US" b="1" dirty="0" smtClean="0"/>
              <a:t>持</a:t>
            </a:r>
            <a:r>
              <a:rPr lang="en-US" altLang="zh-CN" b="1" dirty="0" smtClean="0"/>
              <a:t>Elastic </a:t>
            </a:r>
            <a:r>
              <a:rPr lang="en-US" altLang="zh-CN" b="1" dirty="0"/>
              <a:t>inference(EIA)</a:t>
            </a:r>
            <a:r>
              <a:rPr lang="zh-CN" altLang="en-US" b="1" dirty="0"/>
              <a:t>来加速推</a:t>
            </a:r>
            <a:r>
              <a:rPr lang="zh-CN" altLang="en-US" b="1" dirty="0" smtClean="0"/>
              <a:t>理，也不支持部署在</a:t>
            </a:r>
            <a:r>
              <a:rPr lang="en-US" altLang="zh-CN" b="1" dirty="0" smtClean="0"/>
              <a:t>GPU</a:t>
            </a:r>
            <a:r>
              <a:rPr lang="zh-CN" altLang="en-US" b="1" dirty="0" smtClean="0"/>
              <a:t>实例上。</a:t>
            </a:r>
            <a:endParaRPr lang="en-US" altLang="zh-CN" dirty="0"/>
          </a:p>
          <a:p>
            <a:r>
              <a:rPr lang="zh-CN" altLang="en-US" dirty="0" smtClean="0"/>
              <a:t>模型部署后，可以配置为自动扩容。</a:t>
            </a:r>
            <a:endParaRPr lang="en-US" altLang="zh-CN" dirty="0" smtClean="0"/>
          </a:p>
          <a:p>
            <a:pPr lvl="1"/>
            <a:r>
              <a:rPr lang="zh-CN" altLang="en-US" dirty="0"/>
              <a:t>自</a:t>
            </a:r>
            <a:r>
              <a:rPr lang="zh-CN" altLang="en-US" dirty="0" smtClean="0"/>
              <a:t>动扩容可以基于预定义的</a:t>
            </a:r>
            <a:r>
              <a:rPr lang="en-US" altLang="zh-CN" dirty="0" smtClean="0"/>
              <a:t>metric</a:t>
            </a:r>
            <a:r>
              <a:rPr lang="zh-CN" altLang="en-US" dirty="0" smtClean="0"/>
              <a:t>或者自定义的</a:t>
            </a:r>
            <a:r>
              <a:rPr lang="en-US" altLang="zh-CN" dirty="0" smtClean="0"/>
              <a:t>metric</a:t>
            </a:r>
            <a:r>
              <a:rPr lang="zh-CN" altLang="en-US" dirty="0" smtClean="0"/>
              <a:t>。</a:t>
            </a:r>
            <a:endParaRPr lang="en-US" altLang="zh-CN" dirty="0" smtClean="0"/>
          </a:p>
          <a:p>
            <a:pPr lvl="2"/>
            <a:r>
              <a:rPr lang="zh-CN" altLang="en-US" dirty="0" smtClean="0"/>
              <a:t>预</a:t>
            </a:r>
            <a:r>
              <a:rPr lang="zh-CN" altLang="en-US" dirty="0"/>
              <a:t>定</a:t>
            </a:r>
            <a:r>
              <a:rPr lang="zh-CN" altLang="en-US" dirty="0" smtClean="0"/>
              <a:t>义的</a:t>
            </a:r>
            <a:r>
              <a:rPr lang="en-US" altLang="zh-CN" dirty="0" smtClean="0"/>
              <a:t>metric</a:t>
            </a:r>
            <a:r>
              <a:rPr lang="zh-CN" altLang="en-US" dirty="0" smtClean="0"/>
              <a:t>当前只有一个：</a:t>
            </a:r>
            <a:r>
              <a:rPr lang="en-US" altLang="zh-CN" dirty="0" err="1"/>
              <a:t>SageMakerVariantInvocationsPerInstance</a:t>
            </a:r>
            <a:r>
              <a:rPr lang="en-US" altLang="zh-CN" dirty="0"/>
              <a:t> </a:t>
            </a:r>
            <a:endParaRPr lang="en-US" altLang="zh-CN" dirty="0" smtClean="0"/>
          </a:p>
          <a:p>
            <a:pPr lvl="2"/>
            <a:r>
              <a:rPr lang="en-US" altLang="zh-CN" dirty="0" err="1"/>
              <a:t>SageMakerVariantInvocationsPerInstance</a:t>
            </a:r>
            <a:r>
              <a:rPr lang="en-US" altLang="zh-CN" dirty="0"/>
              <a:t> is the </a:t>
            </a:r>
            <a:r>
              <a:rPr lang="en-US" altLang="zh-CN" b="1" dirty="0"/>
              <a:t>average number </a:t>
            </a:r>
            <a:r>
              <a:rPr lang="en-US" altLang="zh-CN" dirty="0"/>
              <a:t>of times per minute that </a:t>
            </a:r>
            <a:r>
              <a:rPr lang="en-US" altLang="zh-CN" b="1" dirty="0"/>
              <a:t>each instance </a:t>
            </a:r>
            <a:r>
              <a:rPr lang="en-US" altLang="zh-CN" dirty="0"/>
              <a:t>for a variant is </a:t>
            </a:r>
            <a:r>
              <a:rPr lang="en-US" altLang="zh-CN" dirty="0" smtClean="0"/>
              <a:t>invoked</a:t>
            </a:r>
          </a:p>
          <a:p>
            <a:pPr lvl="1"/>
            <a:r>
              <a:rPr lang="zh-CN" altLang="en-US" b="1" dirty="0"/>
              <a:t>自动扩容的粒度</a:t>
            </a:r>
            <a:r>
              <a:rPr lang="zh-CN" altLang="en-US" b="1" dirty="0" smtClean="0"/>
              <a:t>是</a:t>
            </a:r>
            <a:r>
              <a:rPr lang="en-US" altLang="zh-CN" b="1" dirty="0" smtClean="0"/>
              <a:t>endpoint</a:t>
            </a:r>
            <a:r>
              <a:rPr lang="zh-CN" altLang="en-US" b="1" dirty="0"/>
              <a:t>的一个</a:t>
            </a:r>
            <a:r>
              <a:rPr lang="en-US" altLang="zh-CN" b="1" dirty="0"/>
              <a:t>variant</a:t>
            </a:r>
            <a:r>
              <a:rPr lang="zh-CN" altLang="en-US" dirty="0"/>
              <a:t>。</a:t>
            </a:r>
            <a:endParaRPr lang="en-US" altLang="zh-CN" dirty="0"/>
          </a:p>
          <a:p>
            <a:pPr lvl="1"/>
            <a:r>
              <a:rPr lang="zh-CN" altLang="en-US" dirty="0" smtClean="0"/>
              <a:t>为了</a:t>
            </a:r>
            <a:r>
              <a:rPr lang="en-US" altLang="zh-CN" dirty="0" smtClean="0"/>
              <a:t>HA</a:t>
            </a:r>
            <a:r>
              <a:rPr lang="zh-CN" altLang="en-US" dirty="0" smtClean="0"/>
              <a:t>高可用性，可以把模型部署在您自己的</a:t>
            </a:r>
            <a:r>
              <a:rPr lang="en-US" altLang="zh-CN" dirty="0" smtClean="0"/>
              <a:t>VPC</a:t>
            </a:r>
            <a:r>
              <a:rPr lang="zh-CN" altLang="en-US" dirty="0" smtClean="0"/>
              <a:t>的多个可用区。</a:t>
            </a:r>
            <a:endParaRPr lang="en-US" altLang="zh-CN" dirty="0" smtClean="0"/>
          </a:p>
          <a:p>
            <a:r>
              <a:rPr lang="zh-CN" altLang="en-US" b="1" dirty="0"/>
              <a:t>建</a:t>
            </a:r>
            <a:r>
              <a:rPr lang="zh-CN" altLang="en-US" b="1" dirty="0" smtClean="0"/>
              <a:t>议部署更多的小型推理实例</a:t>
            </a:r>
            <a:r>
              <a:rPr lang="zh-CN" altLang="en-US" dirty="0" smtClean="0"/>
              <a:t>。</a:t>
            </a:r>
            <a:endParaRPr lang="en-US" altLang="zh-CN" dirty="0" smtClean="0"/>
          </a:p>
          <a:p>
            <a:pPr lvl="1"/>
            <a:r>
              <a:rPr lang="zh-CN" altLang="en-US" dirty="0" smtClean="0"/>
              <a:t>从性能上看也是更好。</a:t>
            </a:r>
            <a:endParaRPr lang="en-US" altLang="zh-CN" dirty="0" smtClean="0"/>
          </a:p>
          <a:p>
            <a:pPr lvl="1"/>
            <a:r>
              <a:rPr lang="zh-CN" altLang="en-US" dirty="0" smtClean="0"/>
              <a:t>从自动扩容的角度，绝大多数情况下，小的机型是自动扩容的最佳搭档。</a:t>
            </a:r>
            <a:endParaRPr lang="en-US" altLang="zh-CN" dirty="0" smtClean="0"/>
          </a:p>
        </p:txBody>
      </p:sp>
    </p:spTree>
    <p:extLst>
      <p:ext uri="{BB962C8B-B14F-4D97-AF65-F5344CB8AC3E}">
        <p14:creationId xmlns:p14="http://schemas.microsoft.com/office/powerpoint/2010/main" val="3471071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713720"/>
          </a:xfrm>
        </p:spPr>
        <p:txBody>
          <a:bodyPr>
            <a:normAutofit fontScale="92500" lnSpcReduction="10000"/>
          </a:bodyPr>
          <a:lstStyle/>
          <a:p>
            <a:r>
              <a:rPr lang="zh-CN" altLang="en-US" dirty="0"/>
              <a:t>模型部署后，可</a:t>
            </a:r>
            <a:r>
              <a:rPr lang="zh-CN" altLang="en-US" dirty="0" smtClean="0"/>
              <a:t>以对新训练好的模型配</a:t>
            </a:r>
            <a:r>
              <a:rPr lang="zh-CN" altLang="en-US" dirty="0"/>
              <a:t>置</a:t>
            </a:r>
            <a:r>
              <a:rPr lang="en-US" altLang="zh-CN" dirty="0"/>
              <a:t>A/B </a:t>
            </a:r>
            <a:r>
              <a:rPr lang="en-US" altLang="zh-CN" dirty="0" smtClean="0"/>
              <a:t>test</a:t>
            </a:r>
            <a:r>
              <a:rPr lang="zh-CN" altLang="en-US" dirty="0" smtClean="0"/>
              <a:t>，参考如下步骤：</a:t>
            </a:r>
            <a:endParaRPr lang="en-US" altLang="zh-CN" dirty="0" smtClean="0"/>
          </a:p>
          <a:p>
            <a:pPr lvl="1"/>
            <a:r>
              <a:rPr lang="zh-CN" altLang="en-US" dirty="0" smtClean="0"/>
              <a:t>调用</a:t>
            </a:r>
            <a:r>
              <a:rPr lang="en-US" altLang="zh-CN" dirty="0" smtClean="0"/>
              <a:t>boto3 </a:t>
            </a:r>
            <a:r>
              <a:rPr lang="en-US" altLang="zh-CN" dirty="0" err="1" smtClean="0"/>
              <a:t>SageMaker</a:t>
            </a:r>
            <a:r>
              <a:rPr lang="zh-CN" altLang="en-US" dirty="0" smtClean="0"/>
              <a:t>的</a:t>
            </a:r>
            <a:r>
              <a:rPr lang="en-US" altLang="zh-CN" dirty="0" smtClean="0"/>
              <a:t> </a:t>
            </a:r>
            <a:r>
              <a:rPr lang="en-US" b="1" dirty="0" err="1" smtClean="0"/>
              <a:t>create_model</a:t>
            </a:r>
            <a:r>
              <a:rPr lang="en-US" dirty="0" smtClean="0"/>
              <a:t> </a:t>
            </a:r>
            <a:r>
              <a:rPr lang="en-US" altLang="zh-CN" dirty="0" smtClean="0"/>
              <a:t>API</a:t>
            </a:r>
            <a:r>
              <a:rPr lang="zh-CN" altLang="en-US" dirty="0" smtClean="0"/>
              <a:t>，对打包好的模型创建</a:t>
            </a:r>
            <a:r>
              <a:rPr lang="en-US" altLang="zh-CN" dirty="0" err="1" smtClean="0"/>
              <a:t>SageMaker</a:t>
            </a:r>
            <a:r>
              <a:rPr lang="en-US" altLang="zh-CN" dirty="0" smtClean="0"/>
              <a:t> model</a:t>
            </a:r>
            <a:endParaRPr lang="en-US" altLang="zh-CN" dirty="0"/>
          </a:p>
          <a:p>
            <a:pPr lvl="1"/>
            <a:r>
              <a:rPr lang="zh-CN" altLang="en-US" dirty="0" smtClean="0"/>
              <a:t>调用</a:t>
            </a:r>
            <a:r>
              <a:rPr lang="en-US" altLang="zh-CN" dirty="0"/>
              <a:t>boto3 </a:t>
            </a:r>
            <a:r>
              <a:rPr lang="en-US" altLang="zh-CN" dirty="0" err="1"/>
              <a:t>SageMaker</a:t>
            </a:r>
            <a:r>
              <a:rPr lang="zh-CN" altLang="en-US" dirty="0" smtClean="0"/>
              <a:t>的</a:t>
            </a:r>
            <a:r>
              <a:rPr lang="en-US" b="1" dirty="0" err="1" smtClean="0"/>
              <a:t>create_endpoint_config</a:t>
            </a:r>
            <a:r>
              <a:rPr lang="en-US" dirty="0"/>
              <a:t> </a:t>
            </a:r>
            <a:r>
              <a:rPr lang="en-US" altLang="zh-CN" dirty="0" smtClean="0"/>
              <a:t>API</a:t>
            </a:r>
            <a:r>
              <a:rPr lang="zh-CN" altLang="en-US" dirty="0" smtClean="0"/>
              <a:t> ，设置所谓的</a:t>
            </a:r>
            <a:r>
              <a:rPr lang="en-US" dirty="0" err="1" smtClean="0"/>
              <a:t>ProductionVariants</a:t>
            </a:r>
            <a:r>
              <a:rPr lang="zh-CN" altLang="en-US" dirty="0" smtClean="0"/>
              <a:t>，需</a:t>
            </a:r>
            <a:r>
              <a:rPr lang="zh-CN" altLang="en-US" dirty="0"/>
              <a:t>要包括</a:t>
            </a:r>
            <a:r>
              <a:rPr lang="en-US" altLang="zh-CN" dirty="0"/>
              <a:t>A/B test</a:t>
            </a:r>
            <a:r>
              <a:rPr lang="zh-CN" altLang="en-US" dirty="0"/>
              <a:t>所需要的多</a:t>
            </a:r>
            <a:r>
              <a:rPr lang="zh-CN" altLang="en-US" dirty="0" smtClean="0"/>
              <a:t>个版本的模型。</a:t>
            </a:r>
            <a:endParaRPr lang="en-US" altLang="zh-CN" dirty="0" smtClean="0"/>
          </a:p>
          <a:p>
            <a:pPr lvl="2"/>
            <a:r>
              <a:rPr lang="zh-CN" altLang="en-US" dirty="0"/>
              <a:t>设</a:t>
            </a:r>
            <a:r>
              <a:rPr lang="zh-CN" altLang="en-US" dirty="0" smtClean="0"/>
              <a:t>置每个版本的流量比重配比，每个版本的初始推理实例数量。</a:t>
            </a:r>
            <a:endParaRPr lang="en-US" altLang="zh-CN" dirty="0" smtClean="0"/>
          </a:p>
          <a:p>
            <a:pPr lvl="1"/>
            <a:r>
              <a:rPr lang="zh-CN" altLang="en-US" dirty="0"/>
              <a:t>调用</a:t>
            </a:r>
            <a:r>
              <a:rPr lang="en-US" altLang="zh-CN" dirty="0"/>
              <a:t>boto3 </a:t>
            </a:r>
            <a:r>
              <a:rPr lang="en-US" altLang="zh-CN" dirty="0" err="1"/>
              <a:t>SageMaker</a:t>
            </a:r>
            <a:r>
              <a:rPr lang="zh-CN" altLang="en-US" dirty="0"/>
              <a:t>的</a:t>
            </a:r>
            <a:r>
              <a:rPr lang="en-US" b="1" dirty="0" err="1" smtClean="0"/>
              <a:t>update_endpoint</a:t>
            </a:r>
            <a:r>
              <a:rPr lang="en-US" dirty="0" smtClean="0"/>
              <a:t> </a:t>
            </a:r>
            <a:r>
              <a:rPr lang="en-US" altLang="zh-CN" dirty="0" smtClean="0"/>
              <a:t>API</a:t>
            </a:r>
            <a:r>
              <a:rPr lang="zh-CN" altLang="en-US" dirty="0" smtClean="0"/>
              <a:t>，对当前的</a:t>
            </a:r>
            <a:r>
              <a:rPr lang="en-US" altLang="zh-CN" dirty="0" smtClean="0"/>
              <a:t>endpoint</a:t>
            </a:r>
            <a:r>
              <a:rPr lang="zh-CN" altLang="en-US" dirty="0" smtClean="0"/>
              <a:t>进行更新。</a:t>
            </a:r>
            <a:endParaRPr lang="en-US" altLang="zh-CN" dirty="0" smtClean="0"/>
          </a:p>
          <a:p>
            <a:pPr lvl="2"/>
            <a:r>
              <a:rPr lang="zh-CN" altLang="en-US" dirty="0"/>
              <a:t>这</a:t>
            </a:r>
            <a:r>
              <a:rPr lang="zh-CN" altLang="en-US" dirty="0" smtClean="0"/>
              <a:t>个</a:t>
            </a:r>
            <a:r>
              <a:rPr lang="en-US" altLang="zh-CN" dirty="0" smtClean="0"/>
              <a:t>API</a:t>
            </a:r>
            <a:r>
              <a:rPr lang="zh-CN" altLang="en-US" dirty="0" smtClean="0"/>
              <a:t>是个异步操作，</a:t>
            </a:r>
            <a:r>
              <a:rPr lang="zh-CN" altLang="en-US" b="1" dirty="0" smtClean="0"/>
              <a:t>在更新过程中对外的</a:t>
            </a:r>
            <a:r>
              <a:rPr lang="en-US" altLang="zh-CN" b="1" dirty="0" smtClean="0"/>
              <a:t>endpoint</a:t>
            </a:r>
            <a:r>
              <a:rPr lang="zh-CN" altLang="en-US" b="1" dirty="0" smtClean="0"/>
              <a:t>的服务不会中断</a:t>
            </a:r>
            <a:r>
              <a:rPr lang="zh-CN" altLang="en-US" dirty="0" smtClean="0"/>
              <a:t>。</a:t>
            </a:r>
            <a:endParaRPr lang="en-US" altLang="zh-CN" dirty="0" smtClean="0"/>
          </a:p>
          <a:p>
            <a:pPr lvl="1"/>
            <a:r>
              <a:rPr lang="zh-CN" altLang="en-US" dirty="0" smtClean="0"/>
              <a:t>以后需要时，调用</a:t>
            </a:r>
            <a:r>
              <a:rPr lang="en-US" altLang="zh-CN" dirty="0" smtClean="0"/>
              <a:t>boto3 </a:t>
            </a:r>
            <a:r>
              <a:rPr lang="en-US" altLang="zh-CN" dirty="0" err="1"/>
              <a:t>SageMaker</a:t>
            </a:r>
            <a:r>
              <a:rPr lang="zh-CN" altLang="en-US" dirty="0"/>
              <a:t>的</a:t>
            </a:r>
            <a:r>
              <a:rPr lang="en-US" dirty="0" err="1" smtClean="0"/>
              <a:t>update_endpoint_weights_and_capacities</a:t>
            </a:r>
            <a:r>
              <a:rPr lang="zh-CN" altLang="en-US" dirty="0" smtClean="0"/>
              <a:t>  </a:t>
            </a:r>
            <a:r>
              <a:rPr lang="en-US" altLang="zh-CN" dirty="0" smtClean="0"/>
              <a:t>API</a:t>
            </a:r>
            <a:r>
              <a:rPr lang="zh-CN" altLang="en-US" dirty="0" smtClean="0"/>
              <a:t>对每个</a:t>
            </a:r>
            <a:r>
              <a:rPr lang="en-US" altLang="zh-CN" dirty="0" smtClean="0"/>
              <a:t>Variant</a:t>
            </a:r>
            <a:r>
              <a:rPr lang="zh-CN" altLang="en-US" dirty="0" smtClean="0"/>
              <a:t>进行流量比重以及推理实例数量的在线更新。</a:t>
            </a:r>
            <a:endParaRPr lang="en-US" dirty="0"/>
          </a:p>
          <a:p>
            <a:pPr lvl="1"/>
            <a:r>
              <a:rPr lang="zh-CN" altLang="en-US" dirty="0"/>
              <a:t>注意：</a:t>
            </a:r>
            <a:r>
              <a:rPr lang="zh-CN" altLang="en-US" b="1" dirty="0"/>
              <a:t>当更新一个</a:t>
            </a:r>
            <a:r>
              <a:rPr lang="en-US" altLang="zh-CN" b="1" dirty="0" err="1" smtClean="0"/>
              <a:t>SageMaker</a:t>
            </a:r>
            <a:r>
              <a:rPr lang="en-US" altLang="zh-CN" b="1" dirty="0" smtClean="0"/>
              <a:t> </a:t>
            </a:r>
            <a:r>
              <a:rPr lang="en-US" altLang="zh-CN" b="1" dirty="0"/>
              <a:t>endpoint</a:t>
            </a:r>
            <a:r>
              <a:rPr lang="zh-CN" altLang="en-US" b="1" dirty="0"/>
              <a:t>的时候，如果这个</a:t>
            </a:r>
            <a:r>
              <a:rPr lang="en-US" altLang="zh-CN" b="1" dirty="0"/>
              <a:t>endpoint</a:t>
            </a:r>
            <a:r>
              <a:rPr lang="zh-CN" altLang="en-US" b="1" dirty="0"/>
              <a:t>是</a:t>
            </a:r>
            <a:r>
              <a:rPr lang="en-US" altLang="zh-CN" b="1" dirty="0"/>
              <a:t>enable </a:t>
            </a:r>
            <a:r>
              <a:rPr lang="en-US" altLang="zh-CN" b="1" dirty="0" smtClean="0"/>
              <a:t>auto scaling</a:t>
            </a:r>
            <a:r>
              <a:rPr lang="zh-CN" altLang="en-US" b="1" dirty="0"/>
              <a:t>的话</a:t>
            </a:r>
            <a:r>
              <a:rPr lang="zh-CN" altLang="en-US" b="1" dirty="0" smtClean="0"/>
              <a:t>，需要先</a:t>
            </a:r>
            <a:r>
              <a:rPr lang="en-US" altLang="zh-CN" b="1" dirty="0" smtClean="0"/>
              <a:t>disable auto scaling</a:t>
            </a:r>
            <a:r>
              <a:rPr lang="zh-CN" altLang="en-US" b="1" dirty="0" smtClean="0"/>
              <a:t>，然后按照上面步骤更新</a:t>
            </a:r>
            <a:r>
              <a:rPr lang="en-US" altLang="zh-CN" b="1" dirty="0" smtClean="0"/>
              <a:t>endpoint</a:t>
            </a:r>
            <a:r>
              <a:rPr lang="zh-CN" altLang="en-US" b="1" dirty="0" smtClean="0"/>
              <a:t>，最后在</a:t>
            </a:r>
            <a:r>
              <a:rPr lang="en-US" altLang="zh-CN" b="1" dirty="0" smtClean="0"/>
              <a:t>enable auto scaling</a:t>
            </a:r>
            <a:r>
              <a:rPr lang="zh-CN" altLang="en-US" dirty="0" smtClean="0"/>
              <a:t>。</a:t>
            </a:r>
            <a:endParaRPr lang="en-US" altLang="zh-CN" dirty="0" smtClean="0"/>
          </a:p>
          <a:p>
            <a:pPr lvl="1"/>
            <a:r>
              <a:rPr lang="zh-CN" altLang="en-US" dirty="0"/>
              <a:t>客户</a:t>
            </a:r>
            <a:r>
              <a:rPr lang="zh-CN" altLang="en-US" dirty="0" smtClean="0"/>
              <a:t>端使用</a:t>
            </a:r>
            <a:r>
              <a:rPr lang="en-US" altLang="zh-CN" dirty="0" err="1" smtClean="0"/>
              <a:t>invoke_endpoint</a:t>
            </a:r>
            <a:r>
              <a:rPr lang="en-US" altLang="zh-CN" dirty="0" smtClean="0"/>
              <a:t> API</a:t>
            </a:r>
            <a:r>
              <a:rPr lang="zh-CN" altLang="en-US" dirty="0" smtClean="0"/>
              <a:t>来使用</a:t>
            </a:r>
            <a:r>
              <a:rPr lang="en-US" altLang="zh-CN" dirty="0" smtClean="0"/>
              <a:t>A/B test</a:t>
            </a:r>
            <a:r>
              <a:rPr lang="zh-CN" altLang="en-US" dirty="0" smtClean="0"/>
              <a:t>的时候，也可以显示指定想要访问某个模型，通过设置参数</a:t>
            </a:r>
            <a:r>
              <a:rPr lang="en-US" altLang="zh-CN" dirty="0" err="1" smtClean="0"/>
              <a:t>TargetVariant</a:t>
            </a:r>
            <a:r>
              <a:rPr lang="zh-CN" altLang="en-US" dirty="0" smtClean="0"/>
              <a:t>来指定。</a:t>
            </a:r>
            <a:endParaRPr lang="en-US" dirty="0"/>
          </a:p>
        </p:txBody>
      </p:sp>
    </p:spTree>
    <p:extLst>
      <p:ext uri="{BB962C8B-B14F-4D97-AF65-F5344CB8AC3E}">
        <p14:creationId xmlns:p14="http://schemas.microsoft.com/office/powerpoint/2010/main" val="445706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transformer</a:t>
            </a:r>
            <a:endParaRPr lang="en-US" dirty="0"/>
          </a:p>
        </p:txBody>
      </p:sp>
      <p:sp>
        <p:nvSpPr>
          <p:cNvPr id="3" name="Content Placeholder 2"/>
          <p:cNvSpPr>
            <a:spLocks noGrp="1"/>
          </p:cNvSpPr>
          <p:nvPr>
            <p:ph idx="1"/>
          </p:nvPr>
        </p:nvSpPr>
        <p:spPr/>
        <p:txBody>
          <a:bodyPr>
            <a:normAutofit fontScale="85000" lnSpcReduction="20000"/>
          </a:bodyPr>
          <a:lstStyle/>
          <a:p>
            <a:r>
              <a:rPr lang="en-US" altLang="zh-CN" dirty="0" smtClean="0"/>
              <a:t>Transformer</a:t>
            </a:r>
            <a:r>
              <a:rPr lang="zh-CN" altLang="en-US" dirty="0" smtClean="0"/>
              <a:t>的初衷是对离线的批量数据进行预测。</a:t>
            </a:r>
            <a:endParaRPr lang="en-US" altLang="zh-CN" dirty="0" smtClean="0"/>
          </a:p>
          <a:p>
            <a:r>
              <a:rPr lang="zh-CN" altLang="en-US" dirty="0"/>
              <a:t>适</a:t>
            </a:r>
            <a:r>
              <a:rPr lang="zh-CN" altLang="en-US" dirty="0" smtClean="0"/>
              <a:t>用的场景：</a:t>
            </a:r>
            <a:endParaRPr lang="en-US" altLang="zh-CN" dirty="0" smtClean="0"/>
          </a:p>
          <a:p>
            <a:pPr lvl="1"/>
            <a:r>
              <a:rPr lang="zh-CN" altLang="en-US" dirty="0" smtClean="0"/>
              <a:t>从</a:t>
            </a:r>
            <a:r>
              <a:rPr lang="zh-CN" altLang="en-US" dirty="0"/>
              <a:t>大型数据集获取推理。</a:t>
            </a:r>
          </a:p>
          <a:p>
            <a:pPr lvl="1"/>
            <a:r>
              <a:rPr lang="zh-CN" altLang="en-US" dirty="0" smtClean="0"/>
              <a:t>不</a:t>
            </a:r>
            <a:r>
              <a:rPr lang="zh-CN" altLang="en-US" dirty="0"/>
              <a:t>需要持续性终端节</a:t>
            </a:r>
            <a:r>
              <a:rPr lang="zh-CN" altLang="en-US" dirty="0" smtClean="0"/>
              <a:t>点</a:t>
            </a:r>
            <a:r>
              <a:rPr lang="zh-CN" altLang="en-US" dirty="0"/>
              <a:t>进行</a:t>
            </a:r>
            <a:r>
              <a:rPr lang="zh-CN" altLang="en-US" dirty="0" smtClean="0"/>
              <a:t>推</a:t>
            </a:r>
            <a:r>
              <a:rPr lang="zh-CN" altLang="en-US" dirty="0"/>
              <a:t>理。</a:t>
            </a:r>
          </a:p>
          <a:p>
            <a:r>
              <a:rPr lang="zh-CN" altLang="en-US" dirty="0" smtClean="0"/>
              <a:t>特点：</a:t>
            </a:r>
            <a:endParaRPr lang="en-US" altLang="zh-CN" dirty="0"/>
          </a:p>
          <a:p>
            <a:pPr lvl="1"/>
            <a:r>
              <a:rPr lang="zh-CN" altLang="en-US" dirty="0" smtClean="0"/>
              <a:t>可以通过</a:t>
            </a:r>
            <a:r>
              <a:rPr lang="zh-CN" altLang="en-US" dirty="0"/>
              <a:t>客</a:t>
            </a:r>
            <a:r>
              <a:rPr lang="zh-CN" altLang="en-US" dirty="0" smtClean="0"/>
              <a:t>户定制的代码提供</a:t>
            </a:r>
            <a:r>
              <a:rPr lang="zh-CN" altLang="en-US" dirty="0"/>
              <a:t>名</a:t>
            </a:r>
            <a:r>
              <a:rPr lang="zh-CN" altLang="en-US" dirty="0" smtClean="0"/>
              <a:t>称约定好的函数来进行请求的预处理和后处理。</a:t>
            </a:r>
            <a:endParaRPr lang="en-US" altLang="zh-CN" dirty="0" smtClean="0"/>
          </a:p>
          <a:p>
            <a:pPr lvl="2"/>
            <a:r>
              <a:rPr lang="zh-CN" altLang="en-US" dirty="0"/>
              <a:t>比</a:t>
            </a:r>
            <a:r>
              <a:rPr lang="zh-CN" altLang="en-US" dirty="0" smtClean="0"/>
              <a:t>如在预处理函数中对数据格式进行调整以适配模型的输入格式。</a:t>
            </a:r>
            <a:endParaRPr lang="en-US" altLang="zh-CN" dirty="0" smtClean="0"/>
          </a:p>
          <a:p>
            <a:pPr lvl="2"/>
            <a:r>
              <a:rPr lang="zh-CN" altLang="en-US" dirty="0"/>
              <a:t>比</a:t>
            </a:r>
            <a:r>
              <a:rPr lang="zh-CN" altLang="en-US" dirty="0" smtClean="0"/>
              <a:t>如在后处理函数中对响应进行修饰。</a:t>
            </a:r>
            <a:endParaRPr lang="en-US" altLang="zh-CN" dirty="0" smtClean="0"/>
          </a:p>
          <a:p>
            <a:pPr lvl="1"/>
            <a:r>
              <a:rPr lang="zh-CN" altLang="en-US" dirty="0"/>
              <a:t>通</a:t>
            </a:r>
            <a:r>
              <a:rPr lang="zh-CN" altLang="en-US" dirty="0" smtClean="0"/>
              <a:t>过设置</a:t>
            </a:r>
            <a:r>
              <a:rPr lang="en-US" altLang="zh-CN" dirty="0" smtClean="0"/>
              <a:t>transformer API</a:t>
            </a:r>
            <a:r>
              <a:rPr lang="zh-CN" altLang="en-US" dirty="0" smtClean="0"/>
              <a:t>的</a:t>
            </a:r>
            <a:r>
              <a:rPr lang="en-US" altLang="zh-CN" dirty="0" err="1" smtClean="0"/>
              <a:t>env</a:t>
            </a:r>
            <a:r>
              <a:rPr lang="zh-CN" altLang="en-US" dirty="0" smtClean="0"/>
              <a:t>参数来</a:t>
            </a:r>
            <a:r>
              <a:rPr lang="en-US" altLang="zh-CN" dirty="0" smtClean="0"/>
              <a:t>enabling TF serving</a:t>
            </a:r>
            <a:r>
              <a:rPr lang="zh-CN" altLang="en-US" dirty="0" smtClean="0"/>
              <a:t>的</a:t>
            </a:r>
            <a:r>
              <a:rPr lang="en-US" altLang="zh-CN" dirty="0" smtClean="0"/>
              <a:t>batch</a:t>
            </a:r>
            <a:r>
              <a:rPr lang="zh-CN" altLang="en-US" dirty="0" smtClean="0"/>
              <a:t>功能。</a:t>
            </a:r>
            <a:endParaRPr lang="en-US" altLang="zh-CN" dirty="0" smtClean="0"/>
          </a:p>
          <a:p>
            <a:pPr lvl="2"/>
            <a:r>
              <a:rPr lang="en-US" altLang="zh-CN" dirty="0" smtClean="0"/>
              <a:t>TFS batch</a:t>
            </a:r>
            <a:r>
              <a:rPr lang="zh-CN" altLang="en-US" dirty="0" smtClean="0"/>
              <a:t>的参数调优请参考：</a:t>
            </a:r>
            <a:r>
              <a:rPr lang="en-US" altLang="zh-CN" dirty="0">
                <a:hlinkClick r:id="rId3"/>
              </a:rPr>
              <a:t>https://</a:t>
            </a:r>
            <a:r>
              <a:rPr lang="en-US" altLang="zh-CN" dirty="0" smtClean="0">
                <a:hlinkClick r:id="rId3"/>
              </a:rPr>
              <a:t>github.com/tensorflow/serving/tree/master/tensorflow_serving/batching</a:t>
            </a:r>
            <a:r>
              <a:rPr lang="en-US" altLang="zh-CN" dirty="0" smtClean="0"/>
              <a:t> </a:t>
            </a:r>
          </a:p>
          <a:p>
            <a:pPr lvl="1"/>
            <a:r>
              <a:rPr lang="zh-CN" altLang="en-US" b="1" dirty="0"/>
              <a:t>利用</a:t>
            </a:r>
            <a:r>
              <a:rPr lang="en-US" b="1" dirty="0"/>
              <a:t>SM transformer</a:t>
            </a:r>
            <a:r>
              <a:rPr lang="zh-CN" altLang="en-US" b="1" dirty="0"/>
              <a:t>的时候</a:t>
            </a:r>
            <a:r>
              <a:rPr lang="en-US" b="1" dirty="0"/>
              <a:t>, </a:t>
            </a:r>
            <a:r>
              <a:rPr lang="zh-CN" altLang="en-US" b="1" dirty="0"/>
              <a:t>如果输入的</a:t>
            </a:r>
            <a:r>
              <a:rPr lang="en-US" b="1" dirty="0"/>
              <a:t>S3</a:t>
            </a:r>
            <a:r>
              <a:rPr lang="zh-CN" altLang="en-US" b="1" dirty="0"/>
              <a:t>数据只是一个文件</a:t>
            </a:r>
            <a:r>
              <a:rPr lang="en-US" b="1" dirty="0"/>
              <a:t>, </a:t>
            </a:r>
            <a:r>
              <a:rPr lang="zh-CN" altLang="en-US" b="1" dirty="0"/>
              <a:t>利用不了多个实例做批量推理</a:t>
            </a:r>
            <a:r>
              <a:rPr lang="en-US" b="1" dirty="0"/>
              <a:t>. </a:t>
            </a:r>
            <a:endParaRPr lang="en-US" b="1" dirty="0" smtClean="0"/>
          </a:p>
          <a:p>
            <a:pPr lvl="2"/>
            <a:r>
              <a:rPr lang="zh-CN" altLang="en-US" b="1" dirty="0" smtClean="0"/>
              <a:t>想</a:t>
            </a:r>
            <a:r>
              <a:rPr lang="zh-CN" altLang="en-US" b="1" dirty="0"/>
              <a:t>用多个实例来做</a:t>
            </a:r>
            <a:r>
              <a:rPr lang="en-US" b="1" dirty="0"/>
              <a:t>transformer</a:t>
            </a:r>
            <a:r>
              <a:rPr lang="zh-CN" altLang="en-US" b="1" dirty="0"/>
              <a:t>批量推理的加速的话</a:t>
            </a:r>
            <a:r>
              <a:rPr lang="en-US" b="1" dirty="0"/>
              <a:t>, </a:t>
            </a:r>
            <a:r>
              <a:rPr lang="zh-CN" altLang="en-US" b="1" dirty="0"/>
              <a:t>需要输入的文件是多个</a:t>
            </a:r>
            <a:r>
              <a:rPr lang="en-US" b="1" dirty="0"/>
              <a:t>(</a:t>
            </a:r>
            <a:r>
              <a:rPr lang="zh-CN" altLang="en-US" b="1" dirty="0"/>
              <a:t>输入的每个文件尽量数据量差不多</a:t>
            </a:r>
            <a:r>
              <a:rPr lang="en-US" b="1" dirty="0"/>
              <a:t>, </a:t>
            </a:r>
            <a:r>
              <a:rPr lang="zh-CN" altLang="en-US" b="1" dirty="0"/>
              <a:t>文件的数量尽量是实例数量的倍数</a:t>
            </a:r>
            <a:r>
              <a:rPr lang="en-US" b="1" dirty="0"/>
              <a:t>)</a:t>
            </a:r>
            <a:endParaRPr lang="en-US" dirty="0"/>
          </a:p>
          <a:p>
            <a:pPr lvl="1"/>
            <a:endParaRPr lang="en-US" altLang="zh-CN" dirty="0" smtClean="0"/>
          </a:p>
          <a:p>
            <a:pPr lvl="1"/>
            <a:endParaRPr lang="en-US" altLang="zh-CN" dirty="0" smtClean="0"/>
          </a:p>
          <a:p>
            <a:pPr lvl="1"/>
            <a:endParaRPr lang="zh-CN" altLang="en-US" dirty="0"/>
          </a:p>
          <a:p>
            <a:endParaRPr lang="en-US" dirty="0"/>
          </a:p>
        </p:txBody>
      </p:sp>
    </p:spTree>
    <p:extLst>
      <p:ext uri="{BB962C8B-B14F-4D97-AF65-F5344CB8AC3E}">
        <p14:creationId xmlns:p14="http://schemas.microsoft.com/office/powerpoint/2010/main" val="30648963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644448"/>
          </a:xfrm>
        </p:spPr>
        <p:txBody>
          <a:bodyPr>
            <a:normAutofit fontScale="92500" lnSpcReduction="10000"/>
          </a:bodyPr>
          <a:lstStyle/>
          <a:p>
            <a:r>
              <a:rPr lang="en-US" altLang="zh-CN" dirty="0" smtClean="0"/>
              <a:t>Tips</a:t>
            </a:r>
            <a:r>
              <a:rPr lang="zh-CN" altLang="en-US" dirty="0" smtClean="0"/>
              <a:t>：</a:t>
            </a:r>
            <a:endParaRPr lang="en-US" altLang="zh-CN" dirty="0" smtClean="0"/>
          </a:p>
          <a:p>
            <a:pPr lvl="1"/>
            <a:r>
              <a:rPr lang="zh-CN" altLang="en-US" b="1" dirty="0" smtClean="0"/>
              <a:t>在</a:t>
            </a:r>
            <a:r>
              <a:rPr lang="en-US" altLang="zh-CN" b="1" dirty="0" err="1" smtClean="0"/>
              <a:t>Sagemaker</a:t>
            </a:r>
            <a:r>
              <a:rPr lang="zh-CN" altLang="en-US" b="1" dirty="0" smtClean="0"/>
              <a:t>的</a:t>
            </a:r>
            <a:r>
              <a:rPr lang="en-US" altLang="zh-CN" b="1" dirty="0" smtClean="0"/>
              <a:t>notebook</a:t>
            </a:r>
            <a:r>
              <a:rPr lang="zh-CN" altLang="en-US" b="1" dirty="0" smtClean="0"/>
              <a:t>中看不到</a:t>
            </a:r>
            <a:r>
              <a:rPr lang="en-US" altLang="zh-CN" b="1" dirty="0" smtClean="0"/>
              <a:t>transform job</a:t>
            </a:r>
            <a:r>
              <a:rPr lang="zh-CN" altLang="en-US" b="1" dirty="0" smtClean="0"/>
              <a:t>的日志</a:t>
            </a:r>
            <a:r>
              <a:rPr lang="zh-CN" altLang="en-US" dirty="0" smtClean="0"/>
              <a:t>？</a:t>
            </a:r>
            <a:endParaRPr lang="en-US" altLang="zh-CN" dirty="0" smtClean="0"/>
          </a:p>
          <a:p>
            <a:pPr lvl="2"/>
            <a:r>
              <a:rPr lang="zh-CN" altLang="en-US" dirty="0" smtClean="0"/>
              <a:t>要</a:t>
            </a:r>
            <a:r>
              <a:rPr lang="zh-CN" altLang="en-US" dirty="0"/>
              <a:t>使</a:t>
            </a:r>
            <a:r>
              <a:rPr lang="zh-CN" altLang="en-US" dirty="0" smtClean="0"/>
              <a:t>用</a:t>
            </a:r>
            <a:r>
              <a:rPr lang="en-US" dirty="0" err="1" smtClean="0"/>
              <a:t>transformer.wait</a:t>
            </a:r>
            <a:r>
              <a:rPr lang="en-US" dirty="0"/>
              <a:t>() </a:t>
            </a:r>
            <a:r>
              <a:rPr lang="en-US" dirty="0" err="1"/>
              <a:t>api</a:t>
            </a:r>
            <a:r>
              <a:rPr lang="zh-CN" altLang="en-US" dirty="0"/>
              <a:t>，只是在</a:t>
            </a:r>
            <a:r>
              <a:rPr lang="en-US" dirty="0" err="1"/>
              <a:t>transformer.transform</a:t>
            </a:r>
            <a:r>
              <a:rPr lang="en-US" dirty="0"/>
              <a:t>()</a:t>
            </a:r>
            <a:r>
              <a:rPr lang="zh-CN" altLang="en-US" dirty="0"/>
              <a:t>中设置参数</a:t>
            </a:r>
            <a:r>
              <a:rPr lang="en-US" dirty="0" smtClean="0"/>
              <a:t>wait=True</a:t>
            </a:r>
            <a:r>
              <a:rPr lang="zh-CN" altLang="en-US" dirty="0" smtClean="0"/>
              <a:t>是看</a:t>
            </a:r>
            <a:r>
              <a:rPr lang="zh-CN" altLang="en-US" dirty="0"/>
              <a:t>不到日</a:t>
            </a:r>
            <a:r>
              <a:rPr lang="zh-CN" altLang="en-US" dirty="0" smtClean="0"/>
              <a:t>志的。</a:t>
            </a:r>
            <a:endParaRPr lang="en-US" dirty="0"/>
          </a:p>
          <a:p>
            <a:pPr lvl="1"/>
            <a:r>
              <a:rPr lang="en-US" dirty="0" err="1" smtClean="0"/>
              <a:t>S</a:t>
            </a:r>
            <a:r>
              <a:rPr lang="en-US" altLang="zh-CN" dirty="0" err="1" smtClean="0"/>
              <a:t>agemaker</a:t>
            </a:r>
            <a:r>
              <a:rPr lang="zh-CN" altLang="en-US" dirty="0" smtClean="0"/>
              <a:t>中</a:t>
            </a:r>
            <a:r>
              <a:rPr lang="zh-CN" altLang="en-US" dirty="0"/>
              <a:t>使用</a:t>
            </a:r>
            <a:r>
              <a:rPr lang="en-US" dirty="0"/>
              <a:t>batch transform</a:t>
            </a:r>
            <a:r>
              <a:rPr lang="zh-CN" altLang="en-US" dirty="0"/>
              <a:t>的时候</a:t>
            </a:r>
            <a:r>
              <a:rPr lang="en-US" dirty="0"/>
              <a:t>, </a:t>
            </a:r>
            <a:r>
              <a:rPr lang="zh-CN" altLang="en-US" dirty="0"/>
              <a:t>如果输入是</a:t>
            </a:r>
            <a:r>
              <a:rPr lang="en-US" dirty="0" err="1"/>
              <a:t>tfrecord</a:t>
            </a:r>
            <a:r>
              <a:rPr lang="zh-CN" altLang="en-US" dirty="0"/>
              <a:t>格式</a:t>
            </a:r>
            <a:r>
              <a:rPr lang="en-US" dirty="0"/>
              <a:t>, </a:t>
            </a:r>
            <a:r>
              <a:rPr lang="zh-CN" altLang="en-US" dirty="0"/>
              <a:t>当</a:t>
            </a:r>
            <a:r>
              <a:rPr lang="zh-CN" altLang="en-US" dirty="0" smtClean="0"/>
              <a:t>前不</a:t>
            </a:r>
            <a:r>
              <a:rPr lang="zh-CN" altLang="en-US" dirty="0"/>
              <a:t>支持使用</a:t>
            </a:r>
            <a:r>
              <a:rPr lang="en-US" dirty="0" err="1" smtClean="0"/>
              <a:t>join_source</a:t>
            </a:r>
            <a:r>
              <a:rPr lang="zh-CN" altLang="en-US" dirty="0" smtClean="0"/>
              <a:t>功能。</a:t>
            </a:r>
            <a:endParaRPr lang="en-US" altLang="zh-CN" dirty="0" smtClean="0"/>
          </a:p>
          <a:p>
            <a:pPr lvl="2"/>
            <a:r>
              <a:rPr lang="zh-CN" altLang="en-US" b="1" dirty="0" smtClean="0"/>
              <a:t>可以在</a:t>
            </a:r>
            <a:r>
              <a:rPr lang="en-US" altLang="zh-CN" b="1" dirty="0" smtClean="0"/>
              <a:t>transformer</a:t>
            </a:r>
            <a:r>
              <a:rPr lang="zh-CN" altLang="en-US" b="1" dirty="0" smtClean="0"/>
              <a:t>中使用</a:t>
            </a:r>
            <a:r>
              <a:rPr lang="en-US" altLang="zh-CN" b="1" dirty="0" smtClean="0"/>
              <a:t>handler</a:t>
            </a:r>
            <a:r>
              <a:rPr lang="zh-CN" altLang="en-US" b="1" dirty="0" smtClean="0"/>
              <a:t>函数来把解析出的</a:t>
            </a:r>
            <a:r>
              <a:rPr lang="en-US" altLang="zh-CN" b="1" dirty="0" smtClean="0"/>
              <a:t>flatten example</a:t>
            </a:r>
            <a:r>
              <a:rPr lang="zh-CN" altLang="en-US" b="1" dirty="0" smtClean="0"/>
              <a:t>和</a:t>
            </a:r>
            <a:r>
              <a:rPr lang="en-US" altLang="zh-CN" b="1" dirty="0" smtClean="0"/>
              <a:t>raw response</a:t>
            </a:r>
            <a:r>
              <a:rPr lang="zh-CN" altLang="en-US" b="1" dirty="0" smtClean="0"/>
              <a:t>的</a:t>
            </a:r>
            <a:r>
              <a:rPr lang="en-US" altLang="zh-CN" b="1" dirty="0" smtClean="0"/>
              <a:t>body</a:t>
            </a:r>
            <a:r>
              <a:rPr lang="zh-CN" altLang="en-US" b="1" dirty="0" smtClean="0"/>
              <a:t>来组装作为新的</a:t>
            </a:r>
            <a:r>
              <a:rPr lang="en-US" altLang="zh-CN" b="1" dirty="0" smtClean="0"/>
              <a:t>body</a:t>
            </a:r>
            <a:r>
              <a:rPr lang="zh-CN" altLang="en-US" b="1" dirty="0" smtClean="0"/>
              <a:t>。</a:t>
            </a:r>
            <a:endParaRPr lang="en-US" altLang="zh-CN" b="1" dirty="0" smtClean="0"/>
          </a:p>
          <a:p>
            <a:pPr lvl="2"/>
            <a:r>
              <a:rPr lang="zh-CN" altLang="en-US" b="1" dirty="0"/>
              <a:t>使</a:t>
            </a:r>
            <a:r>
              <a:rPr lang="zh-CN" altLang="en-US" b="1" dirty="0" smtClean="0"/>
              <a:t>用</a:t>
            </a:r>
            <a:r>
              <a:rPr lang="en-US" altLang="zh-CN" b="1" dirty="0" err="1" smtClean="0"/>
              <a:t>tfrecord</a:t>
            </a:r>
            <a:r>
              <a:rPr lang="zh-CN" altLang="en-US" b="1" dirty="0" smtClean="0"/>
              <a:t>文件做</a:t>
            </a:r>
            <a:r>
              <a:rPr lang="en-US" altLang="zh-CN" b="1" dirty="0" smtClean="0"/>
              <a:t>transformer</a:t>
            </a:r>
            <a:r>
              <a:rPr lang="zh-CN" altLang="en-US" b="1" dirty="0" smtClean="0"/>
              <a:t>不高效，不建议用。</a:t>
            </a:r>
            <a:endParaRPr lang="en-US" altLang="zh-CN" b="1" dirty="0" smtClean="0"/>
          </a:p>
          <a:p>
            <a:pPr lvl="1"/>
            <a:r>
              <a:rPr lang="en-US" dirty="0" err="1" smtClean="0"/>
              <a:t>S</a:t>
            </a:r>
            <a:r>
              <a:rPr lang="en-US" altLang="zh-CN" dirty="0" err="1" smtClean="0"/>
              <a:t>agemaker</a:t>
            </a:r>
            <a:r>
              <a:rPr lang="zh-CN" altLang="en-US" dirty="0" smtClean="0"/>
              <a:t>内</a:t>
            </a:r>
            <a:r>
              <a:rPr lang="zh-CN" altLang="en-US" dirty="0"/>
              <a:t>建的</a:t>
            </a:r>
            <a:r>
              <a:rPr lang="en-US" dirty="0"/>
              <a:t>framework</a:t>
            </a:r>
            <a:r>
              <a:rPr lang="zh-CN" altLang="en-US" dirty="0"/>
              <a:t>的</a:t>
            </a:r>
            <a:r>
              <a:rPr lang="en-US" dirty="0"/>
              <a:t>transform job</a:t>
            </a:r>
            <a:r>
              <a:rPr lang="zh-CN" altLang="en-US" dirty="0"/>
              <a:t>中使用</a:t>
            </a:r>
            <a:r>
              <a:rPr lang="en-US" dirty="0" err="1"/>
              <a:t>entry_point</a:t>
            </a:r>
            <a:r>
              <a:rPr lang="zh-CN" altLang="en-US" dirty="0"/>
              <a:t>的时候，设置的入口的脚本名字必须是</a:t>
            </a:r>
            <a:r>
              <a:rPr lang="en-US" dirty="0"/>
              <a:t>inference.py</a:t>
            </a:r>
            <a:r>
              <a:rPr lang="zh-CN" altLang="en-US" dirty="0" smtClean="0"/>
              <a:t>。</a:t>
            </a:r>
            <a:endParaRPr lang="en-US" altLang="zh-CN" dirty="0" smtClean="0"/>
          </a:p>
          <a:p>
            <a:pPr lvl="1"/>
            <a:r>
              <a:rPr lang="en-US" dirty="0"/>
              <a:t>In </a:t>
            </a:r>
            <a:r>
              <a:rPr lang="en-US" dirty="0" err="1"/>
              <a:t>SageMaker</a:t>
            </a:r>
            <a:r>
              <a:rPr lang="en-US" dirty="0"/>
              <a:t> batch transform, </a:t>
            </a:r>
            <a:r>
              <a:rPr lang="en-US" dirty="0" err="1"/>
              <a:t>maxPayloadInMB</a:t>
            </a:r>
            <a:r>
              <a:rPr lang="en-US" dirty="0"/>
              <a:t> * </a:t>
            </a:r>
            <a:r>
              <a:rPr lang="en-US" dirty="0" err="1"/>
              <a:t>maxConcurrentTransform</a:t>
            </a:r>
            <a:r>
              <a:rPr lang="en-US" dirty="0"/>
              <a:t> cannot exceed </a:t>
            </a:r>
            <a:r>
              <a:rPr lang="en-US" dirty="0" smtClean="0"/>
              <a:t>100MB</a:t>
            </a:r>
            <a:r>
              <a:rPr lang="en-US" altLang="zh-CN" dirty="0" smtClean="0"/>
              <a:t>.</a:t>
            </a:r>
          </a:p>
          <a:p>
            <a:pPr lvl="2"/>
            <a:r>
              <a:rPr lang="en-US" b="1" dirty="0" err="1"/>
              <a:t>max_concurrent_transforms</a:t>
            </a:r>
            <a:r>
              <a:rPr lang="en-US" dirty="0"/>
              <a:t>  </a:t>
            </a:r>
            <a:r>
              <a:rPr lang="en-US" dirty="0" smtClean="0"/>
              <a:t>– </a:t>
            </a:r>
            <a:r>
              <a:rPr lang="en-US" dirty="0"/>
              <a:t>The maximum number of HTTP requests to be made to each individual transform container at one time.</a:t>
            </a:r>
            <a:endParaRPr lang="en-US" altLang="zh-CN" dirty="0" smtClean="0"/>
          </a:p>
          <a:p>
            <a:pPr lvl="1"/>
            <a:endParaRPr lang="en-US" dirty="0"/>
          </a:p>
        </p:txBody>
      </p:sp>
    </p:spTree>
    <p:extLst>
      <p:ext uri="{BB962C8B-B14F-4D97-AF65-F5344CB8AC3E}">
        <p14:creationId xmlns:p14="http://schemas.microsoft.com/office/powerpoint/2010/main" val="3277738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zh-CN" altLang="en-US" b="1" dirty="0"/>
              <a:t>尽</a:t>
            </a:r>
            <a:r>
              <a:rPr lang="zh-CN" altLang="en-US" b="1" dirty="0" smtClean="0"/>
              <a:t>量使用</a:t>
            </a:r>
            <a:r>
              <a:rPr lang="en-US" altLang="zh-CN" b="1" dirty="0" err="1" smtClean="0"/>
              <a:t>sagemaker</a:t>
            </a:r>
            <a:r>
              <a:rPr lang="en-US" altLang="zh-CN" b="1" dirty="0" smtClean="0"/>
              <a:t> transformer</a:t>
            </a:r>
            <a:r>
              <a:rPr lang="zh-CN" altLang="en-US" b="1" dirty="0" smtClean="0"/>
              <a:t>的</a:t>
            </a:r>
            <a:r>
              <a:rPr lang="en-US" altLang="zh-CN" b="1" dirty="0" err="1" smtClean="0"/>
              <a:t>batchrecord</a:t>
            </a:r>
            <a:r>
              <a:rPr lang="en-US" altLang="zh-CN" b="1" dirty="0" smtClean="0"/>
              <a:t> strategy</a:t>
            </a:r>
            <a:r>
              <a:rPr lang="zh-CN" altLang="en-US" b="1" dirty="0" smtClean="0"/>
              <a:t>，它比</a:t>
            </a:r>
            <a:r>
              <a:rPr lang="en-US" altLang="zh-CN" b="1" dirty="0" smtClean="0"/>
              <a:t>single record strategy</a:t>
            </a:r>
            <a:r>
              <a:rPr lang="zh-CN" altLang="en-US" b="1" dirty="0" smtClean="0"/>
              <a:t>的速度快很多</a:t>
            </a:r>
            <a:r>
              <a:rPr lang="zh-CN" altLang="en-US" dirty="0" smtClean="0"/>
              <a:t>。</a:t>
            </a:r>
            <a:endParaRPr lang="en-US" altLang="zh-CN" dirty="0" smtClean="0"/>
          </a:p>
          <a:p>
            <a:pPr lvl="2"/>
            <a:r>
              <a:rPr lang="zh-CN" altLang="en-US" dirty="0" smtClean="0"/>
              <a:t>使</a:t>
            </a:r>
            <a:r>
              <a:rPr lang="zh-CN" altLang="en-US" dirty="0"/>
              <a:t>用</a:t>
            </a:r>
            <a:r>
              <a:rPr lang="en-US" dirty="0" err="1" smtClean="0"/>
              <a:t>S</a:t>
            </a:r>
            <a:r>
              <a:rPr lang="en-US" altLang="zh-CN" dirty="0" err="1" smtClean="0"/>
              <a:t>agemaker</a:t>
            </a:r>
            <a:r>
              <a:rPr lang="zh-CN" altLang="en-US" dirty="0" smtClean="0"/>
              <a:t>的</a:t>
            </a:r>
            <a:r>
              <a:rPr lang="en-US" dirty="0"/>
              <a:t>TFS </a:t>
            </a:r>
            <a:r>
              <a:rPr lang="en-US" dirty="0" smtClean="0"/>
              <a:t>transform</a:t>
            </a:r>
            <a:r>
              <a:rPr lang="en-US" altLang="zh-CN" dirty="0" smtClean="0"/>
              <a:t>er</a:t>
            </a:r>
            <a:r>
              <a:rPr lang="zh-CN" altLang="en-US" dirty="0" smtClean="0"/>
              <a:t>进</a:t>
            </a:r>
            <a:r>
              <a:rPr lang="zh-CN" altLang="en-US" dirty="0"/>
              <a:t>行离线推理时，如果用的</a:t>
            </a:r>
            <a:r>
              <a:rPr lang="zh-CN" altLang="en-US" dirty="0" smtClean="0"/>
              <a:t>是从表格数据转为的</a:t>
            </a:r>
            <a:r>
              <a:rPr lang="en-US" dirty="0" err="1" smtClean="0"/>
              <a:t>tfrecord</a:t>
            </a:r>
            <a:r>
              <a:rPr lang="zh-CN" altLang="en-US" dirty="0"/>
              <a:t>格式的文件，可以参</a:t>
            </a:r>
            <a:r>
              <a:rPr lang="zh-CN" altLang="en-US" dirty="0" smtClean="0"/>
              <a:t>考我的</a:t>
            </a:r>
            <a:r>
              <a:rPr lang="en-US" dirty="0" err="1" smtClean="0"/>
              <a:t>S</a:t>
            </a:r>
            <a:r>
              <a:rPr lang="en-US" altLang="zh-CN" dirty="0" err="1" smtClean="0"/>
              <a:t>agemaker</a:t>
            </a:r>
            <a:r>
              <a:rPr lang="en-US" dirty="0" err="1" smtClean="0"/>
              <a:t>_batch_transform_deepfm</a:t>
            </a:r>
            <a:r>
              <a:rPr lang="zh-CN" altLang="en-US" dirty="0"/>
              <a:t>中的代码</a:t>
            </a:r>
            <a:r>
              <a:rPr lang="zh-CN" altLang="en-US" dirty="0" smtClean="0"/>
              <a:t>。</a:t>
            </a:r>
            <a:endParaRPr lang="en-US" altLang="zh-CN" dirty="0" smtClean="0"/>
          </a:p>
          <a:p>
            <a:pPr lvl="1"/>
            <a:r>
              <a:rPr lang="zh-CN" altLang="en-US" dirty="0" smtClean="0"/>
              <a:t>使用</a:t>
            </a:r>
            <a:r>
              <a:rPr lang="en-US" altLang="zh-CN" dirty="0" smtClean="0"/>
              <a:t>transformer</a:t>
            </a:r>
            <a:r>
              <a:rPr lang="zh-CN" altLang="en-US" dirty="0" smtClean="0"/>
              <a:t>的</a:t>
            </a:r>
            <a:r>
              <a:rPr lang="en-US" altLang="zh-CN" dirty="0" smtClean="0"/>
              <a:t>batch record</a:t>
            </a:r>
            <a:r>
              <a:rPr lang="zh-CN" altLang="en-US" dirty="0" smtClean="0"/>
              <a:t>策略并使用</a:t>
            </a:r>
            <a:r>
              <a:rPr lang="en-US" altLang="zh-CN" dirty="0" smtClean="0"/>
              <a:t>TFS</a:t>
            </a:r>
            <a:r>
              <a:rPr lang="zh-CN" altLang="en-US" dirty="0" smtClean="0"/>
              <a:t>的</a:t>
            </a:r>
            <a:r>
              <a:rPr lang="en-US" altLang="zh-CN" dirty="0" smtClean="0"/>
              <a:t>serve side batch</a:t>
            </a:r>
            <a:r>
              <a:rPr lang="zh-CN" altLang="en-US" dirty="0" smtClean="0"/>
              <a:t>的时候，要设置</a:t>
            </a:r>
            <a:r>
              <a:rPr lang="en-US" altLang="zh-CN" dirty="0" smtClean="0"/>
              <a:t>TFS</a:t>
            </a:r>
            <a:r>
              <a:rPr lang="zh-CN" altLang="en-US" dirty="0" smtClean="0"/>
              <a:t>的</a:t>
            </a:r>
            <a:r>
              <a:rPr lang="en-US" altLang="zh-CN" dirty="0" smtClean="0"/>
              <a:t>max batch size </a:t>
            </a:r>
            <a:r>
              <a:rPr lang="zh-CN" altLang="en-US" dirty="0" smtClean="0"/>
              <a:t>大于（</a:t>
            </a:r>
            <a:r>
              <a:rPr lang="en-US" altLang="zh-CN" dirty="0" smtClean="0"/>
              <a:t>max payload/</a:t>
            </a:r>
            <a:r>
              <a:rPr lang="zh-CN" altLang="en-US" dirty="0" smtClean="0"/>
              <a:t>单个样本的</a:t>
            </a:r>
            <a:r>
              <a:rPr lang="en-US" altLang="zh-CN" dirty="0" smtClean="0"/>
              <a:t>size</a:t>
            </a:r>
            <a:r>
              <a:rPr lang="zh-CN" altLang="en-US" dirty="0" smtClean="0"/>
              <a:t>）</a:t>
            </a:r>
            <a:endParaRPr lang="en-US" altLang="zh-CN" dirty="0" smtClean="0"/>
          </a:p>
          <a:p>
            <a:pPr lvl="1"/>
            <a:r>
              <a:rPr lang="zh-CN" altLang="en-US" dirty="0" smtClean="0"/>
              <a:t>在使用</a:t>
            </a:r>
            <a:r>
              <a:rPr lang="en-US" altLang="zh-CN" dirty="0" err="1" smtClean="0"/>
              <a:t>sagemaker</a:t>
            </a:r>
            <a:r>
              <a:rPr lang="en-US" altLang="zh-CN" dirty="0" smtClean="0"/>
              <a:t> transformer for TFS</a:t>
            </a:r>
            <a:r>
              <a:rPr lang="zh-CN" altLang="en-US" dirty="0" smtClean="0"/>
              <a:t>的时候，如果需要安装软件包：</a:t>
            </a:r>
            <a:endParaRPr lang="en-US" altLang="zh-CN" dirty="0" smtClean="0"/>
          </a:p>
          <a:p>
            <a:pPr lvl="2"/>
            <a:r>
              <a:rPr lang="zh-CN" altLang="en-US" dirty="0"/>
              <a:t>方</a:t>
            </a:r>
            <a:r>
              <a:rPr lang="zh-CN" altLang="en-US" dirty="0" smtClean="0"/>
              <a:t>法一：在</a:t>
            </a:r>
            <a:r>
              <a:rPr lang="en-US" dirty="0"/>
              <a:t>inference.py</a:t>
            </a:r>
            <a:r>
              <a:rPr lang="zh-CN" altLang="en-US" dirty="0"/>
              <a:t>脚本中使用</a:t>
            </a:r>
            <a:r>
              <a:rPr lang="en-US" dirty="0" err="1"/>
              <a:t>os.system</a:t>
            </a:r>
            <a:r>
              <a:rPr lang="zh-CN" altLang="en-US" dirty="0"/>
              <a:t>来安装</a:t>
            </a:r>
            <a:r>
              <a:rPr lang="zh-CN" altLang="en-US" dirty="0" smtClean="0"/>
              <a:t>，注</a:t>
            </a:r>
            <a:r>
              <a:rPr lang="zh-CN" altLang="en-US" dirty="0"/>
              <a:t>意安装的时候要使用</a:t>
            </a:r>
            <a:r>
              <a:rPr lang="en-US" dirty="0"/>
              <a:t>pip3</a:t>
            </a:r>
            <a:r>
              <a:rPr lang="zh-CN" altLang="en-US" dirty="0"/>
              <a:t>而不是</a:t>
            </a:r>
            <a:r>
              <a:rPr lang="en-US" dirty="0"/>
              <a:t>pip</a:t>
            </a:r>
            <a:r>
              <a:rPr lang="zh-CN" altLang="en-US" dirty="0"/>
              <a:t>，否则会出问题</a:t>
            </a:r>
            <a:r>
              <a:rPr lang="zh-CN" altLang="en-US" dirty="0" smtClean="0"/>
              <a:t>。</a:t>
            </a:r>
            <a:endParaRPr lang="en-US" altLang="zh-CN" dirty="0" smtClean="0"/>
          </a:p>
          <a:p>
            <a:pPr lvl="2"/>
            <a:r>
              <a:rPr lang="zh-CN" altLang="en-US" dirty="0"/>
              <a:t>方</a:t>
            </a:r>
            <a:r>
              <a:rPr lang="zh-CN" altLang="en-US" dirty="0" smtClean="0"/>
              <a:t>法二（</a:t>
            </a:r>
            <a:r>
              <a:rPr lang="zh-CN" altLang="en-US" b="1" dirty="0" smtClean="0"/>
              <a:t>更建议的方法</a:t>
            </a:r>
            <a:r>
              <a:rPr lang="zh-CN" altLang="en-US" dirty="0" smtClean="0"/>
              <a:t>）：用</a:t>
            </a:r>
            <a:r>
              <a:rPr lang="en-US" dirty="0"/>
              <a:t>requirments.txt</a:t>
            </a:r>
            <a:r>
              <a:rPr lang="zh-CN" altLang="en-US" dirty="0"/>
              <a:t>来安装，但是这个对目录有一些要求并需要把这个文件，</a:t>
            </a:r>
            <a:r>
              <a:rPr lang="en-US" dirty="0"/>
              <a:t>inference.py</a:t>
            </a:r>
            <a:r>
              <a:rPr lang="zh-CN" altLang="en-US" dirty="0"/>
              <a:t>和</a:t>
            </a:r>
            <a:r>
              <a:rPr lang="en-US" dirty="0" smtClean="0"/>
              <a:t>saved model</a:t>
            </a:r>
            <a:r>
              <a:rPr lang="zh-CN" altLang="en-US" dirty="0"/>
              <a:t>文件打包上传到</a:t>
            </a:r>
            <a:r>
              <a:rPr lang="en-US" dirty="0" smtClean="0"/>
              <a:t>S3</a:t>
            </a:r>
            <a:r>
              <a:rPr lang="zh-CN" altLang="en-US" dirty="0" smtClean="0"/>
              <a:t>。</a:t>
            </a:r>
            <a:endParaRPr lang="en-US" dirty="0" smtClean="0"/>
          </a:p>
          <a:p>
            <a:pPr lvl="3"/>
            <a:r>
              <a:rPr lang="zh-CN" altLang="en-US" b="1" dirty="0" smtClean="0"/>
              <a:t>在</a:t>
            </a:r>
            <a:r>
              <a:rPr lang="zh-CN" altLang="en-US" b="1" dirty="0"/>
              <a:t>这种情况下，使用</a:t>
            </a:r>
            <a:r>
              <a:rPr lang="en-US" b="1" dirty="0"/>
              <a:t>transform</a:t>
            </a:r>
            <a:r>
              <a:rPr lang="zh-CN" altLang="en-US" b="1" dirty="0"/>
              <a:t>的时候不要设置</a:t>
            </a:r>
            <a:r>
              <a:rPr lang="en-US" b="1" dirty="0" err="1"/>
              <a:t>entry_point</a:t>
            </a:r>
            <a:r>
              <a:rPr lang="zh-CN" altLang="en-US" b="1" dirty="0"/>
              <a:t>；但是前一种方法不需要</a:t>
            </a:r>
            <a:r>
              <a:rPr lang="en-US" b="1" dirty="0"/>
              <a:t>requirments.txt</a:t>
            </a:r>
            <a:r>
              <a:rPr lang="zh-CN" altLang="en-US" b="1" dirty="0"/>
              <a:t>文件，设置</a:t>
            </a:r>
            <a:r>
              <a:rPr lang="en-US" b="1" dirty="0"/>
              <a:t>inference.py</a:t>
            </a:r>
            <a:r>
              <a:rPr lang="zh-CN" altLang="en-US" b="1" dirty="0"/>
              <a:t>为</a:t>
            </a:r>
            <a:r>
              <a:rPr lang="en-US" b="1" dirty="0" err="1"/>
              <a:t>entry_point</a:t>
            </a:r>
            <a:r>
              <a:rPr lang="zh-CN" altLang="en-US" b="1" dirty="0"/>
              <a:t>即</a:t>
            </a:r>
            <a:r>
              <a:rPr lang="zh-CN" altLang="en-US" b="1" dirty="0" smtClean="0"/>
              <a:t>可</a:t>
            </a:r>
            <a:endParaRPr lang="en-US" altLang="zh-CN" dirty="0" smtClean="0"/>
          </a:p>
          <a:p>
            <a:pPr lvl="1"/>
            <a:endParaRPr lang="en-US" dirty="0"/>
          </a:p>
        </p:txBody>
      </p:sp>
    </p:spTree>
    <p:extLst>
      <p:ext uri="{BB962C8B-B14F-4D97-AF65-F5344CB8AC3E}">
        <p14:creationId xmlns:p14="http://schemas.microsoft.com/office/powerpoint/2010/main" val="2698332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402"/>
          </a:xfrm>
        </p:spPr>
        <p:txBody>
          <a:bodyPr/>
          <a:lstStyle/>
          <a:p>
            <a:r>
              <a:rPr lang="en-US" altLang="zh-CN" dirty="0" err="1" smtClean="0"/>
              <a:t>Sagemaker</a:t>
            </a:r>
            <a:r>
              <a:rPr lang="en-US" altLang="zh-CN" dirty="0" smtClean="0"/>
              <a:t> model monitor</a:t>
            </a:r>
            <a:endParaRPr lang="en-US" dirty="0"/>
          </a:p>
        </p:txBody>
      </p:sp>
      <p:sp>
        <p:nvSpPr>
          <p:cNvPr id="3" name="Content Placeholder 2"/>
          <p:cNvSpPr>
            <a:spLocks noGrp="1"/>
          </p:cNvSpPr>
          <p:nvPr>
            <p:ph idx="1"/>
          </p:nvPr>
        </p:nvSpPr>
        <p:spPr>
          <a:xfrm>
            <a:off x="838200" y="1474839"/>
            <a:ext cx="10515600" cy="5231222"/>
          </a:xfrm>
        </p:spPr>
        <p:txBody>
          <a:bodyPr/>
          <a:lstStyle/>
          <a:p>
            <a:r>
              <a:rPr lang="en-US" altLang="zh-CN" dirty="0" err="1" smtClean="0"/>
              <a:t>SageMaker</a:t>
            </a:r>
            <a:r>
              <a:rPr lang="en-US" altLang="zh-CN" dirty="0" smtClean="0"/>
              <a:t> </a:t>
            </a:r>
            <a:r>
              <a:rPr lang="en-US" altLang="zh-CN" dirty="0"/>
              <a:t>Model Monitor </a:t>
            </a:r>
            <a:r>
              <a:rPr lang="zh-CN" altLang="en-US" dirty="0"/>
              <a:t>自动监控生产中</a:t>
            </a:r>
            <a:r>
              <a:rPr lang="zh-CN" altLang="en-US" dirty="0" smtClean="0"/>
              <a:t>的</a:t>
            </a:r>
            <a:r>
              <a:rPr lang="en-US" altLang="zh-CN" dirty="0" smtClean="0"/>
              <a:t>ML </a:t>
            </a:r>
            <a:r>
              <a:rPr lang="zh-CN" altLang="en-US" dirty="0"/>
              <a:t>模型，并在出现数据质量问题时向您发送通知</a:t>
            </a:r>
            <a:r>
              <a:rPr lang="zh-CN" altLang="en-US" dirty="0" smtClean="0"/>
              <a:t>。</a:t>
            </a:r>
            <a:endParaRPr lang="en-US" altLang="zh-CN" dirty="0" smtClean="0"/>
          </a:p>
          <a:p>
            <a:pPr lvl="1"/>
            <a:r>
              <a:rPr lang="zh-CN" altLang="en-US" dirty="0" smtClean="0"/>
              <a:t>如</a:t>
            </a:r>
            <a:r>
              <a:rPr lang="zh-CN" altLang="en-US" dirty="0"/>
              <a:t>果模型在生产过程中接收到的数据的统计性质偏离了训练所依据的基准数据的性质，则模型将开始失去其预测的准确性</a:t>
            </a:r>
            <a:r>
              <a:rPr lang="zh-CN" altLang="en-US" dirty="0" smtClean="0"/>
              <a:t>。</a:t>
            </a:r>
            <a:r>
              <a:rPr lang="en-US" altLang="zh-CN" dirty="0" smtClean="0"/>
              <a:t>Model </a:t>
            </a:r>
            <a:r>
              <a:rPr lang="en-US" altLang="zh-CN" dirty="0"/>
              <a:t>Monitor </a:t>
            </a:r>
            <a:r>
              <a:rPr lang="zh-CN" altLang="en-US" dirty="0"/>
              <a:t>使用规则检测数据漂移，并在发生数据漂移时向您发出警报</a:t>
            </a:r>
            <a:r>
              <a:rPr lang="zh-CN" altLang="en-US" dirty="0" smtClean="0"/>
              <a:t>。</a:t>
            </a:r>
            <a:endParaRPr lang="en-US" altLang="zh-C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871" y="3480619"/>
            <a:ext cx="9925664" cy="3225442"/>
          </a:xfrm>
          <a:prstGeom prst="rect">
            <a:avLst/>
          </a:prstGeom>
        </p:spPr>
      </p:pic>
    </p:spTree>
    <p:extLst>
      <p:ext uri="{BB962C8B-B14F-4D97-AF65-F5344CB8AC3E}">
        <p14:creationId xmlns:p14="http://schemas.microsoft.com/office/powerpoint/2010/main" val="236344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838200" y="1825625"/>
            <a:ext cx="10515600" cy="4730450"/>
          </a:xfrm>
        </p:spPr>
        <p:txBody>
          <a:bodyPr>
            <a:normAutofit/>
          </a:bodyPr>
          <a:lstStyle/>
          <a:p>
            <a:r>
              <a:rPr lang="zh-CN" altLang="en-US" dirty="0" smtClean="0"/>
              <a:t>特点：</a:t>
            </a:r>
            <a:endParaRPr lang="en-US" altLang="zh-CN" dirty="0" smtClean="0"/>
          </a:p>
          <a:p>
            <a:pPr lvl="1"/>
            <a:r>
              <a:rPr lang="zh-CN" altLang="en-US" b="1" dirty="0"/>
              <a:t>当</a:t>
            </a:r>
            <a:r>
              <a:rPr lang="zh-CN" altLang="en-US" b="1" dirty="0" smtClean="0"/>
              <a:t>前只是支持对表格数据的</a:t>
            </a:r>
            <a:r>
              <a:rPr lang="en-US" altLang="zh-CN" b="1" dirty="0" smtClean="0"/>
              <a:t>model monitor</a:t>
            </a:r>
            <a:r>
              <a:rPr lang="zh-CN" altLang="en-US" b="1" dirty="0" smtClean="0"/>
              <a:t>功能</a:t>
            </a:r>
            <a:r>
              <a:rPr lang="zh-CN" altLang="en-US" dirty="0" smtClean="0"/>
              <a:t>。</a:t>
            </a:r>
            <a:endParaRPr lang="en-US" altLang="zh-CN" dirty="0" smtClean="0"/>
          </a:p>
          <a:p>
            <a:pPr lvl="1"/>
            <a:r>
              <a:rPr lang="zh-CN" altLang="en-US" dirty="0" smtClean="0"/>
              <a:t>可以设置需要捕获的数据的采样比例。</a:t>
            </a:r>
            <a:endParaRPr lang="en-US" altLang="zh-CN" dirty="0" smtClean="0"/>
          </a:p>
          <a:p>
            <a:pPr lvl="1"/>
            <a:r>
              <a:rPr lang="zh-CN" altLang="en-US" b="1" dirty="0" smtClean="0"/>
              <a:t>对经过检查的基准数据可以使用缺省的约束规则或者使用自定义的约束规则</a:t>
            </a:r>
            <a:r>
              <a:rPr lang="zh-CN" altLang="en-US" dirty="0" smtClean="0"/>
              <a:t>。</a:t>
            </a:r>
            <a:endParaRPr lang="en-US" altLang="zh-CN" dirty="0" smtClean="0"/>
          </a:p>
          <a:p>
            <a:pPr lvl="2"/>
            <a:r>
              <a:rPr lang="zh-CN" altLang="en-US" dirty="0" smtClean="0"/>
              <a:t>常用的缺省约束规则：比如特征是否有空值，特征是否偏离了</a:t>
            </a:r>
            <a:r>
              <a:rPr lang="zh-CN" altLang="en-US" dirty="0"/>
              <a:t>基</a:t>
            </a:r>
            <a:r>
              <a:rPr lang="zh-CN" altLang="en-US" dirty="0" smtClean="0"/>
              <a:t>准数据的统计分布。</a:t>
            </a:r>
            <a:endParaRPr lang="en-US" altLang="zh-CN" dirty="0" smtClean="0"/>
          </a:p>
          <a:p>
            <a:pPr lvl="2"/>
            <a:r>
              <a:rPr lang="zh-CN" altLang="en-US" dirty="0"/>
              <a:t>自定</a:t>
            </a:r>
            <a:r>
              <a:rPr lang="zh-CN" altLang="en-US" dirty="0" smtClean="0"/>
              <a:t>义的约束规律需要自己创建容器并按照</a:t>
            </a:r>
            <a:r>
              <a:rPr lang="en-US" altLang="zh-CN" dirty="0" err="1" smtClean="0"/>
              <a:t>Sagemaker</a:t>
            </a:r>
            <a:r>
              <a:rPr lang="zh-CN" altLang="en-US" dirty="0" smtClean="0"/>
              <a:t>的约定来实现。</a:t>
            </a:r>
            <a:endParaRPr lang="en-US" altLang="zh-CN" dirty="0" smtClean="0"/>
          </a:p>
          <a:p>
            <a:pPr lvl="1"/>
            <a:r>
              <a:rPr lang="zh-CN" altLang="en-US" dirty="0" smtClean="0"/>
              <a:t>可以设置监控的频率。</a:t>
            </a:r>
            <a:endParaRPr lang="en-US" altLang="zh-CN" dirty="0" smtClean="0"/>
          </a:p>
          <a:p>
            <a:pPr lvl="1"/>
            <a:r>
              <a:rPr lang="zh-CN" altLang="en-US" b="1" dirty="0"/>
              <a:t>可</a:t>
            </a:r>
            <a:r>
              <a:rPr lang="zh-CN" altLang="en-US" b="1" dirty="0" smtClean="0"/>
              <a:t>以设置把监控结果（比如特征</a:t>
            </a:r>
            <a:r>
              <a:rPr lang="zh-CN" altLang="en-US" b="1" dirty="0"/>
              <a:t>的</a:t>
            </a:r>
            <a:r>
              <a:rPr lang="zh-CN" altLang="en-US" b="1" dirty="0" smtClean="0"/>
              <a:t>统计漂移）发布到</a:t>
            </a:r>
            <a:r>
              <a:rPr lang="en-US" altLang="zh-CN" b="1" dirty="0" err="1" smtClean="0"/>
              <a:t>cloudwatch</a:t>
            </a:r>
            <a:r>
              <a:rPr lang="en-US" altLang="zh-CN" b="1" dirty="0" smtClean="0"/>
              <a:t> metric</a:t>
            </a:r>
            <a:r>
              <a:rPr lang="zh-CN" altLang="en-US" b="1" dirty="0" smtClean="0"/>
              <a:t>，然后对</a:t>
            </a:r>
            <a:r>
              <a:rPr lang="en-US" altLang="zh-CN" b="1" dirty="0" err="1" smtClean="0"/>
              <a:t>cloudwatch</a:t>
            </a:r>
            <a:r>
              <a:rPr lang="en-US" altLang="zh-CN" b="1" dirty="0" smtClean="0"/>
              <a:t> metric</a:t>
            </a:r>
            <a:r>
              <a:rPr lang="zh-CN" altLang="en-US" b="1" dirty="0" smtClean="0"/>
              <a:t>设置阈值并发送警报给相关人员</a:t>
            </a:r>
            <a:r>
              <a:rPr lang="zh-CN" altLang="en-US" dirty="0" smtClean="0"/>
              <a:t>。</a:t>
            </a:r>
            <a:endParaRPr lang="en-US" altLang="zh-CN" dirty="0" smtClean="0"/>
          </a:p>
          <a:p>
            <a:pPr lvl="1"/>
            <a:endParaRPr lang="en-US" dirty="0"/>
          </a:p>
        </p:txBody>
      </p:sp>
    </p:spTree>
    <p:extLst>
      <p:ext uri="{BB962C8B-B14F-4D97-AF65-F5344CB8AC3E}">
        <p14:creationId xmlns:p14="http://schemas.microsoft.com/office/powerpoint/2010/main" val="2497647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335" y="2587820"/>
            <a:ext cx="10515600" cy="1325563"/>
          </a:xfrm>
        </p:spPr>
        <p:txBody>
          <a:bodyPr>
            <a:normAutofit/>
          </a:bodyPr>
          <a:lstStyle/>
          <a:p>
            <a:pPr algn="ctr"/>
            <a:r>
              <a:rPr lang="en-US" altLang="zh-CN" sz="5400" dirty="0" err="1" smtClean="0"/>
              <a:t>Sagemaker</a:t>
            </a:r>
            <a:r>
              <a:rPr lang="zh-CN" altLang="en-US" sz="5400" dirty="0" smtClean="0"/>
              <a:t>与其他开源组件的集成</a:t>
            </a:r>
            <a:endParaRPr lang="en-US" sz="5400" dirty="0"/>
          </a:p>
        </p:txBody>
      </p:sp>
    </p:spTree>
    <p:extLst>
      <p:ext uri="{BB962C8B-B14F-4D97-AF65-F5344CB8AC3E}">
        <p14:creationId xmlns:p14="http://schemas.microsoft.com/office/powerpoint/2010/main" val="1629305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Input mode</a:t>
            </a:r>
            <a:r>
              <a:rPr lang="zh-CN" altLang="en-US" dirty="0" smtClean="0"/>
              <a:t>和</a:t>
            </a:r>
            <a:r>
              <a:rPr lang="en-US" altLang="zh-CN" dirty="0" smtClean="0"/>
              <a:t>pipe mode</a:t>
            </a:r>
            <a:r>
              <a:rPr lang="zh-CN" altLang="en-US" dirty="0" smtClean="0"/>
              <a:t>的示例代码</a:t>
            </a:r>
            <a:endParaRPr lang="en-US" dirty="0"/>
          </a:p>
        </p:txBody>
      </p:sp>
      <p:pic>
        <p:nvPicPr>
          <p:cNvPr id="4" name="Content Placeholder 3"/>
          <p:cNvPicPr>
            <a:picLocks noGrp="1" noChangeAspect="1"/>
          </p:cNvPicPr>
          <p:nvPr>
            <p:ph idx="1"/>
          </p:nvPr>
        </p:nvPicPr>
        <p:blipFill>
          <a:blip r:embed="rId3"/>
          <a:stretch>
            <a:fillRect/>
          </a:stretch>
        </p:blipFill>
        <p:spPr>
          <a:xfrm>
            <a:off x="1169233" y="1387670"/>
            <a:ext cx="8829207" cy="4661715"/>
          </a:xfrm>
          <a:prstGeom prst="rect">
            <a:avLst/>
          </a:prstGeom>
        </p:spPr>
      </p:pic>
    </p:spTree>
    <p:extLst>
      <p:ext uri="{BB962C8B-B14F-4D97-AF65-F5344CB8AC3E}">
        <p14:creationId xmlns:p14="http://schemas.microsoft.com/office/powerpoint/2010/main" val="35680422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operator for </a:t>
            </a:r>
            <a:r>
              <a:rPr lang="en-US" altLang="zh-CN" dirty="0" err="1" smtClean="0"/>
              <a:t>Kubernets</a:t>
            </a:r>
            <a:r>
              <a:rPr lang="en-US" altLang="zh-CN" dirty="0" smtClean="0"/>
              <a:t> and EKS</a:t>
            </a:r>
            <a:endParaRPr lang="en-US" dirty="0"/>
          </a:p>
        </p:txBody>
      </p:sp>
      <p:sp>
        <p:nvSpPr>
          <p:cNvPr id="3" name="Content Placeholder 2"/>
          <p:cNvSpPr>
            <a:spLocks noGrp="1"/>
          </p:cNvSpPr>
          <p:nvPr>
            <p:ph idx="1"/>
          </p:nvPr>
        </p:nvSpPr>
        <p:spPr>
          <a:xfrm>
            <a:off x="838200" y="2026920"/>
            <a:ext cx="10515600" cy="4450080"/>
          </a:xfrm>
        </p:spPr>
        <p:txBody>
          <a:bodyPr>
            <a:normAutofit/>
          </a:bodyPr>
          <a:lstStyle/>
          <a:p>
            <a:r>
              <a:rPr lang="en-US" altLang="zh-CN" dirty="0" err="1" smtClean="0"/>
              <a:t>Sagemaker</a:t>
            </a:r>
            <a:r>
              <a:rPr lang="en-US" altLang="zh-CN" dirty="0" smtClean="0"/>
              <a:t> operator</a:t>
            </a:r>
            <a:r>
              <a:rPr lang="zh-CN" altLang="en-US" dirty="0" smtClean="0"/>
              <a:t>可以安装在</a:t>
            </a:r>
            <a:r>
              <a:rPr lang="en-US" altLang="zh-CN" dirty="0" smtClean="0"/>
              <a:t>EC2</a:t>
            </a:r>
            <a:r>
              <a:rPr lang="zh-CN" altLang="en-US" dirty="0" smtClean="0"/>
              <a:t>上自建</a:t>
            </a:r>
            <a:r>
              <a:rPr lang="en-US" altLang="zh-CN" dirty="0" smtClean="0"/>
              <a:t>K8s</a:t>
            </a:r>
            <a:r>
              <a:rPr lang="zh-CN" altLang="en-US" dirty="0" smtClean="0"/>
              <a:t>集群，</a:t>
            </a:r>
            <a:r>
              <a:rPr lang="en-US" altLang="zh-CN" dirty="0" smtClean="0"/>
              <a:t>EKS</a:t>
            </a:r>
            <a:r>
              <a:rPr lang="zh-CN" altLang="en-US" dirty="0" smtClean="0"/>
              <a:t>以及</a:t>
            </a:r>
            <a:r>
              <a:rPr lang="en-US" dirty="0" smtClean="0"/>
              <a:t> </a:t>
            </a:r>
            <a:r>
              <a:rPr lang="en-US" dirty="0" err="1"/>
              <a:t>Fargate</a:t>
            </a:r>
            <a:r>
              <a:rPr lang="en-US" dirty="0"/>
              <a:t> </a:t>
            </a:r>
            <a:r>
              <a:rPr lang="en-US" altLang="zh-CN" dirty="0" smtClean="0"/>
              <a:t>for EKS</a:t>
            </a:r>
            <a:r>
              <a:rPr lang="zh-CN" altLang="en-US" dirty="0" smtClean="0"/>
              <a:t>中。</a:t>
            </a:r>
            <a:endParaRPr lang="en-US" altLang="zh-CN" dirty="0" smtClean="0"/>
          </a:p>
          <a:p>
            <a:pPr lvl="1"/>
            <a:r>
              <a:rPr lang="zh-CN" altLang="en-US" dirty="0"/>
              <a:t>推</a:t>
            </a:r>
            <a:r>
              <a:rPr lang="zh-CN" altLang="en-US" dirty="0" smtClean="0"/>
              <a:t>荐</a:t>
            </a:r>
            <a:r>
              <a:rPr lang="en-US" dirty="0" err="1"/>
              <a:t>Fargate</a:t>
            </a:r>
            <a:r>
              <a:rPr lang="en-US" dirty="0"/>
              <a:t> </a:t>
            </a:r>
            <a:r>
              <a:rPr lang="en-US" altLang="zh-CN" dirty="0"/>
              <a:t>for </a:t>
            </a:r>
            <a:r>
              <a:rPr lang="en-US" altLang="zh-CN" dirty="0" smtClean="0"/>
              <a:t>EKS</a:t>
            </a:r>
            <a:r>
              <a:rPr lang="zh-CN" altLang="en-US" dirty="0" smtClean="0"/>
              <a:t>中部署</a:t>
            </a:r>
            <a:r>
              <a:rPr lang="en-US" altLang="zh-CN" dirty="0" err="1" smtClean="0"/>
              <a:t>Sagemaker</a:t>
            </a:r>
            <a:r>
              <a:rPr lang="en-US" altLang="zh-CN" dirty="0" smtClean="0"/>
              <a:t> operator</a:t>
            </a:r>
            <a:r>
              <a:rPr lang="zh-CN" altLang="en-US" dirty="0" smtClean="0"/>
              <a:t>。</a:t>
            </a:r>
            <a:endParaRPr lang="en-US" altLang="zh-CN" dirty="0" smtClean="0"/>
          </a:p>
          <a:p>
            <a:pPr lvl="1"/>
            <a:r>
              <a:rPr lang="zh-CN" altLang="en-US" dirty="0"/>
              <a:t>利</a:t>
            </a:r>
            <a:r>
              <a:rPr lang="zh-CN" altLang="en-US" dirty="0" smtClean="0"/>
              <a:t>用这个</a:t>
            </a:r>
            <a:r>
              <a:rPr lang="en-US" altLang="zh-CN" dirty="0" smtClean="0"/>
              <a:t>operator</a:t>
            </a:r>
            <a:r>
              <a:rPr lang="zh-CN" altLang="en-US" dirty="0" smtClean="0"/>
              <a:t>可以方便的在</a:t>
            </a:r>
            <a:r>
              <a:rPr lang="en-US" altLang="zh-CN" dirty="0" smtClean="0"/>
              <a:t>K8s</a:t>
            </a:r>
            <a:r>
              <a:rPr lang="zh-CN" altLang="en-US" dirty="0" smtClean="0"/>
              <a:t>中使用</a:t>
            </a:r>
            <a:r>
              <a:rPr lang="en-US" altLang="zh-CN" dirty="0" err="1" smtClean="0"/>
              <a:t>Sagemaker</a:t>
            </a:r>
            <a:r>
              <a:rPr lang="zh-CN" altLang="en-US" dirty="0" smtClean="0"/>
              <a:t>来训练，部署和推理。</a:t>
            </a:r>
            <a:endParaRPr lang="en-US" altLang="zh-CN" dirty="0" smtClean="0"/>
          </a:p>
          <a:p>
            <a:r>
              <a:rPr lang="zh-CN" altLang="en-US" dirty="0" smtClean="0"/>
              <a:t>使用</a:t>
            </a:r>
            <a:r>
              <a:rPr lang="en-US" altLang="zh-CN" dirty="0" err="1" smtClean="0"/>
              <a:t>Sagemaker</a:t>
            </a:r>
            <a:r>
              <a:rPr lang="en-US" altLang="zh-CN" dirty="0" smtClean="0"/>
              <a:t> operator</a:t>
            </a:r>
            <a:r>
              <a:rPr lang="zh-CN" altLang="en-US" dirty="0" smtClean="0"/>
              <a:t>来训练的主要步骤：</a:t>
            </a:r>
            <a:endParaRPr lang="en-US" altLang="zh-CN" dirty="0" smtClean="0"/>
          </a:p>
          <a:p>
            <a:pPr lvl="1"/>
            <a:r>
              <a:rPr lang="zh-CN" altLang="en-US" dirty="0" smtClean="0"/>
              <a:t>设置相关的</a:t>
            </a:r>
            <a:r>
              <a:rPr lang="en-US" altLang="zh-CN" dirty="0" smtClean="0"/>
              <a:t>IAM role</a:t>
            </a:r>
            <a:r>
              <a:rPr lang="zh-CN" altLang="en-US" dirty="0" smtClean="0"/>
              <a:t>和权限</a:t>
            </a:r>
            <a:endParaRPr lang="en-US" altLang="zh-CN" dirty="0" smtClean="0"/>
          </a:p>
          <a:p>
            <a:pPr lvl="1"/>
            <a:r>
              <a:rPr lang="zh-CN" altLang="en-US" dirty="0" smtClean="0"/>
              <a:t>部署</a:t>
            </a:r>
            <a:r>
              <a:rPr lang="en-US" altLang="zh-CN" dirty="0" err="1"/>
              <a:t>Sagemaker</a:t>
            </a:r>
            <a:r>
              <a:rPr lang="en-US" altLang="zh-CN" dirty="0"/>
              <a:t> </a:t>
            </a:r>
            <a:r>
              <a:rPr lang="en-US" altLang="zh-CN" dirty="0" smtClean="0"/>
              <a:t>operator</a:t>
            </a:r>
          </a:p>
          <a:p>
            <a:pPr lvl="1"/>
            <a:r>
              <a:rPr lang="zh-CN" altLang="en-US" dirty="0"/>
              <a:t>配</a:t>
            </a:r>
            <a:r>
              <a:rPr lang="zh-CN" altLang="en-US" dirty="0" smtClean="0"/>
              <a:t>置训练对应的</a:t>
            </a:r>
            <a:r>
              <a:rPr lang="en-US" altLang="zh-CN" dirty="0" err="1" smtClean="0"/>
              <a:t>yaml</a:t>
            </a:r>
            <a:r>
              <a:rPr lang="zh-CN" altLang="en-US" dirty="0" smtClean="0"/>
              <a:t>文件（参考本页注释中的例子）。</a:t>
            </a:r>
            <a:endParaRPr lang="en-US" altLang="zh-CN" dirty="0" smtClean="0"/>
          </a:p>
          <a:p>
            <a:pPr lvl="1"/>
            <a:r>
              <a:rPr lang="zh-CN" altLang="en-US" dirty="0"/>
              <a:t>使</a:t>
            </a:r>
            <a:r>
              <a:rPr lang="zh-CN" altLang="en-US" dirty="0" smtClean="0"/>
              <a:t>用如下的命令开始训练：</a:t>
            </a:r>
            <a:endParaRPr lang="en-US" altLang="zh-CN" dirty="0" smtClean="0"/>
          </a:p>
          <a:p>
            <a:pPr lvl="2"/>
            <a:r>
              <a:rPr lang="en-US" altLang="zh-CN" dirty="0" err="1"/>
              <a:t>kubectl</a:t>
            </a:r>
            <a:r>
              <a:rPr lang="en-US" altLang="zh-CN" dirty="0"/>
              <a:t> apply -f </a:t>
            </a:r>
            <a:r>
              <a:rPr lang="en-US" altLang="zh-CN" dirty="0" err="1"/>
              <a:t>train.yaml</a:t>
            </a:r>
            <a:endParaRPr lang="en-US" altLang="zh-CN" dirty="0" smtClean="0"/>
          </a:p>
          <a:p>
            <a:pPr lvl="1"/>
            <a:endParaRPr lang="en-US" altLang="zh-CN" dirty="0" smtClean="0"/>
          </a:p>
        </p:txBody>
      </p:sp>
    </p:spTree>
    <p:extLst>
      <p:ext uri="{BB962C8B-B14F-4D97-AF65-F5344CB8AC3E}">
        <p14:creationId xmlns:p14="http://schemas.microsoft.com/office/powerpoint/2010/main" val="151202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zh-CN" altLang="en-US" dirty="0" smtClean="0"/>
              <a:t>与</a:t>
            </a:r>
            <a:r>
              <a:rPr lang="en-US" altLang="zh-CN" dirty="0" smtClean="0"/>
              <a:t>spark</a:t>
            </a:r>
            <a:r>
              <a:rPr lang="zh-CN" altLang="en-US" dirty="0" smtClean="0"/>
              <a:t>的集成方式</a:t>
            </a:r>
            <a:endParaRPr lang="en-US" dirty="0"/>
          </a:p>
        </p:txBody>
      </p:sp>
      <p:sp>
        <p:nvSpPr>
          <p:cNvPr id="3" name="Content Placeholder 2"/>
          <p:cNvSpPr>
            <a:spLocks noGrp="1"/>
          </p:cNvSpPr>
          <p:nvPr>
            <p:ph idx="1"/>
          </p:nvPr>
        </p:nvSpPr>
        <p:spPr>
          <a:xfrm>
            <a:off x="838200" y="1985963"/>
            <a:ext cx="10515600" cy="4191000"/>
          </a:xfrm>
        </p:spPr>
        <p:txBody>
          <a:bodyPr>
            <a:normAutofit lnSpcReduction="10000"/>
          </a:bodyPr>
          <a:lstStyle/>
          <a:p>
            <a:r>
              <a:rPr lang="en-US" altLang="zh-CN" dirty="0" err="1" smtClean="0"/>
              <a:t>Sagemaker</a:t>
            </a:r>
            <a:r>
              <a:rPr lang="zh-CN" altLang="en-US" dirty="0" smtClean="0"/>
              <a:t>与</a:t>
            </a:r>
            <a:r>
              <a:rPr lang="en-US" altLang="zh-CN" dirty="0" smtClean="0"/>
              <a:t>spark</a:t>
            </a:r>
            <a:r>
              <a:rPr lang="zh-CN" altLang="en-US" dirty="0" smtClean="0"/>
              <a:t>当前有四种集成方式：</a:t>
            </a:r>
            <a:endParaRPr lang="en-US" altLang="zh-CN" dirty="0" smtClean="0"/>
          </a:p>
          <a:p>
            <a:pPr lvl="1"/>
            <a:r>
              <a:rPr lang="zh-CN" altLang="en-US" dirty="0" smtClean="0"/>
              <a:t>通</a:t>
            </a:r>
            <a:r>
              <a:rPr lang="zh-CN" altLang="en-US" dirty="0"/>
              <a:t>过在</a:t>
            </a:r>
            <a:r>
              <a:rPr lang="en-US" dirty="0"/>
              <a:t>EMR</a:t>
            </a:r>
            <a:r>
              <a:rPr lang="zh-CN" altLang="en-US" dirty="0"/>
              <a:t>上用</a:t>
            </a:r>
            <a:r>
              <a:rPr lang="en-US" dirty="0"/>
              <a:t>spark-shell</a:t>
            </a:r>
            <a:r>
              <a:rPr lang="zh-CN" altLang="en-US" dirty="0"/>
              <a:t>或者</a:t>
            </a:r>
            <a:r>
              <a:rPr lang="en-US" dirty="0"/>
              <a:t>spark-submit</a:t>
            </a:r>
            <a:r>
              <a:rPr lang="zh-CN" altLang="en-US" dirty="0"/>
              <a:t>来执行</a:t>
            </a:r>
            <a:r>
              <a:rPr lang="en-US" dirty="0" err="1"/>
              <a:t>SageMaker</a:t>
            </a:r>
            <a:r>
              <a:rPr lang="en-US" dirty="0"/>
              <a:t> spark </a:t>
            </a:r>
            <a:r>
              <a:rPr lang="en-US" dirty="0" smtClean="0"/>
              <a:t>application</a:t>
            </a:r>
            <a:r>
              <a:rPr lang="zh-CN" altLang="en-US" dirty="0" smtClean="0"/>
              <a:t>。</a:t>
            </a:r>
            <a:endParaRPr lang="en-US" altLang="zh-CN" dirty="0" smtClean="0"/>
          </a:p>
          <a:p>
            <a:pPr lvl="2"/>
            <a:r>
              <a:rPr lang="zh-CN" altLang="en-US" dirty="0" smtClean="0"/>
              <a:t>训</a:t>
            </a:r>
            <a:r>
              <a:rPr lang="zh-CN" altLang="en-US" dirty="0"/>
              <a:t>练和预测其实在通过</a:t>
            </a:r>
            <a:r>
              <a:rPr lang="en-US" dirty="0" err="1"/>
              <a:t>sagemaker</a:t>
            </a:r>
            <a:r>
              <a:rPr lang="en-US" dirty="0"/>
              <a:t>-spark</a:t>
            </a:r>
            <a:r>
              <a:rPr lang="zh-CN" altLang="en-US" dirty="0"/>
              <a:t>库来调用</a:t>
            </a:r>
            <a:r>
              <a:rPr lang="en-US" dirty="0" err="1"/>
              <a:t>sagemaker</a:t>
            </a:r>
            <a:r>
              <a:rPr lang="en-US" dirty="0"/>
              <a:t> API</a:t>
            </a:r>
            <a:r>
              <a:rPr lang="zh-CN" altLang="en-US" dirty="0"/>
              <a:t>来实现的。也就是训练和预测并不是在</a:t>
            </a:r>
            <a:r>
              <a:rPr lang="en-US" dirty="0"/>
              <a:t>spark</a:t>
            </a:r>
            <a:r>
              <a:rPr lang="zh-CN" altLang="en-US" dirty="0"/>
              <a:t>集群，仍然是在</a:t>
            </a:r>
            <a:r>
              <a:rPr lang="en-US" dirty="0" err="1"/>
              <a:t>sagemaker</a:t>
            </a:r>
            <a:r>
              <a:rPr lang="zh-CN" altLang="en-US" dirty="0"/>
              <a:t>中。</a:t>
            </a:r>
            <a:endParaRPr lang="en-US" dirty="0"/>
          </a:p>
          <a:p>
            <a:pPr lvl="1"/>
            <a:r>
              <a:rPr lang="zh-CN" altLang="en-US" dirty="0"/>
              <a:t>通过</a:t>
            </a:r>
            <a:r>
              <a:rPr lang="en-US" dirty="0" err="1" smtClean="0"/>
              <a:t>S</a:t>
            </a:r>
            <a:r>
              <a:rPr lang="en-US" altLang="zh-CN" dirty="0" err="1" smtClean="0"/>
              <a:t>agemaker</a:t>
            </a:r>
            <a:r>
              <a:rPr lang="zh-CN" altLang="en-US" dirty="0" smtClean="0"/>
              <a:t>的</a:t>
            </a:r>
            <a:r>
              <a:rPr lang="en-US" dirty="0"/>
              <a:t>notebook</a:t>
            </a:r>
            <a:r>
              <a:rPr lang="zh-CN" altLang="en-US" dirty="0"/>
              <a:t>实例可以与</a:t>
            </a:r>
            <a:r>
              <a:rPr lang="en-US" dirty="0"/>
              <a:t>EMR</a:t>
            </a:r>
            <a:r>
              <a:rPr lang="zh-CN" altLang="en-US" dirty="0"/>
              <a:t>的</a:t>
            </a:r>
            <a:r>
              <a:rPr lang="en-US" dirty="0"/>
              <a:t>spark</a:t>
            </a:r>
            <a:r>
              <a:rPr lang="zh-CN" altLang="en-US" dirty="0"/>
              <a:t>交互，从而在</a:t>
            </a:r>
            <a:r>
              <a:rPr lang="en-US" dirty="0"/>
              <a:t>EMR</a:t>
            </a:r>
            <a:r>
              <a:rPr lang="zh-CN" altLang="en-US" dirty="0"/>
              <a:t>集群上训练和预测。</a:t>
            </a:r>
            <a:endParaRPr lang="en-US" dirty="0"/>
          </a:p>
          <a:p>
            <a:pPr lvl="1"/>
            <a:r>
              <a:rPr lang="zh-CN" altLang="en-US" dirty="0"/>
              <a:t>用</a:t>
            </a:r>
            <a:r>
              <a:rPr lang="en-US" dirty="0"/>
              <a:t>EMR </a:t>
            </a:r>
            <a:r>
              <a:rPr lang="en-US" dirty="0" err="1"/>
              <a:t>sparkML</a:t>
            </a:r>
            <a:r>
              <a:rPr lang="zh-CN" altLang="en-US" dirty="0"/>
              <a:t>来训</a:t>
            </a:r>
            <a:r>
              <a:rPr lang="zh-CN" altLang="en-US" dirty="0" smtClean="0"/>
              <a:t>练模型，</a:t>
            </a:r>
            <a:r>
              <a:rPr lang="zh-CN" altLang="en-US" dirty="0"/>
              <a:t>用</a:t>
            </a:r>
            <a:r>
              <a:rPr lang="en-US" dirty="0" err="1"/>
              <a:t>Sagemaker</a:t>
            </a:r>
            <a:r>
              <a:rPr lang="en-US" dirty="0"/>
              <a:t>-spark-serving</a:t>
            </a:r>
            <a:r>
              <a:rPr lang="zh-CN" altLang="en-US" dirty="0"/>
              <a:t>来部署模型。</a:t>
            </a:r>
            <a:endParaRPr lang="en-US" dirty="0"/>
          </a:p>
          <a:p>
            <a:pPr lvl="1"/>
            <a:r>
              <a:rPr lang="zh-CN" altLang="en-US" dirty="0" smtClean="0"/>
              <a:t>利用</a:t>
            </a:r>
            <a:r>
              <a:rPr lang="en-US" altLang="zh-CN" dirty="0" err="1" smtClean="0"/>
              <a:t>Sagemaker</a:t>
            </a:r>
            <a:r>
              <a:rPr lang="en-US" altLang="zh-CN" dirty="0" smtClean="0"/>
              <a:t>-spark SDK</a:t>
            </a:r>
            <a:r>
              <a:rPr lang="zh-CN" altLang="en-US" dirty="0" smtClean="0"/>
              <a:t>可以对</a:t>
            </a:r>
            <a:r>
              <a:rPr lang="en-US" altLang="zh-CN" dirty="0" err="1" smtClean="0"/>
              <a:t>sparkml</a:t>
            </a:r>
            <a:r>
              <a:rPr lang="zh-CN" altLang="en-US" dirty="0" smtClean="0"/>
              <a:t>的模型和</a:t>
            </a:r>
            <a:r>
              <a:rPr lang="en-US" altLang="zh-CN" dirty="0" err="1" smtClean="0"/>
              <a:t>sagemaker</a:t>
            </a:r>
            <a:r>
              <a:rPr lang="zh-CN" altLang="en-US" dirty="0" smtClean="0"/>
              <a:t>的模型进行</a:t>
            </a:r>
            <a:r>
              <a:rPr lang="en-US" altLang="zh-CN" dirty="0" smtClean="0"/>
              <a:t>pipeline</a:t>
            </a:r>
            <a:r>
              <a:rPr lang="zh-CN" altLang="en-US" dirty="0" smtClean="0"/>
              <a:t>来进行训练。</a:t>
            </a:r>
            <a:endParaRPr lang="en-US" altLang="zh-CN" dirty="0" smtClean="0"/>
          </a:p>
          <a:p>
            <a:pPr lvl="2"/>
            <a:r>
              <a:rPr lang="zh-CN" altLang="en-US" dirty="0"/>
              <a:t>利</a:t>
            </a:r>
            <a:r>
              <a:rPr lang="zh-CN" altLang="en-US" dirty="0" smtClean="0"/>
              <a:t>用</a:t>
            </a:r>
            <a:r>
              <a:rPr lang="en-US" altLang="zh-CN" dirty="0" err="1"/>
              <a:t>Sagemaker</a:t>
            </a:r>
            <a:r>
              <a:rPr lang="en-US" altLang="zh-CN" dirty="0"/>
              <a:t>-spark </a:t>
            </a:r>
            <a:r>
              <a:rPr lang="en-US" altLang="zh-CN" dirty="0" smtClean="0"/>
              <a:t>SDK</a:t>
            </a:r>
            <a:r>
              <a:rPr lang="zh-CN" altLang="en-US" dirty="0" smtClean="0"/>
              <a:t>，也可以使用</a:t>
            </a:r>
            <a:r>
              <a:rPr lang="en-US" altLang="zh-CN" dirty="0" smtClean="0"/>
              <a:t>spark</a:t>
            </a:r>
            <a:r>
              <a:rPr lang="zh-CN" altLang="en-US" dirty="0" smtClean="0"/>
              <a:t>的</a:t>
            </a:r>
            <a:r>
              <a:rPr lang="en-US" altLang="zh-CN" dirty="0" smtClean="0"/>
              <a:t>pipeline</a:t>
            </a:r>
            <a:r>
              <a:rPr lang="zh-CN" altLang="en-US" dirty="0" smtClean="0"/>
              <a:t>功能把</a:t>
            </a:r>
            <a:r>
              <a:rPr lang="en-US" altLang="zh-CN" dirty="0" err="1" smtClean="0"/>
              <a:t>sagemaker</a:t>
            </a:r>
            <a:r>
              <a:rPr lang="zh-CN" altLang="en-US" dirty="0" smtClean="0"/>
              <a:t>的两个模型比如</a:t>
            </a:r>
            <a:r>
              <a:rPr lang="en-US" altLang="zh-CN" dirty="0" smtClean="0"/>
              <a:t>PCA</a:t>
            </a:r>
            <a:r>
              <a:rPr lang="zh-CN" altLang="en-US" dirty="0" smtClean="0"/>
              <a:t>和</a:t>
            </a:r>
            <a:r>
              <a:rPr lang="en-US" altLang="zh-CN" dirty="0" err="1" smtClean="0"/>
              <a:t>kmeans</a:t>
            </a:r>
            <a:r>
              <a:rPr lang="zh-CN" altLang="en-US" dirty="0" smtClean="0"/>
              <a:t>做</a:t>
            </a:r>
            <a:r>
              <a:rPr lang="en-US" altLang="zh-CN" dirty="0" smtClean="0"/>
              <a:t>pipeline</a:t>
            </a:r>
            <a:r>
              <a:rPr lang="zh-CN" altLang="en-US" dirty="0" smtClean="0"/>
              <a:t>训练。</a:t>
            </a:r>
            <a:endParaRPr lang="en-US" dirty="0"/>
          </a:p>
        </p:txBody>
      </p:sp>
    </p:spTree>
    <p:extLst>
      <p:ext uri="{BB962C8B-B14F-4D97-AF65-F5344CB8AC3E}">
        <p14:creationId xmlns:p14="http://schemas.microsoft.com/office/powerpoint/2010/main" val="3094750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677" y="2754364"/>
            <a:ext cx="10515600" cy="1325563"/>
          </a:xfrm>
        </p:spPr>
        <p:txBody>
          <a:bodyPr/>
          <a:lstStyle/>
          <a:p>
            <a:r>
              <a:rPr lang="zh-CN" altLang="en-US" dirty="0"/>
              <a:t>附</a:t>
            </a:r>
            <a:r>
              <a:rPr lang="zh-CN" altLang="en-US" dirty="0" smtClean="0"/>
              <a:t>录：</a:t>
            </a:r>
            <a:r>
              <a:rPr lang="en-US" altLang="zh-CN" dirty="0" err="1" smtClean="0"/>
              <a:t>SageMaker</a:t>
            </a:r>
            <a:r>
              <a:rPr lang="zh-CN" altLang="en-US" dirty="0" smtClean="0"/>
              <a:t>的内建算法</a:t>
            </a:r>
            <a:r>
              <a:rPr lang="en-US" altLang="zh-CN" dirty="0" smtClean="0"/>
              <a:t>/</a:t>
            </a:r>
            <a:r>
              <a:rPr lang="zh-CN" altLang="en-US" dirty="0" smtClean="0"/>
              <a:t>模型</a:t>
            </a:r>
            <a:endParaRPr lang="en-US" dirty="0"/>
          </a:p>
        </p:txBody>
      </p:sp>
    </p:spTree>
    <p:extLst>
      <p:ext uri="{BB962C8B-B14F-4D97-AF65-F5344CB8AC3E}">
        <p14:creationId xmlns:p14="http://schemas.microsoft.com/office/powerpoint/2010/main" val="8608863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Sagemaker</a:t>
            </a:r>
            <a:r>
              <a:rPr lang="en-US" altLang="zh-CN" dirty="0" smtClean="0"/>
              <a:t> </a:t>
            </a:r>
            <a:r>
              <a:rPr lang="zh-CN" altLang="en-US" dirty="0" smtClean="0"/>
              <a:t>内建算法概览</a:t>
            </a:r>
            <a:endParaRPr lang="en-US" dirty="0"/>
          </a:p>
        </p:txBody>
      </p:sp>
      <p:sp>
        <p:nvSpPr>
          <p:cNvPr id="3" name="Content Placeholder 2"/>
          <p:cNvSpPr>
            <a:spLocks noGrp="1"/>
          </p:cNvSpPr>
          <p:nvPr>
            <p:ph idx="1"/>
          </p:nvPr>
        </p:nvSpPr>
        <p:spPr>
          <a:xfrm>
            <a:off x="838200" y="1825625"/>
            <a:ext cx="10515600" cy="4659842"/>
          </a:xfrm>
        </p:spPr>
        <p:txBody>
          <a:bodyPr>
            <a:normAutofit fontScale="70000" lnSpcReduction="20000"/>
          </a:bodyPr>
          <a:lstStyle/>
          <a:p>
            <a:r>
              <a:rPr lang="zh-CN" altLang="en-US" dirty="0" smtClean="0"/>
              <a:t>计算机视觉相关</a:t>
            </a:r>
            <a:endParaRPr lang="en-US" altLang="zh-CN" dirty="0" smtClean="0"/>
          </a:p>
          <a:p>
            <a:pPr lvl="1"/>
            <a:r>
              <a:rPr lang="zh-CN" altLang="en-US" dirty="0"/>
              <a:t>图</a:t>
            </a:r>
            <a:r>
              <a:rPr lang="zh-CN" altLang="en-US" dirty="0" smtClean="0"/>
              <a:t>像分类算法（</a:t>
            </a:r>
            <a:r>
              <a:rPr lang="en-US" altLang="zh-CN" dirty="0" smtClean="0"/>
              <a:t>multi-class</a:t>
            </a:r>
            <a:r>
              <a:rPr lang="zh-CN" altLang="en-US" dirty="0" smtClean="0"/>
              <a:t>和</a:t>
            </a:r>
            <a:r>
              <a:rPr lang="en-US" altLang="zh-CN" dirty="0" smtClean="0"/>
              <a:t>multi-label</a:t>
            </a:r>
            <a:r>
              <a:rPr lang="zh-CN" altLang="en-US" dirty="0" smtClean="0"/>
              <a:t>），目标检测算法，图像语义分割算法</a:t>
            </a:r>
            <a:endParaRPr lang="en-US" altLang="zh-CN" dirty="0" smtClean="0"/>
          </a:p>
          <a:p>
            <a:r>
              <a:rPr lang="en-US" altLang="zh-CN" dirty="0" smtClean="0"/>
              <a:t>NLP</a:t>
            </a:r>
            <a:r>
              <a:rPr lang="zh-CN" altLang="en-US" dirty="0" smtClean="0"/>
              <a:t>和语音识别相关</a:t>
            </a:r>
            <a:endParaRPr lang="en-US" altLang="zh-CN" dirty="0" smtClean="0"/>
          </a:p>
          <a:p>
            <a:pPr lvl="1"/>
            <a:r>
              <a:rPr lang="zh-CN" altLang="en-US" dirty="0" smtClean="0"/>
              <a:t>文本分类和</a:t>
            </a:r>
            <a:r>
              <a:rPr lang="en-US" altLang="zh-CN" dirty="0" smtClean="0"/>
              <a:t>word embedding</a:t>
            </a:r>
            <a:r>
              <a:rPr lang="zh-CN" altLang="en-US" dirty="0" smtClean="0"/>
              <a:t>任务（</a:t>
            </a:r>
            <a:r>
              <a:rPr lang="en-US" altLang="zh-CN" dirty="0" err="1" smtClean="0"/>
              <a:t>Blazintext</a:t>
            </a:r>
            <a:r>
              <a:rPr lang="zh-CN" altLang="en-US" dirty="0" smtClean="0"/>
              <a:t>）</a:t>
            </a:r>
            <a:endParaRPr lang="en-US" altLang="zh-CN" dirty="0" smtClean="0"/>
          </a:p>
          <a:p>
            <a:pPr lvl="1"/>
            <a:r>
              <a:rPr lang="zh-CN" altLang="en-US" dirty="0"/>
              <a:t>序</a:t>
            </a:r>
            <a:r>
              <a:rPr lang="zh-CN" altLang="en-US" dirty="0" smtClean="0"/>
              <a:t>列到序列建模（</a:t>
            </a:r>
            <a:r>
              <a:rPr lang="en-US" altLang="zh-CN" dirty="0" smtClean="0"/>
              <a:t>Seq2Seq</a:t>
            </a:r>
            <a:r>
              <a:rPr lang="zh-CN" altLang="en-US" dirty="0" smtClean="0"/>
              <a:t>）</a:t>
            </a:r>
            <a:r>
              <a:rPr lang="en-US" altLang="zh-CN" dirty="0" smtClean="0"/>
              <a:t>-----------</a:t>
            </a:r>
            <a:r>
              <a:rPr lang="zh-CN" altLang="en-US" dirty="0" smtClean="0"/>
              <a:t>机器翻译，摘要提取，语音识别等等</a:t>
            </a:r>
            <a:endParaRPr lang="en-US" altLang="zh-CN" dirty="0" smtClean="0"/>
          </a:p>
          <a:p>
            <a:pPr lvl="1"/>
            <a:r>
              <a:rPr lang="zh-CN" altLang="en-US" dirty="0"/>
              <a:t>主题建</a:t>
            </a:r>
            <a:r>
              <a:rPr lang="zh-CN" altLang="en-US" dirty="0" smtClean="0"/>
              <a:t>模任务和关键字提取任务（</a:t>
            </a:r>
            <a:r>
              <a:rPr lang="en-US" altLang="zh-CN" dirty="0" smtClean="0"/>
              <a:t>LDA</a:t>
            </a:r>
            <a:r>
              <a:rPr lang="zh-CN" altLang="en-US" dirty="0" smtClean="0"/>
              <a:t>，</a:t>
            </a:r>
            <a:r>
              <a:rPr lang="en-US" altLang="zh-CN" dirty="0" smtClean="0"/>
              <a:t>NTM</a:t>
            </a:r>
            <a:r>
              <a:rPr lang="zh-CN" altLang="en-US" dirty="0" smtClean="0"/>
              <a:t>）</a:t>
            </a:r>
            <a:endParaRPr lang="en-US" altLang="zh-CN" dirty="0" smtClean="0"/>
          </a:p>
          <a:p>
            <a:r>
              <a:rPr lang="zh-CN" altLang="en-US" dirty="0"/>
              <a:t>时间序列预测相</a:t>
            </a:r>
            <a:r>
              <a:rPr lang="zh-CN" altLang="en-US" dirty="0" smtClean="0"/>
              <a:t>关</a:t>
            </a:r>
            <a:endParaRPr lang="en-US" altLang="zh-CN" dirty="0" smtClean="0"/>
          </a:p>
          <a:p>
            <a:pPr lvl="1"/>
            <a:r>
              <a:rPr lang="en-US" altLang="zh-CN" dirty="0" err="1" smtClean="0"/>
              <a:t>DeepAR</a:t>
            </a:r>
            <a:r>
              <a:rPr lang="zh-CN" altLang="en-US" dirty="0" smtClean="0"/>
              <a:t>算法</a:t>
            </a:r>
            <a:endParaRPr lang="en-US" altLang="zh-CN" dirty="0" smtClean="0"/>
          </a:p>
          <a:p>
            <a:r>
              <a:rPr lang="zh-CN" altLang="en-US" dirty="0"/>
              <a:t>个性化搜索，广告</a:t>
            </a:r>
            <a:r>
              <a:rPr lang="en-US" altLang="zh-CN" dirty="0"/>
              <a:t>CTR</a:t>
            </a:r>
            <a:r>
              <a:rPr lang="zh-CN" altLang="en-US" dirty="0"/>
              <a:t>和推荐系统相</a:t>
            </a:r>
            <a:r>
              <a:rPr lang="zh-CN" altLang="en-US" dirty="0" smtClean="0"/>
              <a:t>关</a:t>
            </a:r>
            <a:endParaRPr lang="en-US" altLang="zh-CN" dirty="0" smtClean="0"/>
          </a:p>
          <a:p>
            <a:pPr lvl="1"/>
            <a:r>
              <a:rPr lang="en-US" altLang="zh-CN" dirty="0" smtClean="0"/>
              <a:t>FM</a:t>
            </a:r>
            <a:r>
              <a:rPr lang="zh-CN" altLang="en-US" dirty="0" smtClean="0"/>
              <a:t>，</a:t>
            </a:r>
            <a:r>
              <a:rPr lang="en-US" altLang="zh-CN" dirty="0" smtClean="0"/>
              <a:t>Object2Vec</a:t>
            </a:r>
            <a:r>
              <a:rPr lang="zh-CN" altLang="en-US" dirty="0" smtClean="0"/>
              <a:t>（行为序列建模任务），</a:t>
            </a:r>
            <a:r>
              <a:rPr lang="en-US" altLang="zh-CN" dirty="0" smtClean="0"/>
              <a:t>KNN</a:t>
            </a:r>
            <a:r>
              <a:rPr lang="zh-CN" altLang="en-US" dirty="0" smtClean="0"/>
              <a:t>（可做相似性搜索任务）</a:t>
            </a:r>
            <a:endParaRPr lang="en-US" altLang="zh-CN" dirty="0" smtClean="0"/>
          </a:p>
          <a:p>
            <a:r>
              <a:rPr lang="zh-CN" altLang="en-US" dirty="0"/>
              <a:t>异常检</a:t>
            </a:r>
            <a:r>
              <a:rPr lang="zh-CN" altLang="en-US" dirty="0" smtClean="0"/>
              <a:t>测相关</a:t>
            </a:r>
            <a:endParaRPr lang="en-US" altLang="zh-CN" dirty="0" smtClean="0"/>
          </a:p>
          <a:p>
            <a:pPr lvl="1"/>
            <a:r>
              <a:rPr lang="en-US" altLang="zh-CN" dirty="0" smtClean="0"/>
              <a:t>IP insight</a:t>
            </a:r>
            <a:r>
              <a:rPr lang="zh-CN" altLang="en-US" dirty="0" smtClean="0"/>
              <a:t>，</a:t>
            </a:r>
            <a:r>
              <a:rPr lang="en-US" altLang="zh-CN" dirty="0" smtClean="0"/>
              <a:t>RCF</a:t>
            </a:r>
          </a:p>
          <a:p>
            <a:r>
              <a:rPr lang="zh-CN" altLang="en-US" dirty="0"/>
              <a:t>基于表格数据的传统机器学习通用任务相</a:t>
            </a:r>
            <a:r>
              <a:rPr lang="zh-CN" altLang="en-US" dirty="0" smtClean="0"/>
              <a:t>关</a:t>
            </a:r>
            <a:endParaRPr lang="en-US" altLang="zh-CN" dirty="0" smtClean="0"/>
          </a:p>
          <a:p>
            <a:pPr lvl="1"/>
            <a:r>
              <a:rPr lang="zh-CN" altLang="en-US" dirty="0" smtClean="0"/>
              <a:t>通用的分类任务和回归任务（</a:t>
            </a:r>
            <a:r>
              <a:rPr lang="en-US" altLang="zh-CN" dirty="0"/>
              <a:t>Linear Learner</a:t>
            </a:r>
            <a:r>
              <a:rPr lang="zh-CN" altLang="en-US" dirty="0"/>
              <a:t>，</a:t>
            </a:r>
            <a:r>
              <a:rPr lang="en-US" altLang="zh-CN" dirty="0" err="1" smtClean="0"/>
              <a:t>XGBoost</a:t>
            </a:r>
            <a:r>
              <a:rPr lang="zh-CN" altLang="en-US" dirty="0" smtClean="0"/>
              <a:t>）</a:t>
            </a:r>
            <a:endParaRPr lang="en-US" altLang="zh-CN" dirty="0" smtClean="0"/>
          </a:p>
          <a:p>
            <a:pPr lvl="1"/>
            <a:r>
              <a:rPr lang="zh-CN" altLang="en-US" dirty="0"/>
              <a:t>聚</a:t>
            </a:r>
            <a:r>
              <a:rPr lang="zh-CN" altLang="en-US" dirty="0" smtClean="0"/>
              <a:t>类任务（</a:t>
            </a:r>
            <a:r>
              <a:rPr lang="en-US" altLang="zh-CN" dirty="0" err="1"/>
              <a:t>Kmeans</a:t>
            </a:r>
            <a:r>
              <a:rPr lang="zh-CN" altLang="en-US" dirty="0" smtClean="0"/>
              <a:t>）</a:t>
            </a:r>
            <a:endParaRPr lang="en-US" altLang="zh-CN" dirty="0" smtClean="0"/>
          </a:p>
          <a:p>
            <a:pPr lvl="1"/>
            <a:r>
              <a:rPr lang="zh-CN" altLang="en-US" dirty="0" smtClean="0"/>
              <a:t>特征压缩（</a:t>
            </a:r>
            <a:r>
              <a:rPr lang="en-US" altLang="zh-CN" dirty="0" smtClean="0"/>
              <a:t>PCA</a:t>
            </a:r>
            <a:r>
              <a:rPr lang="zh-CN" altLang="en-US" dirty="0" smtClean="0"/>
              <a:t>）</a:t>
            </a:r>
            <a:endParaRPr lang="en-US" altLang="zh-CN" dirty="0" smtClean="0"/>
          </a:p>
          <a:p>
            <a:endParaRPr lang="en-US" altLang="zh-CN" dirty="0" smtClean="0"/>
          </a:p>
          <a:p>
            <a:endParaRPr lang="en-US" dirty="0"/>
          </a:p>
        </p:txBody>
      </p:sp>
    </p:spTree>
    <p:extLst>
      <p:ext uri="{BB962C8B-B14F-4D97-AF65-F5344CB8AC3E}">
        <p14:creationId xmlns:p14="http://schemas.microsoft.com/office/powerpoint/2010/main" val="18297020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187" y="2857602"/>
            <a:ext cx="10515600" cy="1325563"/>
          </a:xfrm>
        </p:spPr>
        <p:txBody>
          <a:bodyPr>
            <a:normAutofit/>
          </a:bodyPr>
          <a:lstStyle/>
          <a:p>
            <a:pPr algn="ctr"/>
            <a:r>
              <a:rPr lang="zh-CN" altLang="en-US" sz="6000" dirty="0" smtClean="0"/>
              <a:t>计算机视觉相关</a:t>
            </a:r>
            <a:endParaRPr lang="en-US" sz="6000" dirty="0"/>
          </a:p>
        </p:txBody>
      </p:sp>
    </p:spTree>
    <p:extLst>
      <p:ext uri="{BB962C8B-B14F-4D97-AF65-F5344CB8AC3E}">
        <p14:creationId xmlns:p14="http://schemas.microsoft.com/office/powerpoint/2010/main" val="14795929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smtClean="0"/>
              <a:t>-----</a:t>
            </a:r>
            <a:r>
              <a:rPr lang="zh-CN" altLang="en-US" dirty="0"/>
              <a:t>图像分类</a:t>
            </a:r>
            <a:endParaRPr lang="en-US" dirty="0"/>
          </a:p>
        </p:txBody>
      </p:sp>
      <p:sp>
        <p:nvSpPr>
          <p:cNvPr id="3" name="Content Placeholder 2"/>
          <p:cNvSpPr>
            <a:spLocks noGrp="1"/>
          </p:cNvSpPr>
          <p:nvPr>
            <p:ph idx="1"/>
          </p:nvPr>
        </p:nvSpPr>
        <p:spPr>
          <a:xfrm>
            <a:off x="838200" y="1825625"/>
            <a:ext cx="10515600" cy="4543644"/>
          </a:xfrm>
        </p:spPr>
        <p:txBody>
          <a:bodyPr>
            <a:normAutofit/>
          </a:bodyPr>
          <a:lstStyle/>
          <a:p>
            <a:r>
              <a:rPr lang="en-US" altLang="zh-CN" dirty="0" err="1" smtClean="0"/>
              <a:t>Sagemaker</a:t>
            </a:r>
            <a:r>
              <a:rPr lang="zh-CN" altLang="en-US" dirty="0" smtClean="0"/>
              <a:t>的</a:t>
            </a:r>
            <a:r>
              <a:rPr lang="en-US" altLang="zh-CN" dirty="0" smtClean="0"/>
              <a:t>image classification</a:t>
            </a:r>
            <a:r>
              <a:rPr lang="zh-CN" altLang="en-US" dirty="0" smtClean="0"/>
              <a:t>是一个用</a:t>
            </a:r>
            <a:r>
              <a:rPr lang="en-US" altLang="zh-CN" dirty="0" smtClean="0"/>
              <a:t>AWS</a:t>
            </a:r>
            <a:r>
              <a:rPr lang="zh-CN" altLang="en-US" dirty="0"/>
              <a:t>优</a:t>
            </a:r>
            <a:r>
              <a:rPr lang="zh-CN" altLang="en-US" dirty="0" smtClean="0"/>
              <a:t>化过的</a:t>
            </a:r>
            <a:r>
              <a:rPr lang="en-US" altLang="zh-CN" dirty="0" err="1" smtClean="0"/>
              <a:t>Mxnet</a:t>
            </a:r>
            <a:r>
              <a:rPr lang="zh-CN" altLang="en-US" dirty="0" smtClean="0"/>
              <a:t>框架基于</a:t>
            </a:r>
            <a:r>
              <a:rPr lang="en-US" altLang="zh-CN" dirty="0" err="1" smtClean="0"/>
              <a:t>ResNet</a:t>
            </a:r>
            <a:r>
              <a:rPr lang="zh-CN" altLang="en-US" dirty="0" smtClean="0"/>
              <a:t>的深度神经网络监督模型，它用来做图片的分类任务。</a:t>
            </a:r>
            <a:endParaRPr lang="en-US" dirty="0" smtClean="0"/>
          </a:p>
          <a:p>
            <a:r>
              <a:rPr lang="zh-CN" altLang="en-US" dirty="0" smtClean="0"/>
              <a:t>基于通用的</a:t>
            </a:r>
            <a:r>
              <a:rPr lang="en-US" altLang="zh-CN" dirty="0" err="1" smtClean="0"/>
              <a:t>Resnet</a:t>
            </a:r>
            <a:r>
              <a:rPr lang="zh-CN" altLang="en-US" dirty="0" smtClean="0"/>
              <a:t>的图像分类的网络结构：</a:t>
            </a:r>
            <a:endParaRPr lang="en-US" altLang="zh-CN" dirty="0"/>
          </a:p>
          <a:p>
            <a:pPr lvl="1"/>
            <a:endParaRPr lang="en-US" altLang="zh-CN" dirty="0" smtClean="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865" y="3177496"/>
            <a:ext cx="9763432" cy="3542525"/>
          </a:xfrm>
          <a:prstGeom prst="rect">
            <a:avLst/>
          </a:prstGeom>
        </p:spPr>
      </p:pic>
    </p:spTree>
    <p:extLst>
      <p:ext uri="{BB962C8B-B14F-4D97-AF65-F5344CB8AC3E}">
        <p14:creationId xmlns:p14="http://schemas.microsoft.com/office/powerpoint/2010/main" val="19739571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90688"/>
            <a:ext cx="10515600" cy="4813351"/>
          </a:xfrm>
        </p:spPr>
        <p:txBody>
          <a:bodyPr>
            <a:normAutofit fontScale="85000" lnSpcReduction="20000"/>
          </a:bodyPr>
          <a:lstStyle/>
          <a:p>
            <a:r>
              <a:rPr lang="en-US" dirty="0" err="1"/>
              <a:t>Sage</a:t>
            </a:r>
            <a:r>
              <a:rPr lang="en-US" altLang="zh-CN" dirty="0" err="1"/>
              <a:t>M</a:t>
            </a:r>
            <a:r>
              <a:rPr lang="en-US" dirty="0" err="1"/>
              <a:t>aker</a:t>
            </a:r>
            <a:r>
              <a:rPr lang="zh-CN" altLang="en-US" dirty="0"/>
              <a:t>的</a:t>
            </a:r>
            <a:r>
              <a:rPr lang="en-US" altLang="zh-CN" dirty="0"/>
              <a:t>image classification</a:t>
            </a:r>
            <a:r>
              <a:rPr lang="zh-CN" altLang="en-US" dirty="0"/>
              <a:t>的优势：</a:t>
            </a:r>
            <a:endParaRPr lang="en-US" altLang="zh-CN" dirty="0"/>
          </a:p>
          <a:p>
            <a:pPr lvl="1"/>
            <a:r>
              <a:rPr lang="zh-CN" altLang="en-US" b="1" dirty="0"/>
              <a:t>原生支持图像数据增强</a:t>
            </a:r>
            <a:r>
              <a:rPr lang="zh-CN" altLang="en-US" dirty="0"/>
              <a:t>：</a:t>
            </a:r>
            <a:endParaRPr lang="en-US" altLang="zh-CN" dirty="0"/>
          </a:p>
          <a:p>
            <a:pPr lvl="2"/>
            <a:r>
              <a:rPr lang="zh-CN" altLang="en-US" dirty="0"/>
              <a:t>通过设置超参数</a:t>
            </a:r>
            <a:r>
              <a:rPr lang="en-US" altLang="zh-CN" dirty="0" err="1"/>
              <a:t>augmentation_type</a:t>
            </a:r>
            <a:r>
              <a:rPr lang="zh-CN" altLang="en-US" dirty="0"/>
              <a:t>来选择不同的数据增强处理。</a:t>
            </a:r>
            <a:endParaRPr lang="en-US" altLang="zh-CN" dirty="0"/>
          </a:p>
          <a:p>
            <a:pPr lvl="2"/>
            <a:r>
              <a:rPr lang="zh-CN" altLang="en-US" dirty="0"/>
              <a:t>比如随机裁剪，平移，翻转，长宽比伸缩，色度</a:t>
            </a:r>
            <a:r>
              <a:rPr lang="en-US" altLang="zh-CN" dirty="0"/>
              <a:t>-</a:t>
            </a:r>
            <a:r>
              <a:rPr lang="zh-CN" altLang="en-US" dirty="0"/>
              <a:t>饱和度</a:t>
            </a:r>
            <a:r>
              <a:rPr lang="en-US" altLang="zh-CN" dirty="0"/>
              <a:t>-</a:t>
            </a:r>
            <a:r>
              <a:rPr lang="zh-CN" altLang="en-US" dirty="0"/>
              <a:t>亮度调整。</a:t>
            </a:r>
            <a:endParaRPr lang="en-US" altLang="zh-CN" dirty="0"/>
          </a:p>
          <a:p>
            <a:pPr lvl="1"/>
            <a:r>
              <a:rPr lang="zh-CN" altLang="en-US" b="1" dirty="0"/>
              <a:t>原生支持</a:t>
            </a:r>
            <a:r>
              <a:rPr lang="en-US" altLang="zh-CN" b="1" dirty="0"/>
              <a:t>multi-label</a:t>
            </a:r>
            <a:r>
              <a:rPr lang="zh-CN" altLang="en-US" b="1" dirty="0"/>
              <a:t>任务</a:t>
            </a:r>
            <a:r>
              <a:rPr lang="zh-CN" altLang="en-US" dirty="0"/>
              <a:t>（多标签任务要比多分类任务复杂）</a:t>
            </a:r>
            <a:endParaRPr lang="en-US" altLang="zh-CN" dirty="0"/>
          </a:p>
          <a:p>
            <a:pPr lvl="2"/>
            <a:r>
              <a:rPr lang="zh-CN" altLang="en-US" b="1" dirty="0"/>
              <a:t>设置超参数</a:t>
            </a:r>
            <a:r>
              <a:rPr lang="en-US" b="1" dirty="0" err="1"/>
              <a:t>use_weighted_loss</a:t>
            </a:r>
            <a:r>
              <a:rPr lang="zh-CN" altLang="en-US" b="1" dirty="0"/>
              <a:t>对</a:t>
            </a:r>
            <a:r>
              <a:rPr lang="en-US" altLang="zh-CN" b="1" dirty="0"/>
              <a:t>cross entry loss</a:t>
            </a:r>
            <a:r>
              <a:rPr lang="zh-CN" altLang="en-US" b="1" dirty="0"/>
              <a:t>函数加权来缓解训练样本中的</a:t>
            </a:r>
            <a:r>
              <a:rPr lang="en-US" altLang="zh-CN" b="1" dirty="0"/>
              <a:t>label</a:t>
            </a:r>
            <a:r>
              <a:rPr lang="zh-CN" altLang="en-US" b="1" dirty="0"/>
              <a:t>的不均衡</a:t>
            </a:r>
            <a:r>
              <a:rPr lang="zh-CN" altLang="en-US" dirty="0"/>
              <a:t>。</a:t>
            </a:r>
            <a:endParaRPr lang="en-US" altLang="zh-CN" dirty="0"/>
          </a:p>
          <a:p>
            <a:pPr lvl="2"/>
            <a:r>
              <a:rPr lang="en-US" altLang="zh-CN" dirty="0"/>
              <a:t>Loss</a:t>
            </a:r>
            <a:r>
              <a:rPr lang="zh-CN" altLang="en-US" dirty="0"/>
              <a:t>函数的权重是根据训练集中的</a:t>
            </a:r>
            <a:r>
              <a:rPr lang="en-US" altLang="zh-CN" dirty="0"/>
              <a:t>label</a:t>
            </a:r>
            <a:r>
              <a:rPr lang="zh-CN" altLang="en-US" dirty="0"/>
              <a:t>的分布来计算的</a:t>
            </a:r>
            <a:endParaRPr lang="en-US" altLang="zh-CN" dirty="0"/>
          </a:p>
          <a:p>
            <a:pPr lvl="1"/>
            <a:r>
              <a:rPr lang="zh-CN" altLang="en-US" dirty="0"/>
              <a:t>支持基于</a:t>
            </a:r>
            <a:r>
              <a:rPr lang="en-US" altLang="zh-CN" dirty="0"/>
              <a:t>GPU</a:t>
            </a:r>
            <a:r>
              <a:rPr lang="zh-CN" altLang="en-US" dirty="0"/>
              <a:t>的分布式训练</a:t>
            </a:r>
            <a:endParaRPr lang="en-US" altLang="zh-CN" dirty="0"/>
          </a:p>
          <a:p>
            <a:pPr lvl="2"/>
            <a:r>
              <a:rPr lang="zh-CN" altLang="en-US" dirty="0"/>
              <a:t>通过设置超参数</a:t>
            </a:r>
            <a:r>
              <a:rPr lang="en-US" altLang="zh-CN" dirty="0" err="1"/>
              <a:t>kv_store</a:t>
            </a:r>
            <a:r>
              <a:rPr lang="zh-CN" altLang="en-US" dirty="0"/>
              <a:t>可以控制分布式训练中的梯度是异步更新还是同步更新。</a:t>
            </a:r>
            <a:endParaRPr lang="en-US" altLang="zh-CN" dirty="0"/>
          </a:p>
          <a:p>
            <a:pPr lvl="1"/>
            <a:r>
              <a:rPr lang="zh-CN" altLang="en-US" b="1" dirty="0"/>
              <a:t>支持增量训练</a:t>
            </a:r>
            <a:endParaRPr lang="en-US" altLang="zh-CN" b="1" dirty="0"/>
          </a:p>
          <a:p>
            <a:pPr lvl="2"/>
            <a:r>
              <a:rPr lang="zh-CN" altLang="en-US" dirty="0"/>
              <a:t>通过提供</a:t>
            </a:r>
            <a:r>
              <a:rPr lang="en-US" altLang="zh-CN" dirty="0"/>
              <a:t>model channel</a:t>
            </a:r>
            <a:r>
              <a:rPr lang="zh-CN" altLang="en-US" dirty="0"/>
              <a:t>；</a:t>
            </a:r>
            <a:endParaRPr lang="en-US" altLang="zh-CN" dirty="0"/>
          </a:p>
          <a:p>
            <a:pPr lvl="2"/>
            <a:r>
              <a:rPr lang="zh-CN" altLang="en-US" dirty="0"/>
              <a:t>之前训练的</a:t>
            </a:r>
            <a:r>
              <a:rPr lang="en-US" altLang="zh-CN" dirty="0"/>
              <a:t>model</a:t>
            </a:r>
            <a:r>
              <a:rPr lang="zh-CN" altLang="en-US" dirty="0"/>
              <a:t>和现在准备增量训练的</a:t>
            </a:r>
            <a:r>
              <a:rPr lang="en-US" altLang="zh-CN" dirty="0"/>
              <a:t>model</a:t>
            </a:r>
            <a:r>
              <a:rPr lang="zh-CN" altLang="en-US" dirty="0"/>
              <a:t>的</a:t>
            </a:r>
            <a:r>
              <a:rPr lang="en-US" altLang="zh-CN" dirty="0" err="1"/>
              <a:t>num_layers</a:t>
            </a:r>
            <a:r>
              <a:rPr lang="en-US" altLang="zh-CN" dirty="0"/>
              <a:t>, </a:t>
            </a:r>
            <a:r>
              <a:rPr lang="en-US" altLang="zh-CN" dirty="0" err="1"/>
              <a:t>image_shape</a:t>
            </a:r>
            <a:r>
              <a:rPr lang="en-US" altLang="zh-CN" dirty="0"/>
              <a:t> and </a:t>
            </a:r>
            <a:r>
              <a:rPr lang="en-US" altLang="zh-CN" dirty="0" err="1"/>
              <a:t>num_classes</a:t>
            </a:r>
            <a:r>
              <a:rPr lang="zh-CN" altLang="en-US" dirty="0"/>
              <a:t>必须是一样的。</a:t>
            </a:r>
            <a:endParaRPr lang="en-US" dirty="0"/>
          </a:p>
          <a:p>
            <a:pPr lvl="1"/>
            <a:r>
              <a:rPr lang="zh-CN" altLang="en-US" b="1" dirty="0"/>
              <a:t>支持</a:t>
            </a:r>
            <a:r>
              <a:rPr lang="en-US" altLang="zh-CN" b="1" dirty="0"/>
              <a:t>transfer learning</a:t>
            </a:r>
          </a:p>
          <a:p>
            <a:pPr lvl="2"/>
            <a:r>
              <a:rPr lang="zh-CN" altLang="en-US" dirty="0"/>
              <a:t>通过设置超参数</a:t>
            </a:r>
            <a:r>
              <a:rPr lang="en-US" dirty="0" err="1"/>
              <a:t>use_pretrained_model</a:t>
            </a:r>
            <a:r>
              <a:rPr lang="zh-CN" altLang="en-US" dirty="0"/>
              <a:t>为</a:t>
            </a:r>
            <a:r>
              <a:rPr lang="en-US" altLang="zh-CN" dirty="0"/>
              <a:t>1</a:t>
            </a:r>
          </a:p>
          <a:p>
            <a:pPr lvl="1"/>
            <a:r>
              <a:rPr lang="zh-CN" altLang="en-US" b="1" dirty="0"/>
              <a:t>支持混合精度训练</a:t>
            </a:r>
            <a:r>
              <a:rPr lang="en-US" altLang="zh-CN" b="1" dirty="0"/>
              <a:t>on P3 instance</a:t>
            </a:r>
            <a:endParaRPr lang="en-US" altLang="zh-CN" dirty="0"/>
          </a:p>
          <a:p>
            <a:pPr lvl="2"/>
            <a:r>
              <a:rPr lang="zh-CN" altLang="en-US" dirty="0"/>
              <a:t>通过设置超参数</a:t>
            </a:r>
            <a:r>
              <a:rPr lang="en-US" dirty="0" err="1"/>
              <a:t>precision_dtype</a:t>
            </a:r>
            <a:r>
              <a:rPr lang="zh-CN" altLang="en-US" dirty="0"/>
              <a:t>为</a:t>
            </a:r>
            <a:r>
              <a:rPr lang="en-US" altLang="zh-CN" dirty="0"/>
              <a:t>float16</a:t>
            </a:r>
            <a:r>
              <a:rPr lang="zh-CN" altLang="en-US" dirty="0"/>
              <a:t>即可。</a:t>
            </a:r>
            <a:endParaRPr lang="en-US" altLang="zh-CN" dirty="0"/>
          </a:p>
          <a:p>
            <a:pPr lvl="2"/>
            <a:r>
              <a:rPr lang="zh-CN" altLang="en-US" dirty="0"/>
              <a:t>在模型精度几乎不降低的情况下，占用更少的显存以及更快的训练速度。</a:t>
            </a:r>
            <a:endParaRPr lang="en-US" altLang="zh-CN" dirty="0"/>
          </a:p>
          <a:p>
            <a:endParaRPr lang="en-US" dirty="0"/>
          </a:p>
        </p:txBody>
      </p:sp>
    </p:spTree>
    <p:extLst>
      <p:ext uri="{BB962C8B-B14F-4D97-AF65-F5344CB8AC3E}">
        <p14:creationId xmlns:p14="http://schemas.microsoft.com/office/powerpoint/2010/main" val="648686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Tips:</a:t>
            </a:r>
          </a:p>
          <a:p>
            <a:pPr lvl="1"/>
            <a:r>
              <a:rPr lang="zh-CN" altLang="en-US" dirty="0" smtClean="0"/>
              <a:t>对于</a:t>
            </a:r>
            <a:r>
              <a:rPr lang="en-US" altLang="zh-CN" dirty="0" err="1" smtClean="0"/>
              <a:t>Sagemaker</a:t>
            </a:r>
            <a:r>
              <a:rPr lang="zh-CN" altLang="en-US" dirty="0" smtClean="0"/>
              <a:t>的图片分类算法的</a:t>
            </a:r>
            <a:r>
              <a:rPr lang="en-US" altLang="zh-CN" dirty="0" smtClean="0"/>
              <a:t>transfer learning</a:t>
            </a:r>
            <a:r>
              <a:rPr lang="zh-CN" altLang="en-US" dirty="0" smtClean="0"/>
              <a:t>：</a:t>
            </a:r>
            <a:endParaRPr lang="en-US" altLang="zh-CN" dirty="0" smtClean="0"/>
          </a:p>
          <a:p>
            <a:pPr lvl="2"/>
            <a:r>
              <a:rPr lang="zh-CN" altLang="en-US" dirty="0" smtClean="0"/>
              <a:t>设置的</a:t>
            </a:r>
            <a:r>
              <a:rPr lang="en-US" altLang="zh-CN" dirty="0" err="1" smtClean="0"/>
              <a:t>num_layer</a:t>
            </a:r>
            <a:r>
              <a:rPr lang="zh-CN" altLang="en-US" dirty="0" smtClean="0"/>
              <a:t>只能从</a:t>
            </a:r>
            <a:r>
              <a:rPr lang="en-US" dirty="0"/>
              <a:t>[18, 34, 50, 101, 152, 200</a:t>
            </a:r>
            <a:r>
              <a:rPr lang="en-US" dirty="0" smtClean="0"/>
              <a:t>]</a:t>
            </a:r>
            <a:r>
              <a:rPr lang="zh-CN" altLang="en-US" dirty="0" smtClean="0"/>
              <a:t>列表中选择</a:t>
            </a:r>
            <a:endParaRPr lang="en-US" altLang="zh-CN" dirty="0" smtClean="0"/>
          </a:p>
          <a:p>
            <a:pPr lvl="3"/>
            <a:r>
              <a:rPr lang="zh-CN" altLang="en-US" dirty="0" smtClean="0"/>
              <a:t>它会根据你选择的</a:t>
            </a:r>
            <a:r>
              <a:rPr lang="en-US" altLang="zh-CN" dirty="0" err="1" smtClean="0"/>
              <a:t>num_layer</a:t>
            </a:r>
            <a:r>
              <a:rPr lang="zh-CN" altLang="en-US" dirty="0" smtClean="0"/>
              <a:t>加载对应层数的用</a:t>
            </a:r>
            <a:r>
              <a:rPr lang="en-US" altLang="zh-CN" dirty="0" smtClean="0"/>
              <a:t>ImageNet</a:t>
            </a:r>
            <a:r>
              <a:rPr lang="zh-CN" altLang="en-US" dirty="0" smtClean="0"/>
              <a:t>预训练过的</a:t>
            </a:r>
            <a:r>
              <a:rPr lang="en-US" altLang="zh-CN" dirty="0" err="1" smtClean="0"/>
              <a:t>ResNet</a:t>
            </a:r>
            <a:r>
              <a:rPr lang="zh-CN" altLang="en-US" dirty="0" smtClean="0"/>
              <a:t>网络的参数。</a:t>
            </a:r>
            <a:endParaRPr lang="en-US" altLang="zh-CN" dirty="0" smtClean="0"/>
          </a:p>
          <a:p>
            <a:pPr lvl="2"/>
            <a:r>
              <a:rPr lang="zh-CN" altLang="en-US" b="1" dirty="0" smtClean="0"/>
              <a:t>只有</a:t>
            </a:r>
            <a:r>
              <a:rPr lang="zh-CN" altLang="en-US" b="1" dirty="0"/>
              <a:t>最</a:t>
            </a:r>
            <a:r>
              <a:rPr lang="zh-CN" altLang="en-US" b="1" dirty="0" smtClean="0"/>
              <a:t>后一个全</a:t>
            </a:r>
            <a:r>
              <a:rPr lang="zh-CN" altLang="en-US" b="1" dirty="0"/>
              <a:t>连接层</a:t>
            </a:r>
            <a:r>
              <a:rPr lang="zh-CN" altLang="en-US" b="1" dirty="0" smtClean="0"/>
              <a:t>会被随机初始化，然后所有的</a:t>
            </a:r>
            <a:r>
              <a:rPr lang="en-US" altLang="zh-CN" b="1" dirty="0" smtClean="0"/>
              <a:t>layer</a:t>
            </a:r>
            <a:r>
              <a:rPr lang="zh-CN" altLang="en-US" b="1" dirty="0" smtClean="0"/>
              <a:t>做</a:t>
            </a:r>
            <a:r>
              <a:rPr lang="en-US" altLang="zh-CN" b="1" dirty="0" smtClean="0"/>
              <a:t>fine tuning</a:t>
            </a:r>
            <a:r>
              <a:rPr lang="zh-CN" altLang="en-US" dirty="0" smtClean="0"/>
              <a:t>。</a:t>
            </a:r>
            <a:endParaRPr lang="en-US" altLang="zh-CN" dirty="0" smtClean="0"/>
          </a:p>
          <a:p>
            <a:pPr lvl="2"/>
            <a:r>
              <a:rPr lang="zh-CN" altLang="en-US" b="1" dirty="0" smtClean="0"/>
              <a:t>可以设置新的</a:t>
            </a:r>
            <a:r>
              <a:rPr lang="en-US" altLang="zh-CN" b="1" dirty="0" smtClean="0"/>
              <a:t>task</a:t>
            </a:r>
            <a:r>
              <a:rPr lang="zh-CN" altLang="en-US" b="1" dirty="0" smtClean="0"/>
              <a:t>的类别数量与</a:t>
            </a:r>
            <a:r>
              <a:rPr lang="en-US" altLang="zh-CN" b="1" dirty="0" smtClean="0"/>
              <a:t>pre-trained model</a:t>
            </a:r>
            <a:r>
              <a:rPr lang="zh-CN" altLang="en-US" b="1" dirty="0" smtClean="0"/>
              <a:t>的类别数量不一样</a:t>
            </a:r>
            <a:endParaRPr lang="en-US" altLang="zh-CN" b="1" dirty="0" smtClean="0"/>
          </a:p>
          <a:p>
            <a:pPr lvl="3"/>
            <a:r>
              <a:rPr lang="zh-CN" altLang="en-US" dirty="0" smtClean="0"/>
              <a:t>这个是通过最后一层</a:t>
            </a:r>
            <a:r>
              <a:rPr lang="en-US" altLang="zh-CN" dirty="0" smtClean="0"/>
              <a:t>FC</a:t>
            </a:r>
            <a:r>
              <a:rPr lang="zh-CN" altLang="en-US" dirty="0" smtClean="0"/>
              <a:t>的神经元数量不一样来实现的。</a:t>
            </a:r>
            <a:endParaRPr lang="en-US" altLang="zh-CN" dirty="0" smtClean="0"/>
          </a:p>
          <a:p>
            <a:pPr lvl="1"/>
            <a:r>
              <a:rPr lang="zh-CN" altLang="en-US" b="1" dirty="0" smtClean="0"/>
              <a:t>超</a:t>
            </a:r>
            <a:r>
              <a:rPr lang="zh-CN" altLang="en-US" b="1" dirty="0"/>
              <a:t>参数</a:t>
            </a:r>
            <a:r>
              <a:rPr lang="en-US" b="1" dirty="0" err="1"/>
              <a:t>mini_batch_size</a:t>
            </a:r>
            <a:r>
              <a:rPr lang="zh-CN" altLang="en-US" b="1" dirty="0"/>
              <a:t>指的是单个训练实例总的</a:t>
            </a:r>
            <a:r>
              <a:rPr lang="en-US" altLang="zh-CN" b="1" dirty="0"/>
              <a:t>batch size</a:t>
            </a:r>
            <a:r>
              <a:rPr lang="zh-CN" altLang="en-US" dirty="0"/>
              <a:t>。</a:t>
            </a:r>
            <a:endParaRPr lang="en-US" altLang="zh-CN" dirty="0"/>
          </a:p>
          <a:p>
            <a:pPr lvl="2"/>
            <a:r>
              <a:rPr lang="zh-CN" altLang="en-US" dirty="0"/>
              <a:t>比如对于单机</a:t>
            </a:r>
            <a:r>
              <a:rPr lang="en-US" altLang="zh-CN" dirty="0"/>
              <a:t>4</a:t>
            </a:r>
            <a:r>
              <a:rPr lang="zh-CN" altLang="en-US" dirty="0"/>
              <a:t>卡的机器，那么每个</a:t>
            </a:r>
            <a:r>
              <a:rPr lang="en-US" altLang="zh-CN" dirty="0"/>
              <a:t>GPU</a:t>
            </a:r>
            <a:r>
              <a:rPr lang="zh-CN" altLang="en-US" dirty="0"/>
              <a:t>卡实际拿到的</a:t>
            </a:r>
            <a:r>
              <a:rPr lang="en-US" altLang="zh-CN" dirty="0"/>
              <a:t>batch</a:t>
            </a:r>
            <a:r>
              <a:rPr lang="zh-CN" altLang="en-US" dirty="0"/>
              <a:t>是</a:t>
            </a:r>
            <a:r>
              <a:rPr lang="en-US" dirty="0" err="1"/>
              <a:t>mini_batch_size</a:t>
            </a:r>
            <a:r>
              <a:rPr lang="en-US" altLang="zh-CN" dirty="0"/>
              <a:t>/4</a:t>
            </a:r>
          </a:p>
          <a:p>
            <a:pPr lvl="2"/>
            <a:r>
              <a:rPr lang="zh-CN" altLang="en-US" dirty="0"/>
              <a:t>比如对于多台实例的分布式训练情景，一个</a:t>
            </a:r>
            <a:r>
              <a:rPr lang="en-US" altLang="zh-CN" dirty="0"/>
              <a:t>global step</a:t>
            </a:r>
            <a:r>
              <a:rPr lang="zh-CN" altLang="en-US" dirty="0"/>
              <a:t>实际的</a:t>
            </a:r>
            <a:r>
              <a:rPr lang="en-US" altLang="zh-CN" dirty="0"/>
              <a:t>batch</a:t>
            </a:r>
            <a:r>
              <a:rPr lang="zh-CN" altLang="en-US" dirty="0"/>
              <a:t>是</a:t>
            </a:r>
            <a:r>
              <a:rPr lang="en-US" dirty="0" err="1"/>
              <a:t>mini_batch_size</a:t>
            </a:r>
            <a:r>
              <a:rPr lang="en-US" dirty="0"/>
              <a:t> </a:t>
            </a:r>
            <a:r>
              <a:rPr lang="zh-CN" altLang="en-US" dirty="0"/>
              <a:t>＊训练实例数量</a:t>
            </a:r>
            <a:r>
              <a:rPr lang="zh-CN" altLang="en-US" dirty="0" smtClean="0"/>
              <a:t>。</a:t>
            </a:r>
            <a:endParaRPr lang="en-US" altLang="zh-CN" dirty="0" smtClean="0"/>
          </a:p>
          <a:p>
            <a:pPr lvl="1"/>
            <a:r>
              <a:rPr lang="zh-CN" altLang="en-US" dirty="0"/>
              <a:t>使用</a:t>
            </a:r>
            <a:r>
              <a:rPr lang="en-US" altLang="zh-CN" dirty="0" err="1" smtClean="0"/>
              <a:t>Sagemaker</a:t>
            </a:r>
            <a:r>
              <a:rPr lang="zh-CN" altLang="en-US" dirty="0" smtClean="0"/>
              <a:t>的</a:t>
            </a:r>
            <a:r>
              <a:rPr lang="en-US" altLang="zh-CN" dirty="0"/>
              <a:t>image classification</a:t>
            </a:r>
            <a:r>
              <a:rPr lang="zh-CN" altLang="en-US" dirty="0"/>
              <a:t>算</a:t>
            </a:r>
            <a:r>
              <a:rPr lang="zh-CN" altLang="en-US" dirty="0" smtClean="0"/>
              <a:t>法时，</a:t>
            </a:r>
            <a:r>
              <a:rPr lang="zh-CN" altLang="en-US" dirty="0"/>
              <a:t>不管是在训练还是在预测的时候，从样例代码来看，并没有对图片本身做样本归一化，这个可能是在算法内部实现中做</a:t>
            </a:r>
            <a:r>
              <a:rPr lang="zh-CN" altLang="en-US" dirty="0" smtClean="0"/>
              <a:t>了归一化。</a:t>
            </a:r>
            <a:endParaRPr lang="en-US" altLang="zh-CN" dirty="0" smtClean="0"/>
          </a:p>
          <a:p>
            <a:pPr lvl="1"/>
            <a:endParaRPr lang="en-US" altLang="zh-CN" dirty="0" smtClean="0"/>
          </a:p>
        </p:txBody>
      </p:sp>
    </p:spTree>
    <p:extLst>
      <p:ext uri="{BB962C8B-B14F-4D97-AF65-F5344CB8AC3E}">
        <p14:creationId xmlns:p14="http://schemas.microsoft.com/office/powerpoint/2010/main" val="37761652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en-US" b="1" dirty="0"/>
              <a:t> Object Detection</a:t>
            </a:r>
            <a:endParaRPr lang="en-US" dirty="0"/>
          </a:p>
        </p:txBody>
      </p:sp>
      <p:sp>
        <p:nvSpPr>
          <p:cNvPr id="3" name="Content Placeholder 2"/>
          <p:cNvSpPr>
            <a:spLocks noGrp="1"/>
          </p:cNvSpPr>
          <p:nvPr>
            <p:ph idx="1"/>
          </p:nvPr>
        </p:nvSpPr>
        <p:spPr>
          <a:xfrm>
            <a:off x="838200" y="1825624"/>
            <a:ext cx="10515600" cy="4662261"/>
          </a:xfrm>
        </p:spPr>
        <p:txBody>
          <a:bodyPr>
            <a:normAutofit/>
          </a:bodyPr>
          <a:lstStyle/>
          <a:p>
            <a:r>
              <a:rPr lang="zh-CN" altLang="en-US" dirty="0"/>
              <a:t>目标检</a:t>
            </a:r>
            <a:r>
              <a:rPr lang="zh-CN" altLang="en-US" dirty="0" smtClean="0"/>
              <a:t>测算法就</a:t>
            </a:r>
            <a:r>
              <a:rPr lang="zh-CN" altLang="en-US" dirty="0"/>
              <a:t>是框选</a:t>
            </a:r>
            <a:r>
              <a:rPr lang="zh-CN" altLang="en-US" dirty="0" smtClean="0"/>
              <a:t>出</a:t>
            </a:r>
            <a:r>
              <a:rPr lang="zh-CN" altLang="en-US" dirty="0"/>
              <a:t>感兴</a:t>
            </a:r>
            <a:r>
              <a:rPr lang="zh-CN" altLang="en-US" dirty="0" smtClean="0"/>
              <a:t>趣的所有目标对象，</a:t>
            </a:r>
            <a:r>
              <a:rPr lang="zh-CN" altLang="en-US" dirty="0"/>
              <a:t>并预测</a:t>
            </a:r>
            <a:r>
              <a:rPr lang="zh-CN" altLang="en-US" dirty="0" smtClean="0"/>
              <a:t>出这些对象的类</a:t>
            </a:r>
            <a:r>
              <a:rPr lang="zh-CN" altLang="en-US" dirty="0"/>
              <a:t>别</a:t>
            </a:r>
            <a:r>
              <a:rPr lang="zh-CN" altLang="en-US" dirty="0" smtClean="0"/>
              <a:t>的任</a:t>
            </a:r>
            <a:r>
              <a:rPr lang="zh-CN" altLang="en-US" dirty="0"/>
              <a:t>务</a:t>
            </a:r>
            <a:r>
              <a:rPr lang="zh-CN" altLang="en-US" dirty="0" smtClean="0"/>
              <a:t>。</a:t>
            </a:r>
            <a:endParaRPr lang="en-US" altLang="zh-CN" dirty="0" smtClean="0"/>
          </a:p>
          <a:p>
            <a:r>
              <a:rPr lang="en-US" altLang="zh-CN" dirty="0" err="1" smtClean="0"/>
              <a:t>Sagemaker</a:t>
            </a:r>
            <a:r>
              <a:rPr lang="zh-CN" altLang="en-US" dirty="0" smtClean="0"/>
              <a:t>的</a:t>
            </a:r>
            <a:r>
              <a:rPr lang="en-US" altLang="zh-CN" dirty="0" smtClean="0"/>
              <a:t>object detection</a:t>
            </a:r>
            <a:r>
              <a:rPr lang="zh-CN" altLang="en-US" dirty="0" smtClean="0"/>
              <a:t>算法是基于</a:t>
            </a:r>
            <a:r>
              <a:rPr lang="en-US" altLang="zh-CN" dirty="0" smtClean="0"/>
              <a:t>SSD</a:t>
            </a:r>
            <a:r>
              <a:rPr lang="zh-CN" altLang="en-US" dirty="0" smtClean="0"/>
              <a:t>（</a:t>
            </a:r>
            <a:r>
              <a:rPr lang="en-US" dirty="0"/>
              <a:t>Single Shot </a:t>
            </a:r>
            <a:r>
              <a:rPr lang="en-US" dirty="0" err="1"/>
              <a:t>MultiBox</a:t>
            </a:r>
            <a:r>
              <a:rPr lang="en-US" dirty="0"/>
              <a:t> Detector</a:t>
            </a:r>
            <a:r>
              <a:rPr lang="zh-CN" altLang="en-US" dirty="0" smtClean="0"/>
              <a:t>），通用的</a:t>
            </a:r>
            <a:r>
              <a:rPr lang="en-US" altLang="zh-CN" dirty="0" smtClean="0"/>
              <a:t>SSD</a:t>
            </a:r>
            <a:r>
              <a:rPr lang="zh-CN" altLang="en-US" dirty="0" smtClean="0"/>
              <a:t>的网络结构如下：</a:t>
            </a:r>
            <a:endParaRPr lang="en-US" altLang="zh-CN" dirty="0" smtClean="0"/>
          </a:p>
          <a:p>
            <a:endParaRPr lang="en-US" altLang="zh-CN" dirty="0"/>
          </a:p>
        </p:txBody>
      </p:sp>
      <p:pic>
        <p:nvPicPr>
          <p:cNvPr id="4" name="Picture 3"/>
          <p:cNvPicPr>
            <a:picLocks noChangeAspect="1"/>
          </p:cNvPicPr>
          <p:nvPr/>
        </p:nvPicPr>
        <p:blipFill>
          <a:blip r:embed="rId3"/>
          <a:stretch>
            <a:fillRect/>
          </a:stretch>
        </p:blipFill>
        <p:spPr>
          <a:xfrm>
            <a:off x="1235485" y="3707060"/>
            <a:ext cx="9781560" cy="2780825"/>
          </a:xfrm>
          <a:prstGeom prst="rect">
            <a:avLst/>
          </a:prstGeom>
        </p:spPr>
      </p:pic>
    </p:spTree>
    <p:extLst>
      <p:ext uri="{BB962C8B-B14F-4D97-AF65-F5344CB8AC3E}">
        <p14:creationId xmlns:p14="http://schemas.microsoft.com/office/powerpoint/2010/main" val="21300995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Sage</a:t>
            </a:r>
            <a:r>
              <a:rPr lang="en-US" altLang="zh-CN" dirty="0" err="1"/>
              <a:t>M</a:t>
            </a:r>
            <a:r>
              <a:rPr lang="en-US" dirty="0" err="1"/>
              <a:t>aker</a:t>
            </a:r>
            <a:r>
              <a:rPr lang="zh-CN" altLang="en-US" dirty="0"/>
              <a:t>的</a:t>
            </a:r>
            <a:r>
              <a:rPr lang="en-US" dirty="0"/>
              <a:t>Object Detection</a:t>
            </a:r>
            <a:r>
              <a:rPr lang="zh-CN" altLang="en-US" dirty="0"/>
              <a:t>的优势：</a:t>
            </a:r>
            <a:endParaRPr lang="en-US" altLang="zh-CN" dirty="0"/>
          </a:p>
          <a:p>
            <a:pPr lvl="1"/>
            <a:r>
              <a:rPr lang="zh-CN" altLang="en-US" dirty="0"/>
              <a:t>支持基于</a:t>
            </a:r>
            <a:r>
              <a:rPr lang="en-US" altLang="zh-CN" dirty="0"/>
              <a:t>GPU</a:t>
            </a:r>
            <a:r>
              <a:rPr lang="zh-CN" altLang="en-US" dirty="0"/>
              <a:t>的分布式训练</a:t>
            </a:r>
            <a:endParaRPr lang="en-US" altLang="zh-CN" dirty="0"/>
          </a:p>
          <a:p>
            <a:pPr lvl="2"/>
            <a:r>
              <a:rPr lang="zh-CN" altLang="en-US" dirty="0"/>
              <a:t>通过设置超参数</a:t>
            </a:r>
            <a:r>
              <a:rPr lang="en-US" altLang="zh-CN" dirty="0" err="1"/>
              <a:t>kv_store</a:t>
            </a:r>
            <a:r>
              <a:rPr lang="zh-CN" altLang="en-US" dirty="0"/>
              <a:t>可以控制分布式训练中的梯度是异步更新还是同步更新。</a:t>
            </a:r>
            <a:endParaRPr lang="en-US" altLang="zh-CN" dirty="0"/>
          </a:p>
          <a:p>
            <a:pPr lvl="1"/>
            <a:r>
              <a:rPr lang="zh-CN" altLang="en-US" b="1" dirty="0"/>
              <a:t>支持增量训练</a:t>
            </a:r>
            <a:endParaRPr lang="en-US" altLang="zh-CN" b="1" dirty="0"/>
          </a:p>
          <a:p>
            <a:pPr lvl="2"/>
            <a:r>
              <a:rPr lang="zh-CN" altLang="en-US" dirty="0"/>
              <a:t>通过提供</a:t>
            </a:r>
            <a:r>
              <a:rPr lang="en-US" altLang="zh-CN" dirty="0"/>
              <a:t>model channel</a:t>
            </a:r>
            <a:r>
              <a:rPr lang="zh-CN" altLang="en-US" dirty="0"/>
              <a:t>，设置它的</a:t>
            </a:r>
            <a:r>
              <a:rPr lang="en-US" altLang="zh-CN" dirty="0"/>
              <a:t>content type</a:t>
            </a:r>
            <a:r>
              <a:rPr lang="zh-CN" altLang="en-US" dirty="0"/>
              <a:t>为</a:t>
            </a:r>
            <a:r>
              <a:rPr lang="en-US" altLang="zh-CN" dirty="0"/>
              <a:t>application/x-</a:t>
            </a:r>
            <a:r>
              <a:rPr lang="en-US" altLang="zh-CN" dirty="0" err="1"/>
              <a:t>sagemaker</a:t>
            </a:r>
            <a:r>
              <a:rPr lang="en-US" altLang="zh-CN" dirty="0"/>
              <a:t>-model</a:t>
            </a:r>
          </a:p>
          <a:p>
            <a:pPr lvl="1"/>
            <a:r>
              <a:rPr lang="zh-CN" altLang="en-US" b="1" dirty="0"/>
              <a:t>支持</a:t>
            </a:r>
            <a:r>
              <a:rPr lang="en-US" altLang="zh-CN" b="1" dirty="0"/>
              <a:t>transfer learning</a:t>
            </a:r>
          </a:p>
          <a:p>
            <a:pPr lvl="2"/>
            <a:r>
              <a:rPr lang="zh-CN" altLang="en-US" dirty="0"/>
              <a:t>通过设置超参数</a:t>
            </a:r>
            <a:r>
              <a:rPr lang="en-US" dirty="0" err="1"/>
              <a:t>use_pretrained_model</a:t>
            </a:r>
            <a:r>
              <a:rPr lang="zh-CN" altLang="en-US" dirty="0"/>
              <a:t>为</a:t>
            </a:r>
            <a:r>
              <a:rPr lang="en-US" altLang="zh-CN" dirty="0"/>
              <a:t>1</a:t>
            </a:r>
          </a:p>
          <a:p>
            <a:pPr lvl="2"/>
            <a:r>
              <a:rPr lang="zh-CN" altLang="en-US" dirty="0"/>
              <a:t>通过使用超参数</a:t>
            </a:r>
            <a:r>
              <a:rPr lang="en-US" dirty="0" err="1"/>
              <a:t>freeze_layer_pattern</a:t>
            </a:r>
            <a:r>
              <a:rPr lang="zh-CN" altLang="en-US" dirty="0"/>
              <a:t>设置的正则表达式，来</a:t>
            </a:r>
            <a:r>
              <a:rPr lang="en-US" altLang="zh-CN" dirty="0"/>
              <a:t>frozen</a:t>
            </a:r>
            <a:r>
              <a:rPr lang="zh-CN" altLang="en-US" dirty="0"/>
              <a:t>对应的</a:t>
            </a:r>
            <a:r>
              <a:rPr lang="en-US" altLang="zh-CN" dirty="0"/>
              <a:t>layer</a:t>
            </a:r>
            <a:r>
              <a:rPr lang="zh-CN" altLang="en-US" dirty="0"/>
              <a:t>的模型参数。</a:t>
            </a:r>
            <a:endParaRPr lang="en-US" altLang="zh-CN" dirty="0"/>
          </a:p>
          <a:p>
            <a:pPr lvl="1"/>
            <a:r>
              <a:rPr lang="zh-CN" altLang="en-US" b="1" dirty="0"/>
              <a:t>原生支持</a:t>
            </a:r>
            <a:r>
              <a:rPr lang="en-US" altLang="zh-CN" b="1" dirty="0"/>
              <a:t>image size rescaling</a:t>
            </a:r>
          </a:p>
          <a:p>
            <a:pPr lvl="2"/>
            <a:r>
              <a:rPr lang="zh-CN" altLang="en-US" dirty="0"/>
              <a:t>通过设置超参数</a:t>
            </a:r>
            <a:r>
              <a:rPr lang="en-US" dirty="0" err="1"/>
              <a:t>image_shape</a:t>
            </a:r>
            <a:r>
              <a:rPr lang="zh-CN" altLang="en-US" dirty="0"/>
              <a:t>把图片</a:t>
            </a:r>
            <a:r>
              <a:rPr lang="en-US" altLang="zh-CN" dirty="0"/>
              <a:t>rescale</a:t>
            </a:r>
            <a:r>
              <a:rPr lang="zh-CN" altLang="en-US" dirty="0"/>
              <a:t>为正方形</a:t>
            </a:r>
            <a:endParaRPr lang="en-US" altLang="zh-CN" dirty="0"/>
          </a:p>
          <a:p>
            <a:pPr lvl="1"/>
            <a:r>
              <a:rPr lang="zh-CN" altLang="en-US" b="1" dirty="0"/>
              <a:t>内部实现会自动做图片增强</a:t>
            </a:r>
            <a:endParaRPr lang="en-US" altLang="zh-CN" b="1" dirty="0"/>
          </a:p>
          <a:p>
            <a:pPr lvl="2"/>
            <a:r>
              <a:rPr lang="zh-CN" altLang="en-US" b="1" dirty="0"/>
              <a:t>比如翻转，抖动</a:t>
            </a:r>
            <a:endParaRPr lang="en-US" altLang="zh-CN" b="1" dirty="0"/>
          </a:p>
          <a:p>
            <a:pPr lvl="1"/>
            <a:r>
              <a:rPr lang="zh-CN" altLang="en-US" dirty="0"/>
              <a:t>可以方便的选择</a:t>
            </a:r>
            <a:r>
              <a:rPr lang="en-US" altLang="zh-CN" dirty="0" err="1"/>
              <a:t>base_network</a:t>
            </a:r>
            <a:r>
              <a:rPr lang="zh-CN" altLang="en-US" dirty="0"/>
              <a:t>为</a:t>
            </a:r>
            <a:r>
              <a:rPr lang="en-US" altLang="zh-CN" dirty="0"/>
              <a:t>VGG-16</a:t>
            </a:r>
            <a:r>
              <a:rPr lang="zh-CN" altLang="en-US" dirty="0"/>
              <a:t>或者</a:t>
            </a:r>
            <a:r>
              <a:rPr lang="en-US" altLang="zh-CN" dirty="0"/>
              <a:t>Resnet-50</a:t>
            </a:r>
          </a:p>
          <a:p>
            <a:endParaRPr lang="en-US" dirty="0"/>
          </a:p>
        </p:txBody>
      </p:sp>
    </p:spTree>
    <p:extLst>
      <p:ext uri="{BB962C8B-B14F-4D97-AF65-F5344CB8AC3E}">
        <p14:creationId xmlns:p14="http://schemas.microsoft.com/office/powerpoint/2010/main" val="3207709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114239</TotalTime>
  <Words>39868</Words>
  <Application>Microsoft Office PowerPoint</Application>
  <PresentationFormat>Widescreen</PresentationFormat>
  <Paragraphs>2114</Paragraphs>
  <Slides>169</Slides>
  <Notes>101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169</vt:i4>
      </vt:variant>
    </vt:vector>
  </HeadingPairs>
  <TitlesOfParts>
    <vt:vector size="183" baseType="lpstr">
      <vt:lpstr>Amazon Ember</vt:lpstr>
      <vt:lpstr>Amazon Ember Cd Light</vt:lpstr>
      <vt:lpstr>等线</vt:lpstr>
      <vt:lpstr>等线 Light</vt:lpstr>
      <vt:lpstr>微软雅黑</vt:lpstr>
      <vt:lpstr>微软雅黑</vt:lpstr>
      <vt:lpstr>Microsoft YaHei Light</vt:lpstr>
      <vt:lpstr>Arial</vt:lpstr>
      <vt:lpstr>Calibri</vt:lpstr>
      <vt:lpstr>Calibri Light</vt:lpstr>
      <vt:lpstr>Cambria Math</vt:lpstr>
      <vt:lpstr>Segoe UI</vt:lpstr>
      <vt:lpstr>Wingdings</vt:lpstr>
      <vt:lpstr>Office Theme</vt:lpstr>
      <vt:lpstr>AWS SageMaker deep dive</vt:lpstr>
      <vt:lpstr>议程</vt:lpstr>
      <vt:lpstr>SageMaker概览</vt:lpstr>
      <vt:lpstr>SageMaker是什么？</vt:lpstr>
      <vt:lpstr>SageMaker优势是什么？</vt:lpstr>
      <vt:lpstr>Continue…….</vt:lpstr>
      <vt:lpstr>SageMaker的基本概念和知识点</vt:lpstr>
      <vt:lpstr>数据集Input mode：File mode 和Pipe mode</vt:lpstr>
      <vt:lpstr>Input mode和pipe mode的示例代码</vt:lpstr>
      <vt:lpstr>SageMaker API：high level API和low level API</vt:lpstr>
      <vt:lpstr>SageMaker high level和low level API示例</vt:lpstr>
      <vt:lpstr>SageMaker high level API for Tensorflow</vt:lpstr>
      <vt:lpstr>SageMaker的训练方式: local mode 和non-local mode </vt:lpstr>
      <vt:lpstr>SageMaker的training和serving架构</vt:lpstr>
      <vt:lpstr>SageMaker中的两大类container </vt:lpstr>
      <vt:lpstr>Continue…..</vt:lpstr>
      <vt:lpstr>两大类container的区别</vt:lpstr>
      <vt:lpstr>Continue…..</vt:lpstr>
      <vt:lpstr>Sagemaker内建框架容器</vt:lpstr>
      <vt:lpstr>User entrypoint设置方式</vt:lpstr>
      <vt:lpstr>SageMaker中的容器需要遵守的约定</vt:lpstr>
      <vt:lpstr>Continue…..</vt:lpstr>
      <vt:lpstr>SageMaker内建框架的好处</vt:lpstr>
      <vt:lpstr>Continue…..</vt:lpstr>
      <vt:lpstr>Continue……</vt:lpstr>
      <vt:lpstr>如何选择BYOS or BYOC？</vt:lpstr>
      <vt:lpstr>Continue…..</vt:lpstr>
      <vt:lpstr>SageMaker Neo介绍 </vt:lpstr>
      <vt:lpstr>Neo VS deep compression</vt:lpstr>
      <vt:lpstr>Neo的好处</vt:lpstr>
      <vt:lpstr>Neo编译前后总文件小大对比</vt:lpstr>
      <vt:lpstr>TVM 架构图</vt:lpstr>
      <vt:lpstr>Continue……</vt:lpstr>
      <vt:lpstr>TVM优化方法</vt:lpstr>
      <vt:lpstr>TVM benchmark</vt:lpstr>
      <vt:lpstr>Treelite介绍</vt:lpstr>
      <vt:lpstr>Treelite benchmark</vt:lpstr>
      <vt:lpstr>Sagemaker Studio（preview阶段）</vt:lpstr>
      <vt:lpstr>数据准备</vt:lpstr>
      <vt:lpstr>SageMaker的Ground Truth</vt:lpstr>
      <vt:lpstr>Continue…..</vt:lpstr>
      <vt:lpstr>Continue…..</vt:lpstr>
      <vt:lpstr>Continue……</vt:lpstr>
      <vt:lpstr>Continue…..</vt:lpstr>
      <vt:lpstr>Sagemaker processing</vt:lpstr>
      <vt:lpstr>Continue….</vt:lpstr>
      <vt:lpstr>Continue…..</vt:lpstr>
      <vt:lpstr>Sagemaker jupyter notebook</vt:lpstr>
      <vt:lpstr>模型选择</vt:lpstr>
      <vt:lpstr>多种算法选择 </vt:lpstr>
      <vt:lpstr>内置算法种类</vt:lpstr>
      <vt:lpstr>AWS Sagemaker Marketplace</vt:lpstr>
      <vt:lpstr>模型训练</vt:lpstr>
      <vt:lpstr>SageMaker 分布式训练介绍</vt:lpstr>
      <vt:lpstr>SageMaker内建框架对分布式训练的支持</vt:lpstr>
      <vt:lpstr>SageMaker内建tensorflow分布式训练方法</vt:lpstr>
      <vt:lpstr>Continue……</vt:lpstr>
      <vt:lpstr>Sagemaker内建tensorflow的训练场景</vt:lpstr>
      <vt:lpstr>Continue…..</vt:lpstr>
      <vt:lpstr>SageMaker内建tensorflow训练小结：</vt:lpstr>
      <vt:lpstr>Continue….</vt:lpstr>
      <vt:lpstr>Sagemaker的spot + checkpoint</vt:lpstr>
      <vt:lpstr>Continue…..</vt:lpstr>
      <vt:lpstr>SageMaker Automatic model tuning</vt:lpstr>
      <vt:lpstr>Continue…..</vt:lpstr>
      <vt:lpstr>Continue…..</vt:lpstr>
      <vt:lpstr>Sagemaker Autopilot</vt:lpstr>
      <vt:lpstr>Sagemaker debugger</vt:lpstr>
      <vt:lpstr>Continue…..</vt:lpstr>
      <vt:lpstr>Continue…..</vt:lpstr>
      <vt:lpstr>Continue…..</vt:lpstr>
      <vt:lpstr>SageMaker experiment</vt:lpstr>
      <vt:lpstr>模型部署</vt:lpstr>
      <vt:lpstr>SageMaker内建的serving框架</vt:lpstr>
      <vt:lpstr>Continue…..</vt:lpstr>
      <vt:lpstr>Continue…..</vt:lpstr>
      <vt:lpstr>Continue….</vt:lpstr>
      <vt:lpstr>推理时的client side batch与server side batch</vt:lpstr>
      <vt:lpstr>SageMaker inference pipeline</vt:lpstr>
      <vt:lpstr>Sagemaker Multi-model endpoint(MME)部署</vt:lpstr>
      <vt:lpstr>Continue…..</vt:lpstr>
      <vt:lpstr>SageMaker 部署模型</vt:lpstr>
      <vt:lpstr>Continue….</vt:lpstr>
      <vt:lpstr>Sagemaker transformer</vt:lpstr>
      <vt:lpstr>Continue….</vt:lpstr>
      <vt:lpstr>Continue…..</vt:lpstr>
      <vt:lpstr>Sagemaker model monitor</vt:lpstr>
      <vt:lpstr>Continue…..</vt:lpstr>
      <vt:lpstr>Sagemaker与其他开源组件的集成</vt:lpstr>
      <vt:lpstr>Sagemaker operator for Kubernets and EKS</vt:lpstr>
      <vt:lpstr>Sagemaker与spark的集成方式</vt:lpstr>
      <vt:lpstr>附录：SageMaker的内建算法/模型</vt:lpstr>
      <vt:lpstr>Sagemaker 内建算法概览</vt:lpstr>
      <vt:lpstr>计算机视觉相关</vt:lpstr>
      <vt:lpstr>内建算法/模型-----图像分类</vt:lpstr>
      <vt:lpstr>Continue…..</vt:lpstr>
      <vt:lpstr>Continue…..</vt:lpstr>
      <vt:lpstr>内建算法/模型----- Object Detection</vt:lpstr>
      <vt:lpstr>Continue…..</vt:lpstr>
      <vt:lpstr>Continue……</vt:lpstr>
      <vt:lpstr>内建算法/模型----- Semantic Segmentation</vt:lpstr>
      <vt:lpstr>Continue….</vt:lpstr>
      <vt:lpstr>Continue…..</vt:lpstr>
      <vt:lpstr>NLP和语音识别相关</vt:lpstr>
      <vt:lpstr>内建算法/模型-----BlazingText</vt:lpstr>
      <vt:lpstr>Continue……</vt:lpstr>
      <vt:lpstr>Continue…..</vt:lpstr>
      <vt:lpstr>Continue…..</vt:lpstr>
      <vt:lpstr>Continue….</vt:lpstr>
      <vt:lpstr>Continue…..</vt:lpstr>
      <vt:lpstr>Continue…..</vt:lpstr>
      <vt:lpstr>内建算法/模型----- Latent Dirichlet Allocation (LDA)</vt:lpstr>
      <vt:lpstr>Continue…..</vt:lpstr>
      <vt:lpstr>Continue….</vt:lpstr>
      <vt:lpstr>Continue…..</vt:lpstr>
      <vt:lpstr>内建算法/模型-----Neural Topic Model (NTM) </vt:lpstr>
      <vt:lpstr>Continue….</vt:lpstr>
      <vt:lpstr>Continue…..</vt:lpstr>
      <vt:lpstr>Continue…..</vt:lpstr>
      <vt:lpstr>Continue…..</vt:lpstr>
      <vt:lpstr>Continue…..</vt:lpstr>
      <vt:lpstr>内建算法/模型----- Sequence-to-Sequence</vt:lpstr>
      <vt:lpstr>Continue……</vt:lpstr>
      <vt:lpstr>Continue….</vt:lpstr>
      <vt:lpstr>Continue…..</vt:lpstr>
      <vt:lpstr>时间序列预测相关</vt:lpstr>
      <vt:lpstr>内建算法/模型-----DeepAR</vt:lpstr>
      <vt:lpstr>Continue…..</vt:lpstr>
      <vt:lpstr>Continue…..</vt:lpstr>
      <vt:lpstr>Continue……</vt:lpstr>
      <vt:lpstr>Continue….</vt:lpstr>
      <vt:lpstr>Continue…..</vt:lpstr>
      <vt:lpstr>Continue……</vt:lpstr>
      <vt:lpstr>Continue…..</vt:lpstr>
      <vt:lpstr>Continue……</vt:lpstr>
      <vt:lpstr>个性化搜索，广告CTR和推荐系统相关</vt:lpstr>
      <vt:lpstr>内建算法/模型-----FM因子分解机</vt:lpstr>
      <vt:lpstr>Continue….</vt:lpstr>
      <vt:lpstr>Continue…..</vt:lpstr>
      <vt:lpstr>内建算法/模型----- Object2Vec </vt:lpstr>
      <vt:lpstr>Object2Vec模型架构图</vt:lpstr>
      <vt:lpstr>Continue….</vt:lpstr>
      <vt:lpstr>Continue…..</vt:lpstr>
      <vt:lpstr>Continue……</vt:lpstr>
      <vt:lpstr>Continue….</vt:lpstr>
      <vt:lpstr>Continue…..</vt:lpstr>
      <vt:lpstr>内建算法/模型----- K-Nearest Neighbors (kNN) </vt:lpstr>
      <vt:lpstr>Continue…..</vt:lpstr>
      <vt:lpstr>Continue…..</vt:lpstr>
      <vt:lpstr>异常检测相关</vt:lpstr>
      <vt:lpstr>内建算法/模型-----IP Insights</vt:lpstr>
      <vt:lpstr>Continue…..</vt:lpstr>
      <vt:lpstr>Continue….</vt:lpstr>
      <vt:lpstr>Continue…..</vt:lpstr>
      <vt:lpstr>内建算法/模型----- Random Cut Forest (RCF)</vt:lpstr>
      <vt:lpstr>Continue…..</vt:lpstr>
      <vt:lpstr>Continue…..</vt:lpstr>
      <vt:lpstr>基于表格数据的传统机器学习通用任务相关</vt:lpstr>
      <vt:lpstr>内建算法/模型----- K-Means</vt:lpstr>
      <vt:lpstr>内建算法/模型----- Linear Learner</vt:lpstr>
      <vt:lpstr>Continue….</vt:lpstr>
      <vt:lpstr>Continue…..</vt:lpstr>
      <vt:lpstr>Continue…..</vt:lpstr>
      <vt:lpstr>内建算法/模型----- Principal Component Analysis (PCA)</vt:lpstr>
      <vt:lpstr>Continue…..</vt:lpstr>
      <vt:lpstr>Continue…..</vt:lpstr>
      <vt:lpstr>内建算法/模型----- XGBoost </vt:lpstr>
      <vt:lpstr>Continue…..</vt:lpstr>
      <vt:lpstr>谢谢！</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SageMaker介绍</dc:title>
  <dc:creator>Liang, Yuhui</dc:creator>
  <cp:lastModifiedBy>Liang, Yuhui</cp:lastModifiedBy>
  <cp:revision>2527</cp:revision>
  <dcterms:created xsi:type="dcterms:W3CDTF">2020-02-20T15:40:51Z</dcterms:created>
  <dcterms:modified xsi:type="dcterms:W3CDTF">2021-04-14T10:29:05Z</dcterms:modified>
</cp:coreProperties>
</file>